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33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36" r:id="rId22"/>
    <p:sldId id="320" r:id="rId23"/>
    <p:sldId id="345" r:id="rId24"/>
    <p:sldId id="347" r:id="rId25"/>
    <p:sldId id="348" r:id="rId26"/>
    <p:sldId id="349" r:id="rId27"/>
    <p:sldId id="338" r:id="rId28"/>
    <p:sldId id="279" r:id="rId29"/>
    <p:sldId id="328" r:id="rId30"/>
    <p:sldId id="329" r:id="rId31"/>
    <p:sldId id="281" r:id="rId32"/>
    <p:sldId id="282" r:id="rId33"/>
    <p:sldId id="283" r:id="rId34"/>
    <p:sldId id="284" r:id="rId35"/>
    <p:sldId id="285" r:id="rId36"/>
    <p:sldId id="286" r:id="rId37"/>
    <p:sldId id="287" r:id="rId38"/>
    <p:sldId id="288" r:id="rId39"/>
    <p:sldId id="289" r:id="rId40"/>
    <p:sldId id="330" r:id="rId41"/>
    <p:sldId id="290" r:id="rId42"/>
    <p:sldId id="291" r:id="rId43"/>
    <p:sldId id="292" r:id="rId44"/>
  </p:sldIdLst>
  <p:sldSz cx="18288000" cy="10287000"/>
  <p:notesSz cx="6858000" cy="9144000"/>
  <p:embeddedFontLst>
    <p:embeddedFont>
      <p:font typeface="Cambria" panose="02040503050406030204" pitchFamily="18" charset="0"/>
      <p:regular r:id="rId46"/>
      <p:bold r:id="rId47"/>
      <p:italic r:id="rId48"/>
      <p:boldItalic r:id="rId49"/>
    </p:embeddedFont>
    <p:embeddedFont>
      <p:font typeface="League Spartan" pitchFamily="2" charset="77"/>
      <p:regular r:id="rId50"/>
      <p:bold r:id="rId51"/>
    </p:embeddedFont>
    <p:embeddedFont>
      <p:font typeface="Libby" pitchFamily="2" charset="0"/>
      <p:regular r:id="rId52"/>
      <p:bold r:id="rId53"/>
    </p:embeddedFont>
    <p:embeddedFont>
      <p:font typeface="Nunito" pitchFamily="2" charset="77"/>
      <p:regular r:id="rId54"/>
      <p:bold r:id="rId55"/>
      <p:italic r:id="rId56"/>
      <p:boldItalic r:id="rId57"/>
    </p:embeddedFont>
    <p:embeddedFont>
      <p:font typeface="Nunito Sans" pitchFamily="2" charset="77"/>
      <p:regular r:id="rId58"/>
      <p:bold r:id="rId59"/>
      <p:italic r:id="rId60"/>
      <p:boldItalic r:id="rId61"/>
    </p:embeddedFont>
    <p:embeddedFont>
      <p:font typeface="Nunito Sans Black" panose="020F0502020204030204" pitchFamily="34" charset="0"/>
      <p:regular r:id="rId62"/>
      <p:bold r:id="rId63"/>
      <p:italic r:id="rId64"/>
      <p:boldItalic r:id="rId65"/>
    </p:embeddedFont>
    <p:embeddedFont>
      <p:font typeface="Nunito Sans Bold" pitchFamily="2" charset="77"/>
      <p:regular r:id="rId66"/>
      <p:bold r:id="rId67"/>
    </p:embeddedFont>
    <p:embeddedFont>
      <p:font typeface="Nunito Sans Heavy" pitchFamily="2" charset="77"/>
      <p:regular r:id="rId68"/>
      <p:bold r:id="rId69"/>
    </p:embeddedFont>
    <p:embeddedFont>
      <p:font typeface="Open Sans" panose="020B0606030504020204" pitchFamily="34" charset="0"/>
      <p:regular r:id="rId70"/>
      <p:bold r:id="rId71"/>
      <p:italic r:id="rId72"/>
      <p:boldItalic r:id="rId73"/>
    </p:embeddedFont>
    <p:embeddedFont>
      <p:font typeface="Open Sans Bold" panose="020B0806030504020204" pitchFamily="34" charset="0"/>
      <p:regular r:id="rId74"/>
      <p:bold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94" autoAdjust="0"/>
  </p:normalViewPr>
  <p:slideViewPr>
    <p:cSldViewPr>
      <p:cViewPr varScale="1">
        <p:scale>
          <a:sx n="71" d="100"/>
          <a:sy n="71" d="100"/>
        </p:scale>
        <p:origin x="1304"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344"/>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Frank%20Sabin\BL%20Dropbox\BlueLine%20Team\Commentaries\2025\2025%20FY\Supporting\BL%202025%20Outlook%20Backup%2012.22.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57796668601961E-2"/>
          <c:y val="5.4946916991393861E-2"/>
          <c:w val="0.88920130570709932"/>
          <c:h val="0.74778422679383072"/>
        </c:manualLayout>
      </c:layout>
      <c:barChart>
        <c:barDir val="col"/>
        <c:grouping val="clustered"/>
        <c:varyColors val="0"/>
        <c:ser>
          <c:idx val="0"/>
          <c:order val="0"/>
          <c:invertIfNegative val="0"/>
          <c:dLbls>
            <c:spPr>
              <a:noFill/>
              <a:ln>
                <a:noFill/>
              </a:ln>
              <a:effectLst/>
            </c:spPr>
            <c:txPr>
              <a:bodyPr wrap="square" lIns="38100" tIns="19050" rIns="38100" bIns="19050" anchor="ctr">
                <a:spAutoFit/>
              </a:bodyPr>
              <a:lstStyle/>
              <a:p>
                <a:pPr>
                  <a:defRPr sz="1600">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'Index Returns'!$I$8:$I$21</c:f>
              <c:strCache>
                <c:ptCount val="14"/>
                <c:pt idx="0">
                  <c:v>U.S. Growth Stocks</c:v>
                </c:pt>
                <c:pt idx="1">
                  <c:v>Nasdaq Tech Stocks</c:v>
                </c:pt>
                <c:pt idx="2">
                  <c:v>U.S. Large Stocks (S&amp;P 500)</c:v>
                </c:pt>
                <c:pt idx="3">
                  <c:v>U.S. Value Stocks</c:v>
                </c:pt>
                <c:pt idx="4">
                  <c:v>U.S. Mid Cap Stocks</c:v>
                </c:pt>
                <c:pt idx="5">
                  <c:v>Avg. U.S. Stock (S&amp;P 500)</c:v>
                </c:pt>
                <c:pt idx="6">
                  <c:v>U.S. Small Stocks</c:v>
                </c:pt>
                <c:pt idx="7">
                  <c:v>U.S. Dow Jones Stocks</c:v>
                </c:pt>
                <c:pt idx="8">
                  <c:v>High Yield Bonds</c:v>
                </c:pt>
                <c:pt idx="9">
                  <c:v>Emerging Market Stocks</c:v>
                </c:pt>
                <c:pt idx="10">
                  <c:v>REITs</c:v>
                </c:pt>
                <c:pt idx="11">
                  <c:v>Intl Developed Large Stocks</c:v>
                </c:pt>
                <c:pt idx="12">
                  <c:v>U.S. Corporate Bonds</c:v>
                </c:pt>
                <c:pt idx="13">
                  <c:v>U.S. Bonds</c:v>
                </c:pt>
              </c:strCache>
            </c:strRef>
          </c:cat>
          <c:val>
            <c:numRef>
              <c:f>'Index Returns'!$J$8:$J$21</c:f>
              <c:numCache>
                <c:formatCode>0.0%</c:formatCode>
                <c:ptCount val="14"/>
                <c:pt idx="0">
                  <c:v>0.32457361242142047</c:v>
                </c:pt>
                <c:pt idx="1">
                  <c:v>0.29573129806704235</c:v>
                </c:pt>
                <c:pt idx="2">
                  <c:v>0.25019720462795347</c:v>
                </c:pt>
                <c:pt idx="3">
                  <c:v>0.13978600772885375</c:v>
                </c:pt>
                <c:pt idx="4">
                  <c:v>0.13928656574594744</c:v>
                </c:pt>
                <c:pt idx="5">
                  <c:v>0.12371423208471487</c:v>
                </c:pt>
                <c:pt idx="6">
                  <c:v>0.11537871521627154</c:v>
                </c:pt>
                <c:pt idx="7">
                  <c:v>0.11463278965974499</c:v>
                </c:pt>
                <c:pt idx="8">
                  <c:v>7.65511332903408E-2</c:v>
                </c:pt>
                <c:pt idx="9">
                  <c:v>7.5041165021626721E-2</c:v>
                </c:pt>
                <c:pt idx="10">
                  <c:v>5.2420523105238814E-2</c:v>
                </c:pt>
                <c:pt idx="11">
                  <c:v>3.8231644485120286E-2</c:v>
                </c:pt>
                <c:pt idx="12">
                  <c:v>2.1251094429035389E-2</c:v>
                </c:pt>
                <c:pt idx="13">
                  <c:v>1.2502369298508231E-2</c:v>
                </c:pt>
              </c:numCache>
            </c:numRef>
          </c:val>
          <c:extLst>
            <c:ext xmlns:c16="http://schemas.microsoft.com/office/drawing/2014/chart" uri="{C3380CC4-5D6E-409C-BE32-E72D297353CC}">
              <c16:uniqueId val="{00000000-BF5C-0A42-8D8A-86A3171FCA09}"/>
            </c:ext>
          </c:extLst>
        </c:ser>
        <c:dLbls>
          <c:showLegendKey val="0"/>
          <c:showVal val="0"/>
          <c:showCatName val="0"/>
          <c:showSerName val="0"/>
          <c:showPercent val="0"/>
          <c:showBubbleSize val="0"/>
        </c:dLbls>
        <c:gapWidth val="150"/>
        <c:axId val="142126464"/>
        <c:axId val="142132352"/>
      </c:barChart>
      <c:catAx>
        <c:axId val="142126464"/>
        <c:scaling>
          <c:orientation val="minMax"/>
        </c:scaling>
        <c:delete val="0"/>
        <c:axPos val="b"/>
        <c:numFmt formatCode="General" sourceLinked="0"/>
        <c:majorTickMark val="none"/>
        <c:minorTickMark val="none"/>
        <c:tickLblPos val="low"/>
        <c:spPr>
          <a:ln>
            <a:solidFill>
              <a:schemeClr val="tx1"/>
            </a:solidFill>
          </a:ln>
        </c:spPr>
        <c:txPr>
          <a:bodyPr/>
          <a:lstStyle/>
          <a:p>
            <a:pPr>
              <a:defRPr sz="1600">
                <a:solidFill>
                  <a:sysClr val="windowText" lastClr="000000"/>
                </a:solidFill>
              </a:defRPr>
            </a:pPr>
            <a:endParaRPr lang="en-US"/>
          </a:p>
        </c:txPr>
        <c:crossAx val="142132352"/>
        <c:crosses val="autoZero"/>
        <c:auto val="1"/>
        <c:lblAlgn val="ctr"/>
        <c:lblOffset val="100"/>
        <c:noMultiLvlLbl val="0"/>
      </c:catAx>
      <c:valAx>
        <c:axId val="142132352"/>
        <c:scaling>
          <c:orientation val="minMax"/>
          <c:max val="0.4"/>
          <c:min val="-0.1"/>
        </c:scaling>
        <c:delete val="0"/>
        <c:axPos val="l"/>
        <c:majorGridlines>
          <c:spPr>
            <a:ln>
              <a:solidFill>
                <a:srgbClr val="D9D9D9"/>
              </a:solidFill>
            </a:ln>
          </c:spPr>
        </c:majorGridlines>
        <c:numFmt formatCode="0.0%" sourceLinked="0"/>
        <c:majorTickMark val="none"/>
        <c:minorTickMark val="none"/>
        <c:tickLblPos val="nextTo"/>
        <c:spPr>
          <a:ln>
            <a:solidFill>
              <a:schemeClr val="tx1"/>
            </a:solidFill>
          </a:ln>
        </c:spPr>
        <c:txPr>
          <a:bodyPr/>
          <a:lstStyle/>
          <a:p>
            <a:pPr>
              <a:defRPr sz="1600">
                <a:solidFill>
                  <a:srgbClr val="000000"/>
                </a:solidFill>
              </a:defRPr>
            </a:pPr>
            <a:endParaRPr lang="en-US"/>
          </a:p>
        </c:txPr>
        <c:crossAx val="142126464"/>
        <c:crosses val="autoZero"/>
        <c:crossBetween val="between"/>
        <c:majorUnit val="5.000000000000001E-2"/>
        <c:minorUnit val="2.0000000000000004E-2"/>
      </c:valAx>
      <c:spPr>
        <a:ln>
          <a:solidFill>
            <a:schemeClr val="tx1"/>
          </a:solidFill>
        </a:ln>
      </c:spPr>
    </c:plotArea>
    <c:plotVisOnly val="1"/>
    <c:dispBlanksAs val="gap"/>
    <c:showDLblsOverMax val="0"/>
  </c:chart>
  <c:spPr>
    <a:solidFill>
      <a:schemeClr val="bg1"/>
    </a:solidFill>
    <a:ln>
      <a:solidFill>
        <a:srgbClr val="000000"/>
      </a:solidFill>
    </a:ln>
    <a:effectLst>
      <a:outerShdw blurRad="50800" dist="38100" dir="2700000" algn="tl" rotWithShape="0">
        <a:prstClr val="black">
          <a:alpha val="40000"/>
        </a:prstClr>
      </a:outerShdw>
    </a:effectLst>
  </c:spPr>
  <c:txPr>
    <a:bodyPr/>
    <a:lstStyle/>
    <a:p>
      <a:pPr>
        <a:defRPr sz="900" b="0">
          <a:latin typeface="Cambria" panose="02040503050406030204" pitchFamily="18" charset="0"/>
          <a:ea typeface="Cambria" panose="02040503050406030204" pitchFamily="18"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6025654812217"/>
          <c:y val="5.954600073608611E-2"/>
          <c:w val="0.89813974716336376"/>
          <c:h val="0.77551524305292152"/>
        </c:manualLayout>
      </c:layout>
      <c:barChart>
        <c:barDir val="col"/>
        <c:grouping val="clustered"/>
        <c:varyColors val="0"/>
        <c:ser>
          <c:idx val="0"/>
          <c:order val="0"/>
          <c:tx>
            <c:strRef>
              <c:f>'Election Returns'!$C$61</c:f>
              <c:strCache>
                <c:ptCount val="1"/>
                <c:pt idx="0">
                  <c:v>YTD</c:v>
                </c:pt>
              </c:strCache>
            </c:strRef>
          </c:tx>
          <c:spPr>
            <a:solidFill>
              <a:schemeClr val="accent1"/>
            </a:solidFill>
            <a:ln>
              <a:noFill/>
            </a:ln>
            <a:effectLst/>
          </c:spPr>
          <c:invertIfNegative val="0"/>
          <c:dPt>
            <c:idx val="0"/>
            <c:invertIfNegative val="0"/>
            <c:bubble3D val="0"/>
            <c:spPr>
              <a:solidFill>
                <a:srgbClr val="BFBFBF"/>
              </a:solidFill>
              <a:ln>
                <a:noFill/>
              </a:ln>
              <a:effectLst/>
            </c:spPr>
            <c:extLst>
              <c:ext xmlns:c16="http://schemas.microsoft.com/office/drawing/2014/chart" uri="{C3380CC4-5D6E-409C-BE32-E72D297353CC}">
                <c16:uniqueId val="{00000004-C521-3D47-AEF6-F8461F41F135}"/>
              </c:ext>
            </c:extLst>
          </c:dPt>
          <c:dPt>
            <c:idx val="1"/>
            <c:invertIfNegative val="0"/>
            <c:bubble3D val="0"/>
            <c:spPr>
              <a:solidFill>
                <a:srgbClr val="BFBFBF"/>
              </a:solidFill>
              <a:ln>
                <a:noFill/>
              </a:ln>
              <a:effectLst/>
            </c:spPr>
            <c:extLst>
              <c:ext xmlns:c16="http://schemas.microsoft.com/office/drawing/2014/chart" uri="{C3380CC4-5D6E-409C-BE32-E72D297353CC}">
                <c16:uniqueId val="{00000003-C521-3D47-AEF6-F8461F41F135}"/>
              </c:ext>
            </c:extLst>
          </c:dPt>
          <c:dPt>
            <c:idx val="2"/>
            <c:invertIfNegative val="0"/>
            <c:bubble3D val="0"/>
            <c:spPr>
              <a:solidFill>
                <a:srgbClr val="BFBFBF"/>
              </a:solidFill>
              <a:ln>
                <a:noFill/>
              </a:ln>
              <a:effectLst/>
            </c:spPr>
            <c:extLst>
              <c:ext xmlns:c16="http://schemas.microsoft.com/office/drawing/2014/chart" uri="{C3380CC4-5D6E-409C-BE32-E72D297353CC}">
                <c16:uniqueId val="{00000002-C521-3D47-AEF6-F8461F41F135}"/>
              </c:ext>
            </c:extLst>
          </c:dPt>
          <c:dPt>
            <c:idx val="3"/>
            <c:invertIfNegative val="0"/>
            <c:bubble3D val="0"/>
            <c:spPr>
              <a:solidFill>
                <a:srgbClr val="BFBFBF"/>
              </a:solidFill>
              <a:ln>
                <a:noFill/>
              </a:ln>
              <a:effectLst/>
            </c:spPr>
            <c:extLst>
              <c:ext xmlns:c16="http://schemas.microsoft.com/office/drawing/2014/chart" uri="{C3380CC4-5D6E-409C-BE32-E72D297353CC}">
                <c16:uniqueId val="{00000001-C521-3D47-AEF6-F8461F41F135}"/>
              </c:ext>
            </c:extLst>
          </c:dPt>
          <c:dLbls>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'Election Returns'!$B$62:$B$67</c:f>
              <c:strCache>
                <c:ptCount val="6"/>
                <c:pt idx="0">
                  <c:v>Emerging Market Stocks</c:v>
                </c:pt>
                <c:pt idx="1">
                  <c:v>Int'l Large Stocks</c:v>
                </c:pt>
                <c:pt idx="2">
                  <c:v>U.S. Small Cap Stocks</c:v>
                </c:pt>
                <c:pt idx="3">
                  <c:v>U.S. Large Value Stocks</c:v>
                </c:pt>
                <c:pt idx="4">
                  <c:v>S&amp;P 500 Stocks</c:v>
                </c:pt>
                <c:pt idx="5">
                  <c:v>U.S. Growth Stocks</c:v>
                </c:pt>
              </c:strCache>
            </c:strRef>
          </c:cat>
          <c:val>
            <c:numRef>
              <c:f>'Election Returns'!$C$62:$C$67</c:f>
              <c:numCache>
                <c:formatCode>0.0</c:formatCode>
                <c:ptCount val="6"/>
                <c:pt idx="0">
                  <c:v>12.24</c:v>
                </c:pt>
                <c:pt idx="1">
                  <c:v>13.7</c:v>
                </c:pt>
                <c:pt idx="2">
                  <c:v>17.149999999999999</c:v>
                </c:pt>
                <c:pt idx="3">
                  <c:v>17.5</c:v>
                </c:pt>
                <c:pt idx="4">
                  <c:v>22.7</c:v>
                </c:pt>
                <c:pt idx="5">
                  <c:v>29.2</c:v>
                </c:pt>
              </c:numCache>
            </c:numRef>
          </c:val>
          <c:extLst>
            <c:ext xmlns:c16="http://schemas.microsoft.com/office/drawing/2014/chart" uri="{C3380CC4-5D6E-409C-BE32-E72D297353CC}">
              <c16:uniqueId val="{00000000-C521-3D47-AEF6-F8461F41F135}"/>
            </c:ext>
          </c:extLst>
        </c:ser>
        <c:dLbls>
          <c:showLegendKey val="0"/>
          <c:showVal val="0"/>
          <c:showCatName val="0"/>
          <c:showSerName val="0"/>
          <c:showPercent val="0"/>
          <c:showBubbleSize val="0"/>
        </c:dLbls>
        <c:gapWidth val="219"/>
        <c:overlap val="-27"/>
        <c:axId val="1174092719"/>
        <c:axId val="1174094159"/>
      </c:barChart>
      <c:catAx>
        <c:axId val="1174092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crossAx val="1174094159"/>
        <c:crosses val="autoZero"/>
        <c:auto val="1"/>
        <c:lblAlgn val="ctr"/>
        <c:lblOffset val="100"/>
        <c:noMultiLvlLbl val="0"/>
      </c:catAx>
      <c:valAx>
        <c:axId val="1174094159"/>
        <c:scaling>
          <c:orientation val="minMax"/>
          <c:max val="3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Cambria" panose="02040503050406030204" pitchFamily="18" charset="0"/>
                <a:ea typeface="Cambria" panose="02040503050406030204" pitchFamily="18" charset="0"/>
                <a:cs typeface="+mn-cs"/>
              </a:defRPr>
            </a:pPr>
            <a:endParaRPr lang="en-US"/>
          </a:p>
        </c:txPr>
        <c:crossAx val="1174092719"/>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a:outerShdw blurRad="50800" dist="38100" dir="2700000" algn="tl" rotWithShape="0">
        <a:prstClr val="black">
          <a:alpha val="40000"/>
        </a:prstClr>
      </a:outerShdw>
    </a:effectLst>
  </c:spPr>
  <c:txPr>
    <a:bodyPr/>
    <a:lstStyle/>
    <a:p>
      <a:pPr>
        <a:defRPr sz="1300">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519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gn="l"/>
            <a:r>
              <a:rPr lang="en-US" sz="1800" b="0" i="0" dirty="0">
                <a:solidFill>
                  <a:srgbClr val="1F497D"/>
                </a:solidFill>
                <a:effectLst/>
                <a:latin typeface="Symbol" pitchFamily="2" charset="2"/>
              </a:rPr>
              <a:t>Retirement plans:</a:t>
            </a:r>
            <a:r>
              <a:rPr lang="en-US" sz="1800" b="0" i="0" dirty="0">
                <a:solidFill>
                  <a:srgbClr val="1F497D"/>
                </a:solidFill>
                <a:effectLst/>
                <a:latin typeface="Times New Roman" panose="02020603050405020304" pitchFamily="18" charset="0"/>
              </a:rPr>
              <a:t>       </a:t>
            </a:r>
          </a:p>
          <a:p>
            <a:pPr marL="0" marR="0" algn="l"/>
            <a:r>
              <a:rPr lang="en-US" sz="1800" b="0" i="0">
                <a:solidFill>
                  <a:srgbClr val="1F497D"/>
                </a:solidFill>
                <a:effectLst/>
                <a:latin typeface="Symbol" pitchFamily="2" charset="2"/>
              </a:rPr>
              <a:t>·</a:t>
            </a:r>
            <a:r>
              <a:rPr lang="en-US" sz="1800" b="0" i="0">
                <a:solidFill>
                  <a:srgbClr val="1F497D"/>
                </a:solidFill>
                <a:effectLst/>
                <a:latin typeface="Times New Roman" panose="02020603050405020304" pitchFamily="18" charset="0"/>
              </a:rPr>
              <a:t>        </a:t>
            </a:r>
            <a:r>
              <a:rPr lang="en-US" sz="1800" b="0" i="0">
                <a:solidFill>
                  <a:srgbClr val="1F497D"/>
                </a:solidFill>
                <a:effectLst/>
                <a:latin typeface="Calibri" panose="020F0502020204030204" pitchFamily="34" charset="0"/>
              </a:rPr>
              <a:t>Single </a:t>
            </a:r>
            <a:r>
              <a:rPr lang="en-US" sz="1800" b="0" i="0" dirty="0">
                <a:solidFill>
                  <a:srgbClr val="1F497D"/>
                </a:solidFill>
                <a:effectLst/>
                <a:latin typeface="Calibri" panose="020F0502020204030204" pitchFamily="34" charset="0"/>
              </a:rPr>
              <a:t>employer plans: 182</a:t>
            </a:r>
            <a:endParaRPr lang="en-US" sz="1800" b="0" i="0" dirty="0">
              <a:solidFill>
                <a:srgbClr val="222222"/>
              </a:solidFill>
              <a:effectLst/>
              <a:latin typeface="Times New Roman" panose="02020603050405020304" pitchFamily="18" charset="0"/>
            </a:endParaRPr>
          </a:p>
          <a:p>
            <a:pPr marL="0" marR="0" algn="l"/>
            <a:r>
              <a:rPr lang="en-US" sz="1800" b="0" i="0" dirty="0">
                <a:solidFill>
                  <a:srgbClr val="1F497D"/>
                </a:solidFill>
                <a:effectLst/>
                <a:latin typeface="Symbol" pitchFamily="2" charset="2"/>
              </a:rPr>
              <a:t>·</a:t>
            </a:r>
            <a:r>
              <a:rPr lang="en-US" sz="1800" b="0" i="0" dirty="0">
                <a:solidFill>
                  <a:srgbClr val="1F497D"/>
                </a:solidFill>
                <a:effectLst/>
                <a:latin typeface="Times New Roman" panose="02020603050405020304" pitchFamily="18" charset="0"/>
              </a:rPr>
              <a:t>        </a:t>
            </a:r>
            <a:r>
              <a:rPr lang="en-US" sz="1800" b="0" i="0" dirty="0">
                <a:solidFill>
                  <a:srgbClr val="1F497D"/>
                </a:solidFill>
                <a:effectLst/>
                <a:latin typeface="Calibri" panose="020F0502020204030204" pitchFamily="34" charset="0"/>
              </a:rPr>
              <a:t>PEPs: 2</a:t>
            </a:r>
            <a:endParaRPr lang="en-US" sz="1800" b="0" i="0" dirty="0">
              <a:solidFill>
                <a:srgbClr val="222222"/>
              </a:solidFill>
              <a:effectLst/>
              <a:latin typeface="Times New Roman" panose="02020603050405020304" pitchFamily="18" charset="0"/>
            </a:endParaRPr>
          </a:p>
          <a:p>
            <a:pPr marL="0" marR="0" algn="l"/>
            <a:r>
              <a:rPr lang="en-US" sz="1800" b="0" i="0" dirty="0">
                <a:solidFill>
                  <a:srgbClr val="1F497D"/>
                </a:solidFill>
                <a:effectLst/>
                <a:latin typeface="Symbol" pitchFamily="2" charset="2"/>
              </a:rPr>
              <a:t>·</a:t>
            </a:r>
            <a:r>
              <a:rPr lang="en-US" sz="1800" b="0" i="0" dirty="0">
                <a:solidFill>
                  <a:srgbClr val="1F497D"/>
                </a:solidFill>
                <a:effectLst/>
                <a:latin typeface="Times New Roman" panose="02020603050405020304" pitchFamily="18" charset="0"/>
              </a:rPr>
              <a:t>        </a:t>
            </a:r>
            <a:r>
              <a:rPr lang="en-US" sz="1800" b="0" i="0" dirty="0">
                <a:solidFill>
                  <a:srgbClr val="1F497D"/>
                </a:solidFill>
                <a:effectLst/>
                <a:latin typeface="Calibri" panose="020F0502020204030204" pitchFamily="34" charset="0"/>
              </a:rPr>
              <a:t>PEP Adopting employers: 450</a:t>
            </a:r>
            <a:endParaRPr lang="en-US" sz="1800" b="0" i="0" dirty="0">
              <a:solidFill>
                <a:srgbClr val="222222"/>
              </a:solidFill>
              <a:effectLst/>
              <a:latin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14.jpeg"/><Relationship Id="rId7" Type="http://schemas.openxmlformats.org/officeDocument/2006/relationships/image" Target="../media/image30.sv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13.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retirementsolutiongroup.com/wp-content/uploads/2023/04/RSG-Guide-on-SECURE-Act-2.0.pdf"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retirementsolutiongroup.com/knowledge-library/" TargetMode="External"/><Relationship Id="rId7" Type="http://schemas.openxmlformats.org/officeDocument/2006/relationships/image" Target="../media/image13.svg"/><Relationship Id="rId2" Type="http://schemas.openxmlformats.org/officeDocument/2006/relationships/hyperlink" Target="https://venrollment.com/v/nicolaides-fink-thorpe-michaelides-sullivan-llp" TargetMode="Externa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jpeg"/><Relationship Id="rId10" Type="http://schemas.openxmlformats.org/officeDocument/2006/relationships/image" Target="../media/image42.png"/><Relationship Id="rId4" Type="http://schemas.openxmlformats.org/officeDocument/2006/relationships/hyperlink" Target="https://retirementsolutiongroup.com/event/2025-market-outlook-webinar/"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jpeg"/><Relationship Id="rId7" Type="http://schemas.openxmlformats.org/officeDocument/2006/relationships/image" Target="../media/image5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6.sv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8.sv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4.sv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0.sv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1.png"/><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96737320-ACEB-DACE-2D0D-1DDB515E2E49}"/>
              </a:ext>
            </a:extLst>
          </p:cNvPr>
          <p:cNvSpPr txBox="1"/>
          <p:nvPr/>
        </p:nvSpPr>
        <p:spPr>
          <a:xfrm>
            <a:off x="1600200" y="752533"/>
            <a:ext cx="15536186" cy="8781934"/>
          </a:xfrm>
          <a:prstGeom prst="rect">
            <a:avLst/>
          </a:prstGeom>
        </p:spPr>
        <p:txBody>
          <a:bodyPr lIns="0" tIns="0" rIns="0" bIns="0" rtlCol="0" anchor="t">
            <a:spAutoFit/>
          </a:bodyPr>
          <a:lstStyle/>
          <a:p>
            <a:pPr algn="ctr">
              <a:lnSpc>
                <a:spcPts val="6803"/>
              </a:lnSpc>
            </a:pPr>
            <a:r>
              <a:rPr lang="en-US" sz="4859" b="1" dirty="0">
                <a:solidFill>
                  <a:srgbClr val="ED193D"/>
                </a:solidFill>
                <a:latin typeface="Nunito Sans Bold"/>
                <a:ea typeface="Nunito Sans Bold"/>
                <a:cs typeface="Nunito Sans Bold"/>
                <a:sym typeface="Nunito Sans Bold"/>
              </a:rPr>
              <a:t>This document is a  sample sales and trustee deck, which can be used as a starting point. All plan specific info throughout is for exemplary purposes only and should be replaced, customizing for the individual client with actual plan specific information.  </a:t>
            </a:r>
          </a:p>
          <a:p>
            <a:pPr algn="ctr">
              <a:lnSpc>
                <a:spcPts val="6803"/>
              </a:lnSpc>
            </a:pPr>
            <a:endParaRPr lang="en-US" sz="4859" b="1" dirty="0">
              <a:solidFill>
                <a:srgbClr val="ED193D"/>
              </a:solidFill>
              <a:latin typeface="Nunito Sans Bold"/>
              <a:ea typeface="Nunito Sans Bold"/>
              <a:cs typeface="Nunito Sans Bold"/>
              <a:sym typeface="Nunito Sans Bold"/>
            </a:endParaRPr>
          </a:p>
          <a:p>
            <a:pPr marL="898119" lvl="1" indent="-449059" algn="l">
              <a:lnSpc>
                <a:spcPts val="5823"/>
              </a:lnSpc>
              <a:buFont typeface="Arial"/>
              <a:buChar char="•"/>
            </a:pPr>
            <a:r>
              <a:rPr lang="en-US" sz="4159" b="1" dirty="0">
                <a:solidFill>
                  <a:srgbClr val="ED193D"/>
                </a:solidFill>
                <a:latin typeface="Nunito Sans Bold"/>
                <a:ea typeface="Nunito Sans Bold"/>
                <a:cs typeface="Nunito Sans Bold"/>
                <a:sym typeface="Nunito Sans Bold"/>
              </a:rPr>
              <a:t>Sections can be removed when not necessary.</a:t>
            </a:r>
          </a:p>
          <a:p>
            <a:pPr marL="898119" lvl="1" indent="-449059" algn="l">
              <a:lnSpc>
                <a:spcPts val="5823"/>
              </a:lnSpc>
              <a:buFont typeface="Arial"/>
              <a:buChar char="•"/>
            </a:pPr>
            <a:r>
              <a:rPr lang="en-US" sz="4159" b="1" dirty="0">
                <a:solidFill>
                  <a:srgbClr val="ED193D"/>
                </a:solidFill>
                <a:latin typeface="Nunito Sans Bold"/>
                <a:ea typeface="Nunito Sans Bold"/>
                <a:cs typeface="Nunito Sans Bold"/>
                <a:sym typeface="Nunito Sans Bold"/>
              </a:rPr>
              <a:t>Links embedded (such as </a:t>
            </a:r>
            <a:r>
              <a:rPr lang="en-US" sz="4159" b="1" dirty="0" err="1">
                <a:solidFill>
                  <a:srgbClr val="ED193D"/>
                </a:solidFill>
                <a:latin typeface="Nunito Sans Bold"/>
                <a:ea typeface="Nunito Sans Bold"/>
                <a:cs typeface="Nunito Sans Bold"/>
                <a:sym typeface="Nunito Sans Bold"/>
              </a:rPr>
              <a:t>Venrollment</a:t>
            </a:r>
            <a:r>
              <a:rPr lang="en-US" sz="4159" b="1" dirty="0">
                <a:solidFill>
                  <a:srgbClr val="ED193D"/>
                </a:solidFill>
                <a:latin typeface="Nunito Sans Bold"/>
                <a:ea typeface="Nunito Sans Bold"/>
                <a:cs typeface="Nunito Sans Bold"/>
                <a:sym typeface="Nunito Sans Bold"/>
              </a:rPr>
              <a:t>) should be replaced with client specific links.</a:t>
            </a:r>
          </a:p>
          <a:p>
            <a:pPr marL="898119" lvl="1" indent="-449059" algn="l">
              <a:lnSpc>
                <a:spcPts val="5823"/>
              </a:lnSpc>
              <a:buFont typeface="Arial"/>
              <a:buChar char="•"/>
            </a:pPr>
            <a:r>
              <a:rPr lang="en-US" sz="4159" b="1" dirty="0">
                <a:solidFill>
                  <a:srgbClr val="ED193D"/>
                </a:solidFill>
                <a:latin typeface="Nunito Sans Bold"/>
                <a:ea typeface="Nunito Sans Bold"/>
                <a:cs typeface="Nunito Sans Bold"/>
                <a:sym typeface="Nunito Sans Bold"/>
              </a:rPr>
              <a:t>Sections such as About RSG and Market Outlook have been updated to reflect 2025 data. </a:t>
            </a:r>
          </a:p>
        </p:txBody>
      </p:sp>
    </p:spTree>
    <p:extLst>
      <p:ext uri="{BB962C8B-B14F-4D97-AF65-F5344CB8AC3E}">
        <p14:creationId xmlns:p14="http://schemas.microsoft.com/office/powerpoint/2010/main" val="2092388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rot="-7951904">
            <a:off x="5089768" y="5143500"/>
            <a:ext cx="4054232" cy="4410833"/>
          </a:xfrm>
          <a:custGeom>
            <a:avLst/>
            <a:gdLst/>
            <a:ahLst/>
            <a:cxnLst/>
            <a:rect l="l" t="t" r="r" b="b"/>
            <a:pathLst>
              <a:path w="4054232" h="4410833">
                <a:moveTo>
                  <a:pt x="0" y="0"/>
                </a:moveTo>
                <a:lnTo>
                  <a:pt x="4054232" y="0"/>
                </a:lnTo>
                <a:lnTo>
                  <a:pt x="4054232" y="4410833"/>
                </a:lnTo>
                <a:lnTo>
                  <a:pt x="0" y="4410833"/>
                </a:lnTo>
                <a:lnTo>
                  <a:pt x="0" y="0"/>
                </a:lnTo>
                <a:close/>
              </a:path>
            </a:pathLst>
          </a:custGeom>
          <a:blipFill>
            <a:blip r:embed="rId4"/>
            <a:stretch>
              <a:fillRect r="-114410"/>
            </a:stretch>
          </a:blipFill>
        </p:spPr>
        <p:txBody>
          <a:bodyPr/>
          <a:lstStyle/>
          <a:p>
            <a:endParaRPr lang="en-US"/>
          </a:p>
        </p:txBody>
      </p:sp>
      <p:sp>
        <p:nvSpPr>
          <p:cNvPr id="6" name="TextBox 6"/>
          <p:cNvSpPr txBox="1"/>
          <p:nvPr/>
        </p:nvSpPr>
        <p:spPr>
          <a:xfrm>
            <a:off x="1028700" y="2206082"/>
            <a:ext cx="8332328" cy="3165907"/>
          </a:xfrm>
          <a:prstGeom prst="rect">
            <a:avLst/>
          </a:prstGeom>
        </p:spPr>
        <p:txBody>
          <a:bodyPr lIns="0" tIns="0" rIns="0" bIns="0" rtlCol="0" anchor="t">
            <a:spAutoFit/>
          </a:bodyPr>
          <a:lstStyle/>
          <a:p>
            <a:pPr>
              <a:lnSpc>
                <a:spcPts val="5040"/>
              </a:lnSpc>
            </a:pPr>
            <a:r>
              <a:rPr lang="en-US" sz="3600">
                <a:solidFill>
                  <a:srgbClr val="000000"/>
                </a:solidFill>
                <a:latin typeface="Nunito Sans"/>
              </a:rPr>
              <a:t>Your business' future matters. This is not a one size fits all world. RSG embraces creating highly customized plan solutions for your business both today and into the future. </a:t>
            </a:r>
          </a:p>
        </p:txBody>
      </p:sp>
      <p:grpSp>
        <p:nvGrpSpPr>
          <p:cNvPr id="7" name="Group 7"/>
          <p:cNvGrpSpPr/>
          <p:nvPr/>
        </p:nvGrpSpPr>
        <p:grpSpPr>
          <a:xfrm>
            <a:off x="9361028" y="2246157"/>
            <a:ext cx="6981153" cy="6743512"/>
            <a:chOff x="0" y="0"/>
            <a:chExt cx="9308204" cy="8991350"/>
          </a:xfrm>
        </p:grpSpPr>
        <p:sp>
          <p:nvSpPr>
            <p:cNvPr id="8" name="Freeform 8"/>
            <p:cNvSpPr/>
            <p:nvPr/>
          </p:nvSpPr>
          <p:spPr>
            <a:xfrm>
              <a:off x="0" y="0"/>
              <a:ext cx="9308204" cy="8991350"/>
            </a:xfrm>
            <a:custGeom>
              <a:avLst/>
              <a:gdLst/>
              <a:ahLst/>
              <a:cxnLst/>
              <a:rect l="l" t="t" r="r" b="b"/>
              <a:pathLst>
                <a:path w="9308204" h="8991350">
                  <a:moveTo>
                    <a:pt x="0" y="0"/>
                  </a:moveTo>
                  <a:lnTo>
                    <a:pt x="9308204" y="0"/>
                  </a:lnTo>
                  <a:lnTo>
                    <a:pt x="9308204" y="8991350"/>
                  </a:lnTo>
                  <a:lnTo>
                    <a:pt x="0" y="8991350"/>
                  </a:lnTo>
                  <a:lnTo>
                    <a:pt x="0" y="0"/>
                  </a:lnTo>
                  <a:close/>
                </a:path>
              </a:pathLst>
            </a:custGeom>
            <a:blipFill>
              <a:blip r:embed="rId4"/>
              <a:stretch>
                <a:fillRect l="-90367"/>
              </a:stretch>
            </a:blipFill>
          </p:spPr>
          <p:txBody>
            <a:bodyPr/>
            <a:lstStyle/>
            <a:p>
              <a:endParaRPr lang="en-US"/>
            </a:p>
          </p:txBody>
        </p:sp>
        <p:sp>
          <p:nvSpPr>
            <p:cNvPr id="9" name="Freeform 9"/>
            <p:cNvSpPr/>
            <p:nvPr/>
          </p:nvSpPr>
          <p:spPr>
            <a:xfrm>
              <a:off x="3923549" y="4221915"/>
              <a:ext cx="1878865" cy="547519"/>
            </a:xfrm>
            <a:custGeom>
              <a:avLst/>
              <a:gdLst/>
              <a:ahLst/>
              <a:cxnLst/>
              <a:rect l="l" t="t" r="r" b="b"/>
              <a:pathLst>
                <a:path w="1878865" h="547519">
                  <a:moveTo>
                    <a:pt x="0" y="0"/>
                  </a:moveTo>
                  <a:lnTo>
                    <a:pt x="1878865" y="0"/>
                  </a:lnTo>
                  <a:lnTo>
                    <a:pt x="1878865" y="547519"/>
                  </a:lnTo>
                  <a:lnTo>
                    <a:pt x="0" y="547519"/>
                  </a:lnTo>
                  <a:lnTo>
                    <a:pt x="0" y="0"/>
                  </a:lnTo>
                  <a:close/>
                </a:path>
              </a:pathLst>
            </a:custGeom>
            <a:blipFill>
              <a:blip r:embed="rId5"/>
              <a:stretch>
                <a:fillRect t="-66051" b="-91318"/>
              </a:stretch>
            </a:blipFill>
          </p:spPr>
          <p:txBody>
            <a:bodyPr/>
            <a:lstStyle/>
            <a:p>
              <a:endParaRPr lang="en-US"/>
            </a:p>
          </p:txBody>
        </p:sp>
      </p:grpSp>
      <p:sp>
        <p:nvSpPr>
          <p:cNvPr id="10" name="TextBox 10"/>
          <p:cNvSpPr txBox="1"/>
          <p:nvPr/>
        </p:nvSpPr>
        <p:spPr>
          <a:xfrm>
            <a:off x="1028700" y="885825"/>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Purpose driven difference</a:t>
            </a:r>
          </a:p>
        </p:txBody>
      </p:sp>
      <p:sp>
        <p:nvSpPr>
          <p:cNvPr id="11" name="TextBox 11"/>
          <p:cNvSpPr txBox="1"/>
          <p:nvPr/>
        </p:nvSpPr>
        <p:spPr>
          <a:xfrm>
            <a:off x="2222078" y="8016980"/>
            <a:ext cx="3254060" cy="613369"/>
          </a:xfrm>
          <a:prstGeom prst="rect">
            <a:avLst/>
          </a:prstGeom>
        </p:spPr>
        <p:txBody>
          <a:bodyPr lIns="0" tIns="0" rIns="0" bIns="0" rtlCol="0" anchor="t">
            <a:spAutoFit/>
          </a:bodyPr>
          <a:lstStyle/>
          <a:p>
            <a:pPr>
              <a:lnSpc>
                <a:spcPts val="5040"/>
              </a:lnSpc>
            </a:pPr>
            <a:r>
              <a:rPr lang="en-US" sz="3600">
                <a:solidFill>
                  <a:srgbClr val="000000"/>
                </a:solidFill>
                <a:latin typeface="Nunito Sans Bold"/>
              </a:rPr>
              <a:t>Most Advisors</a:t>
            </a:r>
          </a:p>
        </p:txBody>
      </p:sp>
      <p:sp>
        <p:nvSpPr>
          <p:cNvPr id="12" name="TextBox 12"/>
          <p:cNvSpPr txBox="1"/>
          <p:nvPr/>
        </p:nvSpPr>
        <p:spPr>
          <a:xfrm>
            <a:off x="6166683" y="6060884"/>
            <a:ext cx="1663437" cy="501419"/>
          </a:xfrm>
          <a:prstGeom prst="rect">
            <a:avLst/>
          </a:prstGeom>
        </p:spPr>
        <p:txBody>
          <a:bodyPr wrap="square" lIns="0" tIns="0" rIns="0" bIns="0" rtlCol="0" anchor="t">
            <a:spAutoFit/>
          </a:bodyPr>
          <a:lstStyle/>
          <a:p>
            <a:pPr algn="ctr"/>
            <a:r>
              <a:rPr lang="en-US" sz="1629" b="1" dirty="0">
                <a:solidFill>
                  <a:srgbClr val="FFFFFF"/>
                </a:solidFill>
                <a:latin typeface="Libby" pitchFamily="2" charset="0"/>
              </a:rPr>
              <a:t>Investment Analysis</a:t>
            </a:r>
          </a:p>
        </p:txBody>
      </p:sp>
      <p:sp>
        <p:nvSpPr>
          <p:cNvPr id="13" name="TextBox 13"/>
          <p:cNvSpPr txBox="1"/>
          <p:nvPr/>
        </p:nvSpPr>
        <p:spPr>
          <a:xfrm>
            <a:off x="11820774" y="3424946"/>
            <a:ext cx="2061661" cy="461665"/>
          </a:xfrm>
          <a:prstGeom prst="rect">
            <a:avLst/>
          </a:prstGeom>
        </p:spPr>
        <p:txBody>
          <a:bodyPr lIns="0" tIns="0" rIns="0" bIns="0" rtlCol="0" anchor="t">
            <a:spAutoFit/>
          </a:bodyPr>
          <a:lstStyle/>
          <a:p>
            <a:pPr algn="ctr"/>
            <a:r>
              <a:rPr lang="en-US" sz="1500" b="1" dirty="0">
                <a:solidFill>
                  <a:srgbClr val="FFFFFF"/>
                </a:solidFill>
                <a:latin typeface="Libby" pitchFamily="2" charset="0"/>
              </a:rPr>
              <a:t>Investment Analysis</a:t>
            </a:r>
          </a:p>
        </p:txBody>
      </p:sp>
      <p:sp>
        <p:nvSpPr>
          <p:cNvPr id="14" name="TextBox 14"/>
          <p:cNvSpPr txBox="1"/>
          <p:nvPr/>
        </p:nvSpPr>
        <p:spPr>
          <a:xfrm>
            <a:off x="10515414" y="4348930"/>
            <a:ext cx="2061661" cy="461665"/>
          </a:xfrm>
          <a:prstGeom prst="rect">
            <a:avLst/>
          </a:prstGeom>
        </p:spPr>
        <p:txBody>
          <a:bodyPr lIns="0" tIns="0" rIns="0" bIns="0" rtlCol="0" anchor="t">
            <a:spAutoFit/>
          </a:bodyPr>
          <a:lstStyle/>
          <a:p>
            <a:pPr algn="ctr"/>
            <a:r>
              <a:rPr lang="en-US" sz="1500" b="1" dirty="0">
                <a:solidFill>
                  <a:srgbClr val="FFFFFF"/>
                </a:solidFill>
                <a:latin typeface="Libby" pitchFamily="2" charset="0"/>
              </a:rPr>
              <a:t>Fiduciary Oversight</a:t>
            </a:r>
          </a:p>
        </p:txBody>
      </p:sp>
      <p:sp>
        <p:nvSpPr>
          <p:cNvPr id="15" name="TextBox 15"/>
          <p:cNvSpPr txBox="1"/>
          <p:nvPr/>
        </p:nvSpPr>
        <p:spPr>
          <a:xfrm>
            <a:off x="10302693" y="5583940"/>
            <a:ext cx="1865229" cy="461665"/>
          </a:xfrm>
          <a:prstGeom prst="rect">
            <a:avLst/>
          </a:prstGeom>
        </p:spPr>
        <p:txBody>
          <a:bodyPr lIns="0" tIns="0" rIns="0" bIns="0" rtlCol="0" anchor="t">
            <a:spAutoFit/>
          </a:bodyPr>
          <a:lstStyle/>
          <a:p>
            <a:pPr algn="ctr"/>
            <a:r>
              <a:rPr lang="en-US" sz="1500" b="1" dirty="0">
                <a:solidFill>
                  <a:srgbClr val="FFFFFF"/>
                </a:solidFill>
                <a:latin typeface="Libby" pitchFamily="2" charset="0"/>
              </a:rPr>
              <a:t>Plan Governance</a:t>
            </a:r>
          </a:p>
        </p:txBody>
      </p:sp>
      <p:sp>
        <p:nvSpPr>
          <p:cNvPr id="16" name="TextBox 16"/>
          <p:cNvSpPr txBox="1"/>
          <p:nvPr/>
        </p:nvSpPr>
        <p:spPr>
          <a:xfrm>
            <a:off x="10830788" y="6672685"/>
            <a:ext cx="1865229" cy="461665"/>
          </a:xfrm>
          <a:prstGeom prst="rect">
            <a:avLst/>
          </a:prstGeom>
        </p:spPr>
        <p:txBody>
          <a:bodyPr lIns="0" tIns="0" rIns="0" bIns="0" rtlCol="0" anchor="t">
            <a:spAutoFit/>
          </a:bodyPr>
          <a:lstStyle/>
          <a:p>
            <a:pPr algn="ctr"/>
            <a:r>
              <a:rPr lang="en-US" sz="1500" b="1" dirty="0">
                <a:solidFill>
                  <a:srgbClr val="FFFFFF"/>
                </a:solidFill>
                <a:latin typeface="Libby" pitchFamily="2" charset="0"/>
              </a:rPr>
              <a:t>Participant engagement</a:t>
            </a:r>
          </a:p>
        </p:txBody>
      </p:sp>
      <p:sp>
        <p:nvSpPr>
          <p:cNvPr id="17" name="TextBox 17"/>
          <p:cNvSpPr txBox="1"/>
          <p:nvPr/>
        </p:nvSpPr>
        <p:spPr>
          <a:xfrm>
            <a:off x="12281243" y="7460006"/>
            <a:ext cx="1865229" cy="461665"/>
          </a:xfrm>
          <a:prstGeom prst="rect">
            <a:avLst/>
          </a:prstGeom>
        </p:spPr>
        <p:txBody>
          <a:bodyPr lIns="0" tIns="0" rIns="0" bIns="0" rtlCol="0" anchor="t">
            <a:spAutoFit/>
          </a:bodyPr>
          <a:lstStyle/>
          <a:p>
            <a:pPr algn="ctr"/>
            <a:r>
              <a:rPr lang="en-US" sz="1500" b="1" dirty="0">
                <a:solidFill>
                  <a:srgbClr val="FFFFFF"/>
                </a:solidFill>
                <a:latin typeface="Libby" pitchFamily="2" charset="0"/>
              </a:rPr>
              <a:t>Financial Wellness</a:t>
            </a:r>
          </a:p>
        </p:txBody>
      </p:sp>
      <p:sp>
        <p:nvSpPr>
          <p:cNvPr id="18" name="TextBox 18"/>
          <p:cNvSpPr txBox="1"/>
          <p:nvPr/>
        </p:nvSpPr>
        <p:spPr>
          <a:xfrm>
            <a:off x="13414416" y="6445184"/>
            <a:ext cx="2031800" cy="461665"/>
          </a:xfrm>
          <a:prstGeom prst="rect">
            <a:avLst/>
          </a:prstGeom>
        </p:spPr>
        <p:txBody>
          <a:bodyPr wrap="square" lIns="0" tIns="0" rIns="0" bIns="0" rtlCol="0" anchor="t">
            <a:spAutoFit/>
          </a:bodyPr>
          <a:lstStyle/>
          <a:p>
            <a:pPr algn="ctr"/>
            <a:r>
              <a:rPr lang="en-US" sz="1500" b="1" dirty="0">
                <a:solidFill>
                  <a:srgbClr val="FFFFFF"/>
                </a:solidFill>
                <a:latin typeface="Libby" pitchFamily="2" charset="0"/>
              </a:rPr>
              <a:t>Fee Benchmarking</a:t>
            </a:r>
          </a:p>
        </p:txBody>
      </p:sp>
      <p:sp>
        <p:nvSpPr>
          <p:cNvPr id="19" name="TextBox 19"/>
          <p:cNvSpPr txBox="1"/>
          <p:nvPr/>
        </p:nvSpPr>
        <p:spPr>
          <a:xfrm>
            <a:off x="13785485" y="5216428"/>
            <a:ext cx="1911080" cy="461665"/>
          </a:xfrm>
          <a:prstGeom prst="rect">
            <a:avLst/>
          </a:prstGeom>
        </p:spPr>
        <p:txBody>
          <a:bodyPr wrap="square" lIns="0" tIns="0" rIns="0" bIns="0" rtlCol="0" anchor="t">
            <a:spAutoFit/>
          </a:bodyPr>
          <a:lstStyle/>
          <a:p>
            <a:pPr algn="ctr"/>
            <a:r>
              <a:rPr lang="en-US" sz="1500" b="1" dirty="0">
                <a:solidFill>
                  <a:srgbClr val="FFFFFF"/>
                </a:solidFill>
                <a:latin typeface="Libby" pitchFamily="2" charset="0"/>
              </a:rPr>
              <a:t>ERISA Compliance</a:t>
            </a:r>
          </a:p>
        </p:txBody>
      </p:sp>
      <p:sp>
        <p:nvSpPr>
          <p:cNvPr id="20" name="TextBox 20"/>
          <p:cNvSpPr txBox="1"/>
          <p:nvPr/>
        </p:nvSpPr>
        <p:spPr>
          <a:xfrm>
            <a:off x="13321761" y="4069581"/>
            <a:ext cx="1865229" cy="205184"/>
          </a:xfrm>
          <a:prstGeom prst="rect">
            <a:avLst/>
          </a:prstGeom>
        </p:spPr>
        <p:txBody>
          <a:bodyPr lIns="0" tIns="0" rIns="0" bIns="0" rtlCol="0" anchor="t">
            <a:spAutoFit/>
          </a:bodyPr>
          <a:lstStyle/>
          <a:p>
            <a:pPr algn="ctr">
              <a:lnSpc>
                <a:spcPts val="1628"/>
              </a:lnSpc>
            </a:pPr>
            <a:r>
              <a:rPr lang="en-US" sz="1500" b="1" dirty="0">
                <a:solidFill>
                  <a:srgbClr val="FFFFFF"/>
                </a:solidFill>
                <a:latin typeface="Libby" pitchFamily="2" charset="0"/>
              </a:rPr>
              <a:t>Plan Design</a:t>
            </a:r>
          </a:p>
        </p:txBody>
      </p:sp>
      <p:grpSp>
        <p:nvGrpSpPr>
          <p:cNvPr id="22" name="Group 2">
            <a:extLst>
              <a:ext uri="{FF2B5EF4-FFF2-40B4-BE49-F238E27FC236}">
                <a16:creationId xmlns:a16="http://schemas.microsoft.com/office/drawing/2014/main" id="{478DF9CA-CA4A-0E80-7C12-573D7DC71E8A}"/>
              </a:ext>
            </a:extLst>
          </p:cNvPr>
          <p:cNvGrpSpPr/>
          <p:nvPr/>
        </p:nvGrpSpPr>
        <p:grpSpPr>
          <a:xfrm>
            <a:off x="-227752" y="9554333"/>
            <a:ext cx="18998834" cy="998080"/>
            <a:chOff x="0" y="0"/>
            <a:chExt cx="6426766" cy="337622"/>
          </a:xfrm>
        </p:grpSpPr>
        <p:sp>
          <p:nvSpPr>
            <p:cNvPr id="23" name="Freeform 3">
              <a:extLst>
                <a:ext uri="{FF2B5EF4-FFF2-40B4-BE49-F238E27FC236}">
                  <a16:creationId xmlns:a16="http://schemas.microsoft.com/office/drawing/2014/main" id="{369B6569-BFD4-79D8-DCE5-A8E0321302E6}"/>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24" name="Freeform 4">
            <a:extLst>
              <a:ext uri="{FF2B5EF4-FFF2-40B4-BE49-F238E27FC236}">
                <a16:creationId xmlns:a16="http://schemas.microsoft.com/office/drawing/2014/main" id="{2568A85C-62F3-D508-F7E1-E9A30A71697E}"/>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25" name="TextBox 27">
            <a:extLst>
              <a:ext uri="{FF2B5EF4-FFF2-40B4-BE49-F238E27FC236}">
                <a16:creationId xmlns:a16="http://schemas.microsoft.com/office/drawing/2014/main" id="{2A905D67-4C79-AD54-5777-3AD5A448611D}"/>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D89477F4-CD15-E645-A5DD-B28F6A80A588}" type="slidenum">
              <a:rPr lang="en-US" sz="2400" smtClean="0">
                <a:solidFill>
                  <a:srgbClr val="FFFFFF"/>
                </a:solidFill>
                <a:latin typeface="Open Sans" panose="020B0606030504020204" pitchFamily="34" charset="0"/>
              </a:rPr>
              <a:t>10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3496603" y="4900061"/>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46914" y="5159768"/>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3494982" y="2936446"/>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646633" y="3174373"/>
            <a:ext cx="2779483" cy="2713470"/>
          </a:xfrm>
          <a:custGeom>
            <a:avLst/>
            <a:gdLst/>
            <a:ahLst/>
            <a:cxnLst/>
            <a:rect l="l" t="t" r="r" b="b"/>
            <a:pathLst>
              <a:path w="2779483" h="2713470">
                <a:moveTo>
                  <a:pt x="0" y="0"/>
                </a:moveTo>
                <a:lnTo>
                  <a:pt x="2779483" y="0"/>
                </a:lnTo>
                <a:lnTo>
                  <a:pt x="2779483" y="2713470"/>
                </a:lnTo>
                <a:lnTo>
                  <a:pt x="0" y="27134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8094706" y="6010781"/>
            <a:ext cx="2098587" cy="2098587"/>
          </a:xfrm>
          <a:custGeom>
            <a:avLst/>
            <a:gdLst/>
            <a:ahLst/>
            <a:cxnLst/>
            <a:rect l="l" t="t" r="r" b="b"/>
            <a:pathLst>
              <a:path w="2098587" h="2098587">
                <a:moveTo>
                  <a:pt x="0" y="0"/>
                </a:moveTo>
                <a:lnTo>
                  <a:pt x="2098588" y="0"/>
                </a:lnTo>
                <a:lnTo>
                  <a:pt x="2098588" y="2098588"/>
                </a:lnTo>
                <a:lnTo>
                  <a:pt x="0" y="2098588"/>
                </a:lnTo>
                <a:lnTo>
                  <a:pt x="0" y="0"/>
                </a:lnTo>
                <a:close/>
              </a:path>
            </a:pathLst>
          </a:custGeom>
          <a:blipFill>
            <a:blip r:embed="rId12"/>
            <a:stretch>
              <a:fillRect/>
            </a:stretch>
          </a:blipFill>
        </p:spPr>
        <p:txBody>
          <a:bodyPr/>
          <a:lstStyle/>
          <a:p>
            <a:endParaRPr lang="en-US"/>
          </a:p>
        </p:txBody>
      </p:sp>
      <p:sp>
        <p:nvSpPr>
          <p:cNvPr id="10" name="Freeform 10"/>
          <p:cNvSpPr/>
          <p:nvPr/>
        </p:nvSpPr>
        <p:spPr>
          <a:xfrm>
            <a:off x="10522092" y="6472807"/>
            <a:ext cx="3434527" cy="1373811"/>
          </a:xfrm>
          <a:custGeom>
            <a:avLst/>
            <a:gdLst/>
            <a:ahLst/>
            <a:cxnLst/>
            <a:rect l="l" t="t" r="r" b="b"/>
            <a:pathLst>
              <a:path w="3434527" h="1373811">
                <a:moveTo>
                  <a:pt x="0" y="0"/>
                </a:moveTo>
                <a:lnTo>
                  <a:pt x="3434527" y="0"/>
                </a:lnTo>
                <a:lnTo>
                  <a:pt x="3434527" y="1373811"/>
                </a:lnTo>
                <a:lnTo>
                  <a:pt x="0" y="1373811"/>
                </a:lnTo>
                <a:lnTo>
                  <a:pt x="0" y="0"/>
                </a:lnTo>
                <a:close/>
              </a:path>
            </a:pathLst>
          </a:custGeom>
          <a:blipFill>
            <a:blip r:embed="rId13"/>
            <a:stretch>
              <a:fillRect/>
            </a:stretch>
          </a:blipFill>
        </p:spPr>
        <p:txBody>
          <a:bodyPr/>
          <a:lstStyle/>
          <a:p>
            <a:endParaRPr lang="en-US"/>
          </a:p>
        </p:txBody>
      </p:sp>
      <p:sp>
        <p:nvSpPr>
          <p:cNvPr id="11" name="TextBox 11"/>
          <p:cNvSpPr txBox="1"/>
          <p:nvPr/>
        </p:nvSpPr>
        <p:spPr>
          <a:xfrm>
            <a:off x="1028700" y="885825"/>
            <a:ext cx="16230600" cy="1060547"/>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RSG: Purpose driven Results</a:t>
            </a:r>
          </a:p>
        </p:txBody>
      </p:sp>
      <p:sp>
        <p:nvSpPr>
          <p:cNvPr id="13" name="TextBox 13"/>
          <p:cNvSpPr txBox="1"/>
          <p:nvPr/>
        </p:nvSpPr>
        <p:spPr>
          <a:xfrm rot="-441572">
            <a:off x="4431177" y="4128769"/>
            <a:ext cx="1920996" cy="729046"/>
          </a:xfrm>
          <a:prstGeom prst="rect">
            <a:avLst/>
          </a:prstGeom>
        </p:spPr>
        <p:txBody>
          <a:bodyPr lIns="0" tIns="0" rIns="0" bIns="0" rtlCol="0" anchor="t">
            <a:spAutoFit/>
          </a:bodyPr>
          <a:lstStyle/>
          <a:p>
            <a:pPr algn="ctr">
              <a:lnSpc>
                <a:spcPts val="5880"/>
              </a:lnSpc>
            </a:pPr>
            <a:r>
              <a:rPr lang="en-US" sz="4200" dirty="0">
                <a:solidFill>
                  <a:srgbClr val="D8D8D8"/>
                </a:solidFill>
                <a:latin typeface="Nunito Sans Bold"/>
              </a:rPr>
              <a:t>634</a:t>
            </a:r>
          </a:p>
        </p:txBody>
      </p:sp>
      <p:sp>
        <p:nvSpPr>
          <p:cNvPr id="14" name="TextBox 14"/>
          <p:cNvSpPr txBox="1"/>
          <p:nvPr/>
        </p:nvSpPr>
        <p:spPr>
          <a:xfrm rot="-259142">
            <a:off x="2670549" y="6370595"/>
            <a:ext cx="1920996" cy="729046"/>
          </a:xfrm>
          <a:prstGeom prst="rect">
            <a:avLst/>
          </a:prstGeom>
        </p:spPr>
        <p:txBody>
          <a:bodyPr lIns="0" tIns="0" rIns="0" bIns="0" rtlCol="0" anchor="t">
            <a:spAutoFit/>
          </a:bodyPr>
          <a:lstStyle/>
          <a:p>
            <a:pPr algn="ctr">
              <a:lnSpc>
                <a:spcPts val="5880"/>
              </a:lnSpc>
            </a:pPr>
            <a:r>
              <a:rPr lang="en-US" sz="4200" dirty="0">
                <a:solidFill>
                  <a:srgbClr val="D8D8D8"/>
                </a:solidFill>
                <a:latin typeface="Nunito Sans Bold"/>
              </a:rPr>
              <a:t>34k</a:t>
            </a:r>
          </a:p>
        </p:txBody>
      </p:sp>
      <p:sp>
        <p:nvSpPr>
          <p:cNvPr id="15" name="TextBox 15"/>
          <p:cNvSpPr txBox="1"/>
          <p:nvPr/>
        </p:nvSpPr>
        <p:spPr>
          <a:xfrm rot="-472460">
            <a:off x="4456280" y="6219327"/>
            <a:ext cx="1920996" cy="712443"/>
          </a:xfrm>
          <a:prstGeom prst="rect">
            <a:avLst/>
          </a:prstGeom>
        </p:spPr>
        <p:txBody>
          <a:bodyPr lIns="0" tIns="0" rIns="0" bIns="0" rtlCol="0" anchor="t">
            <a:spAutoFit/>
          </a:bodyPr>
          <a:lstStyle/>
          <a:p>
            <a:pPr algn="ctr">
              <a:lnSpc>
                <a:spcPts val="5880"/>
              </a:lnSpc>
            </a:pPr>
            <a:r>
              <a:rPr lang="en-US" sz="4200">
                <a:solidFill>
                  <a:srgbClr val="D8D8D8"/>
                </a:solidFill>
                <a:latin typeface="Nunito Sans Bold"/>
              </a:rPr>
              <a:t>7x</a:t>
            </a:r>
          </a:p>
        </p:txBody>
      </p:sp>
      <p:sp>
        <p:nvSpPr>
          <p:cNvPr id="16" name="TextBox 16"/>
          <p:cNvSpPr txBox="1"/>
          <p:nvPr/>
        </p:nvSpPr>
        <p:spPr>
          <a:xfrm rot="-392257">
            <a:off x="2534484" y="4405685"/>
            <a:ext cx="1920996" cy="729046"/>
          </a:xfrm>
          <a:prstGeom prst="rect">
            <a:avLst/>
          </a:prstGeom>
        </p:spPr>
        <p:txBody>
          <a:bodyPr lIns="0" tIns="0" rIns="0" bIns="0" rtlCol="0" anchor="t">
            <a:spAutoFit/>
          </a:bodyPr>
          <a:lstStyle/>
          <a:p>
            <a:pPr algn="ctr">
              <a:lnSpc>
                <a:spcPts val="5879"/>
              </a:lnSpc>
            </a:pPr>
            <a:r>
              <a:rPr lang="en-US" sz="4199" dirty="0">
                <a:solidFill>
                  <a:srgbClr val="44455B"/>
                </a:solidFill>
                <a:latin typeface="Nunito Sans Bold"/>
              </a:rPr>
              <a:t>$1.88B</a:t>
            </a:r>
          </a:p>
        </p:txBody>
      </p:sp>
      <p:grpSp>
        <p:nvGrpSpPr>
          <p:cNvPr id="17" name="Group 17"/>
          <p:cNvGrpSpPr/>
          <p:nvPr/>
        </p:nvGrpSpPr>
        <p:grpSpPr>
          <a:xfrm>
            <a:off x="7219410" y="2623898"/>
            <a:ext cx="10039890" cy="3327834"/>
            <a:chOff x="0" y="-91901"/>
            <a:chExt cx="13386519" cy="4437112"/>
          </a:xfrm>
        </p:grpSpPr>
        <p:sp>
          <p:nvSpPr>
            <p:cNvPr id="18" name="TextBox 18"/>
            <p:cNvSpPr txBox="1"/>
            <p:nvPr/>
          </p:nvSpPr>
          <p:spPr>
            <a:xfrm>
              <a:off x="0" y="-91901"/>
              <a:ext cx="13386519" cy="4437112"/>
            </a:xfrm>
            <a:prstGeom prst="rect">
              <a:avLst/>
            </a:prstGeom>
          </p:spPr>
          <p:txBody>
            <a:bodyPr lIns="0" tIns="0" rIns="0" bIns="0" rtlCol="0" anchor="t">
              <a:spAutoFit/>
            </a:bodyPr>
            <a:lstStyle/>
            <a:p>
              <a:pPr marL="863599" lvl="1" indent="-431800">
                <a:lnSpc>
                  <a:spcPts val="6639"/>
                </a:lnSpc>
                <a:buFont typeface="Arial"/>
                <a:buChar char="•"/>
              </a:pPr>
              <a:r>
                <a:rPr lang="en-US" sz="3999" spc="-199" dirty="0">
                  <a:solidFill>
                    <a:srgbClr val="11273B"/>
                  </a:solidFill>
                  <a:latin typeface="Nunito Sans"/>
                </a:rPr>
                <a:t>$1.88B Direct Assets Under Influence</a:t>
              </a:r>
            </a:p>
            <a:p>
              <a:pPr marL="863599" lvl="1" indent="-431800">
                <a:lnSpc>
                  <a:spcPts val="6639"/>
                </a:lnSpc>
                <a:buFont typeface="Arial"/>
                <a:buChar char="•"/>
              </a:pPr>
              <a:r>
                <a:rPr lang="en-US" sz="3999" spc="-199" dirty="0">
                  <a:solidFill>
                    <a:srgbClr val="11273B"/>
                  </a:solidFill>
                  <a:latin typeface="Nunito Sans"/>
                </a:rPr>
                <a:t>632 retirement plans serviced + 2 PEPs</a:t>
              </a:r>
            </a:p>
            <a:p>
              <a:pPr marL="863599" lvl="1" indent="-431800">
                <a:lnSpc>
                  <a:spcPts val="6639"/>
                </a:lnSpc>
                <a:buFont typeface="Arial"/>
                <a:buChar char="•"/>
              </a:pPr>
              <a:r>
                <a:rPr lang="en-US" sz="3999" spc="-199" dirty="0">
                  <a:solidFill>
                    <a:srgbClr val="11273B"/>
                  </a:solidFill>
                  <a:latin typeface="Nunito Sans"/>
                </a:rPr>
                <a:t>Servicing 34,000 participants</a:t>
              </a:r>
            </a:p>
            <a:p>
              <a:pPr marL="863599" lvl="1" indent="-431800" algn="l">
                <a:lnSpc>
                  <a:spcPts val="6639"/>
                </a:lnSpc>
                <a:buFont typeface="Arial"/>
                <a:buChar char="•"/>
              </a:pPr>
              <a:r>
                <a:rPr lang="en-US" sz="3999" spc="-199" dirty="0">
                  <a:solidFill>
                    <a:srgbClr val="11273B"/>
                  </a:solidFill>
                  <a:latin typeface="Nunito Sans"/>
                </a:rPr>
                <a:t>Industry recognition &amp; awards</a:t>
              </a:r>
            </a:p>
          </p:txBody>
        </p:sp>
        <p:sp>
          <p:nvSpPr>
            <p:cNvPr id="19" name="Freeform 19"/>
            <p:cNvSpPr/>
            <p:nvPr/>
          </p:nvSpPr>
          <p:spPr>
            <a:xfrm>
              <a:off x="385918" y="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a:off x="385918" y="111512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a:off x="385918" y="335687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2" name="Freeform 22"/>
            <p:cNvSpPr/>
            <p:nvPr/>
          </p:nvSpPr>
          <p:spPr>
            <a:xfrm>
              <a:off x="385918" y="2232997"/>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grpSp>
        <p:nvGrpSpPr>
          <p:cNvPr id="23" name="Group 2">
            <a:extLst>
              <a:ext uri="{FF2B5EF4-FFF2-40B4-BE49-F238E27FC236}">
                <a16:creationId xmlns:a16="http://schemas.microsoft.com/office/drawing/2014/main" id="{AB2387F0-D1A5-62E1-CA55-E935C4786792}"/>
              </a:ext>
            </a:extLst>
          </p:cNvPr>
          <p:cNvGrpSpPr/>
          <p:nvPr/>
        </p:nvGrpSpPr>
        <p:grpSpPr>
          <a:xfrm>
            <a:off x="-227752" y="9554333"/>
            <a:ext cx="18998834" cy="998080"/>
            <a:chOff x="0" y="0"/>
            <a:chExt cx="6426766" cy="337622"/>
          </a:xfrm>
        </p:grpSpPr>
        <p:sp>
          <p:nvSpPr>
            <p:cNvPr id="24" name="Freeform 3">
              <a:extLst>
                <a:ext uri="{FF2B5EF4-FFF2-40B4-BE49-F238E27FC236}">
                  <a16:creationId xmlns:a16="http://schemas.microsoft.com/office/drawing/2014/main" id="{E6821300-62E2-05A7-C639-6DCC32FC483A}"/>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25" name="Freeform 4">
            <a:extLst>
              <a:ext uri="{FF2B5EF4-FFF2-40B4-BE49-F238E27FC236}">
                <a16:creationId xmlns:a16="http://schemas.microsoft.com/office/drawing/2014/main" id="{D0CE84E1-1F36-DA9D-E880-88E539509106}"/>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26" name="TextBox 27">
            <a:extLst>
              <a:ext uri="{FF2B5EF4-FFF2-40B4-BE49-F238E27FC236}">
                <a16:creationId xmlns:a16="http://schemas.microsoft.com/office/drawing/2014/main" id="{5BE37338-EE4C-356E-10EB-C61FCF9504C5}"/>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C43BEAFF-0CEA-704A-893B-17F8E4A57FBA}" type="slidenum">
              <a:rPr lang="en-US" sz="2400" smtClean="0">
                <a:solidFill>
                  <a:srgbClr val="FFFFFF"/>
                </a:solidFill>
                <a:latin typeface="Open Sans" panose="020B0606030504020204" pitchFamily="34" charset="0"/>
              </a:rPr>
              <a:t>11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Plan Compliance</a:t>
            </a:r>
          </a:p>
        </p:txBody>
      </p:sp>
      <p:sp>
        <p:nvSpPr>
          <p:cNvPr id="7" name="TextBox 7"/>
          <p:cNvSpPr txBox="1"/>
          <p:nvPr/>
        </p:nvSpPr>
        <p:spPr>
          <a:xfrm>
            <a:off x="1028700" y="9657147"/>
            <a:ext cx="3095422" cy="406458"/>
          </a:xfrm>
          <a:prstGeom prst="rect">
            <a:avLst/>
          </a:prstGeom>
        </p:spPr>
        <p:txBody>
          <a:bodyPr lIns="0" tIns="0" rIns="0" bIns="0" rtlCol="0" anchor="t">
            <a:spAutoFit/>
          </a:bodyPr>
          <a:lstStyle/>
          <a:p>
            <a:pPr>
              <a:lnSpc>
                <a:spcPts val="3359"/>
              </a:lnSpc>
            </a:pPr>
            <a:fld id="{7392CB9A-70F3-F748-8F2D-77C466F75895}" type="slidenum">
              <a:rPr lang="en-US" sz="2400" smtClean="0">
                <a:solidFill>
                  <a:srgbClr val="FFFFFF"/>
                </a:solidFill>
                <a:latin typeface="Open Sans" panose="020B0606030504020204" pitchFamily="34" charset="0"/>
              </a:rPr>
              <a:t>12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2730674"/>
            <a:ext cx="16230600" cy="1550923"/>
            <a:chOff x="0" y="0"/>
            <a:chExt cx="21640800" cy="2067897"/>
          </a:xfrm>
        </p:grpSpPr>
        <p:sp>
          <p:nvSpPr>
            <p:cNvPr id="6" name="TextBox 6"/>
            <p:cNvSpPr txBox="1"/>
            <p:nvPr/>
          </p:nvSpPr>
          <p:spPr>
            <a:xfrm>
              <a:off x="0" y="-91901"/>
              <a:ext cx="21640800" cy="2095005"/>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Census request (2023 Plan year) - sent 12/23</a:t>
              </a:r>
            </a:p>
            <a:p>
              <a:pPr marL="863599" lvl="1" indent="-431800" algn="l">
                <a:lnSpc>
                  <a:spcPts val="6639"/>
                </a:lnSpc>
                <a:buFont typeface="Arial"/>
                <a:buChar char="•"/>
              </a:pPr>
              <a:r>
                <a:rPr lang="en-US" sz="3999" spc="-199">
                  <a:solidFill>
                    <a:srgbClr val="11273B"/>
                  </a:solidFill>
                  <a:latin typeface="Nunito Sans"/>
                </a:rPr>
                <a:t>Plan Limits 2024</a:t>
              </a:r>
            </a:p>
          </p:txBody>
        </p:sp>
        <p:sp>
          <p:nvSpPr>
            <p:cNvPr id="7" name="Freeform 7"/>
            <p:cNvSpPr/>
            <p:nvPr/>
          </p:nvSpPr>
          <p:spPr>
            <a:xfrm>
              <a:off x="385918" y="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85918" y="111512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5988519" y="3643342"/>
            <a:ext cx="8549427" cy="3124635"/>
            <a:chOff x="0" y="0"/>
            <a:chExt cx="11399236" cy="4166180"/>
          </a:xfrm>
        </p:grpSpPr>
        <p:grpSp>
          <p:nvGrpSpPr>
            <p:cNvPr id="10" name="Group 10"/>
            <p:cNvGrpSpPr/>
            <p:nvPr/>
          </p:nvGrpSpPr>
          <p:grpSpPr>
            <a:xfrm>
              <a:off x="0" y="0"/>
              <a:ext cx="11399236" cy="4166180"/>
              <a:chOff x="0" y="0"/>
              <a:chExt cx="1795126" cy="656081"/>
            </a:xfrm>
          </p:grpSpPr>
          <p:sp>
            <p:nvSpPr>
              <p:cNvPr id="11" name="Freeform 11"/>
              <p:cNvSpPr/>
              <p:nvPr/>
            </p:nvSpPr>
            <p:spPr>
              <a:xfrm>
                <a:off x="0" y="0"/>
                <a:ext cx="1795126" cy="656081"/>
              </a:xfrm>
              <a:custGeom>
                <a:avLst/>
                <a:gdLst/>
                <a:ahLst/>
                <a:cxnLst/>
                <a:rect l="l" t="t" r="r" b="b"/>
                <a:pathLst>
                  <a:path w="1795126" h="656081">
                    <a:moveTo>
                      <a:pt x="0" y="0"/>
                    </a:moveTo>
                    <a:lnTo>
                      <a:pt x="1795126" y="0"/>
                    </a:lnTo>
                    <a:lnTo>
                      <a:pt x="1795126" y="656081"/>
                    </a:lnTo>
                    <a:lnTo>
                      <a:pt x="0" y="656081"/>
                    </a:lnTo>
                    <a:close/>
                  </a:path>
                </a:pathLst>
              </a:custGeom>
              <a:solidFill>
                <a:srgbClr val="4F4954"/>
              </a:solidFill>
            </p:spPr>
            <p:txBody>
              <a:bodyPr/>
              <a:lstStyle/>
              <a:p>
                <a:endParaRPr lang="en-US"/>
              </a:p>
            </p:txBody>
          </p:sp>
          <p:sp>
            <p:nvSpPr>
              <p:cNvPr id="12" name="TextBox 12"/>
              <p:cNvSpPr txBox="1"/>
              <p:nvPr/>
            </p:nvSpPr>
            <p:spPr>
              <a:xfrm>
                <a:off x="0" y="28575"/>
                <a:ext cx="1795126" cy="627506"/>
              </a:xfrm>
              <a:prstGeom prst="rect">
                <a:avLst/>
              </a:prstGeom>
            </p:spPr>
            <p:txBody>
              <a:bodyPr lIns="39814" tIns="39814" rIns="39814" bIns="39814" rtlCol="0" anchor="ctr"/>
              <a:lstStyle/>
              <a:p>
                <a:pPr algn="ctr">
                  <a:lnSpc>
                    <a:spcPts val="1628"/>
                  </a:lnSpc>
                </a:pPr>
                <a:endParaRPr/>
              </a:p>
            </p:txBody>
          </p:sp>
        </p:grpSp>
        <p:grpSp>
          <p:nvGrpSpPr>
            <p:cNvPr id="13" name="Group 13"/>
            <p:cNvGrpSpPr/>
            <p:nvPr/>
          </p:nvGrpSpPr>
          <p:grpSpPr>
            <a:xfrm>
              <a:off x="314149" y="1175272"/>
              <a:ext cx="10806725" cy="2652169"/>
              <a:chOff x="0" y="0"/>
              <a:chExt cx="1701819" cy="417658"/>
            </a:xfrm>
          </p:grpSpPr>
          <p:sp>
            <p:nvSpPr>
              <p:cNvPr id="14" name="Freeform 14"/>
              <p:cNvSpPr/>
              <p:nvPr/>
            </p:nvSpPr>
            <p:spPr>
              <a:xfrm>
                <a:off x="0" y="0"/>
                <a:ext cx="1701819" cy="417658"/>
              </a:xfrm>
              <a:custGeom>
                <a:avLst/>
                <a:gdLst/>
                <a:ahLst/>
                <a:cxnLst/>
                <a:rect l="l" t="t" r="r" b="b"/>
                <a:pathLst>
                  <a:path w="1701819" h="417658">
                    <a:moveTo>
                      <a:pt x="0" y="0"/>
                    </a:moveTo>
                    <a:lnTo>
                      <a:pt x="1701819" y="0"/>
                    </a:lnTo>
                    <a:lnTo>
                      <a:pt x="1701819" y="417658"/>
                    </a:lnTo>
                    <a:lnTo>
                      <a:pt x="0" y="417658"/>
                    </a:lnTo>
                    <a:close/>
                  </a:path>
                </a:pathLst>
              </a:custGeom>
              <a:solidFill>
                <a:srgbClr val="FFFFFF"/>
              </a:solidFill>
            </p:spPr>
            <p:txBody>
              <a:bodyPr/>
              <a:lstStyle/>
              <a:p>
                <a:endParaRPr lang="en-US"/>
              </a:p>
            </p:txBody>
          </p:sp>
          <p:sp>
            <p:nvSpPr>
              <p:cNvPr id="15" name="TextBox 15"/>
              <p:cNvSpPr txBox="1"/>
              <p:nvPr/>
            </p:nvSpPr>
            <p:spPr>
              <a:xfrm>
                <a:off x="0" y="28575"/>
                <a:ext cx="1701819" cy="389083"/>
              </a:xfrm>
              <a:prstGeom prst="rect">
                <a:avLst/>
              </a:prstGeom>
            </p:spPr>
            <p:txBody>
              <a:bodyPr lIns="39814" tIns="39814" rIns="39814" bIns="39814" rtlCol="0" anchor="ctr"/>
              <a:lstStyle/>
              <a:p>
                <a:pPr algn="ctr">
                  <a:lnSpc>
                    <a:spcPts val="1628"/>
                  </a:lnSpc>
                </a:pPr>
                <a:endParaRPr/>
              </a:p>
            </p:txBody>
          </p:sp>
        </p:grpSp>
        <p:grpSp>
          <p:nvGrpSpPr>
            <p:cNvPr id="16" name="Group 16"/>
            <p:cNvGrpSpPr/>
            <p:nvPr/>
          </p:nvGrpSpPr>
          <p:grpSpPr>
            <a:xfrm>
              <a:off x="6658976" y="2569457"/>
              <a:ext cx="2283891" cy="489487"/>
              <a:chOff x="0" y="0"/>
              <a:chExt cx="373078" cy="79959"/>
            </a:xfrm>
          </p:grpSpPr>
          <p:sp>
            <p:nvSpPr>
              <p:cNvPr id="17" name="Freeform 17"/>
              <p:cNvSpPr/>
              <p:nvPr/>
            </p:nvSpPr>
            <p:spPr>
              <a:xfrm>
                <a:off x="0" y="0"/>
                <a:ext cx="373078" cy="79959"/>
              </a:xfrm>
              <a:custGeom>
                <a:avLst/>
                <a:gdLst/>
                <a:ahLst/>
                <a:cxnLst/>
                <a:rect l="l" t="t" r="r" b="b"/>
                <a:pathLst>
                  <a:path w="373078" h="79959">
                    <a:moveTo>
                      <a:pt x="0" y="0"/>
                    </a:moveTo>
                    <a:lnTo>
                      <a:pt x="373078" y="0"/>
                    </a:lnTo>
                    <a:lnTo>
                      <a:pt x="373078" y="79959"/>
                    </a:lnTo>
                    <a:lnTo>
                      <a:pt x="0" y="79959"/>
                    </a:lnTo>
                    <a:close/>
                  </a:path>
                </a:pathLst>
              </a:custGeom>
              <a:solidFill>
                <a:srgbClr val="C22331"/>
              </a:solidFill>
            </p:spPr>
            <p:txBody>
              <a:bodyPr/>
              <a:lstStyle/>
              <a:p>
                <a:endParaRPr lang="en-US"/>
              </a:p>
            </p:txBody>
          </p:sp>
          <p:sp>
            <p:nvSpPr>
              <p:cNvPr id="18" name="TextBox 18"/>
              <p:cNvSpPr txBox="1"/>
              <p:nvPr/>
            </p:nvSpPr>
            <p:spPr>
              <a:xfrm>
                <a:off x="0" y="-47625"/>
                <a:ext cx="373078" cy="127584"/>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6693795" y="2600015"/>
              <a:ext cx="2214253" cy="430103"/>
              <a:chOff x="0" y="0"/>
              <a:chExt cx="361703" cy="70258"/>
            </a:xfrm>
          </p:grpSpPr>
          <p:sp>
            <p:nvSpPr>
              <p:cNvPr id="20" name="Freeform 20"/>
              <p:cNvSpPr/>
              <p:nvPr/>
            </p:nvSpPr>
            <p:spPr>
              <a:xfrm>
                <a:off x="0" y="0"/>
                <a:ext cx="361703" cy="70258"/>
              </a:xfrm>
              <a:custGeom>
                <a:avLst/>
                <a:gdLst/>
                <a:ahLst/>
                <a:cxnLst/>
                <a:rect l="l" t="t" r="r" b="b"/>
                <a:pathLst>
                  <a:path w="361703" h="70258">
                    <a:moveTo>
                      <a:pt x="0" y="0"/>
                    </a:moveTo>
                    <a:lnTo>
                      <a:pt x="361703" y="0"/>
                    </a:lnTo>
                    <a:lnTo>
                      <a:pt x="361703" y="70258"/>
                    </a:lnTo>
                    <a:lnTo>
                      <a:pt x="0" y="70258"/>
                    </a:lnTo>
                    <a:close/>
                  </a:path>
                </a:pathLst>
              </a:custGeom>
              <a:solidFill>
                <a:srgbClr val="FFFFFF"/>
              </a:solidFill>
            </p:spPr>
            <p:txBody>
              <a:bodyPr/>
              <a:lstStyle/>
              <a:p>
                <a:endParaRPr lang="en-US"/>
              </a:p>
            </p:txBody>
          </p:sp>
          <p:sp>
            <p:nvSpPr>
              <p:cNvPr id="21" name="TextBox 21"/>
              <p:cNvSpPr txBox="1"/>
              <p:nvPr/>
            </p:nvSpPr>
            <p:spPr>
              <a:xfrm>
                <a:off x="0" y="-47625"/>
                <a:ext cx="361703" cy="117883"/>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6658976" y="1257694"/>
              <a:ext cx="2283891" cy="489487"/>
              <a:chOff x="0" y="0"/>
              <a:chExt cx="373078" cy="79959"/>
            </a:xfrm>
          </p:grpSpPr>
          <p:sp>
            <p:nvSpPr>
              <p:cNvPr id="23" name="Freeform 23"/>
              <p:cNvSpPr/>
              <p:nvPr/>
            </p:nvSpPr>
            <p:spPr>
              <a:xfrm>
                <a:off x="0" y="0"/>
                <a:ext cx="373078" cy="79959"/>
              </a:xfrm>
              <a:custGeom>
                <a:avLst/>
                <a:gdLst/>
                <a:ahLst/>
                <a:cxnLst/>
                <a:rect l="l" t="t" r="r" b="b"/>
                <a:pathLst>
                  <a:path w="373078" h="79959">
                    <a:moveTo>
                      <a:pt x="0" y="0"/>
                    </a:moveTo>
                    <a:lnTo>
                      <a:pt x="373078" y="0"/>
                    </a:lnTo>
                    <a:lnTo>
                      <a:pt x="373078" y="79959"/>
                    </a:lnTo>
                    <a:lnTo>
                      <a:pt x="0" y="79959"/>
                    </a:lnTo>
                    <a:close/>
                  </a:path>
                </a:pathLst>
              </a:custGeom>
              <a:solidFill>
                <a:srgbClr val="C22331"/>
              </a:solidFill>
            </p:spPr>
            <p:txBody>
              <a:bodyPr/>
              <a:lstStyle/>
              <a:p>
                <a:endParaRPr lang="en-US"/>
              </a:p>
            </p:txBody>
          </p:sp>
          <p:sp>
            <p:nvSpPr>
              <p:cNvPr id="24" name="TextBox 24"/>
              <p:cNvSpPr txBox="1"/>
              <p:nvPr/>
            </p:nvSpPr>
            <p:spPr>
              <a:xfrm>
                <a:off x="0" y="-47625"/>
                <a:ext cx="373078" cy="127584"/>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6693795" y="1288252"/>
              <a:ext cx="2214253" cy="430103"/>
              <a:chOff x="0" y="0"/>
              <a:chExt cx="361703" cy="70258"/>
            </a:xfrm>
          </p:grpSpPr>
          <p:sp>
            <p:nvSpPr>
              <p:cNvPr id="26" name="Freeform 26"/>
              <p:cNvSpPr/>
              <p:nvPr/>
            </p:nvSpPr>
            <p:spPr>
              <a:xfrm>
                <a:off x="0" y="0"/>
                <a:ext cx="361703" cy="70258"/>
              </a:xfrm>
              <a:custGeom>
                <a:avLst/>
                <a:gdLst/>
                <a:ahLst/>
                <a:cxnLst/>
                <a:rect l="l" t="t" r="r" b="b"/>
                <a:pathLst>
                  <a:path w="361703" h="70258">
                    <a:moveTo>
                      <a:pt x="0" y="0"/>
                    </a:moveTo>
                    <a:lnTo>
                      <a:pt x="361703" y="0"/>
                    </a:lnTo>
                    <a:lnTo>
                      <a:pt x="361703" y="70258"/>
                    </a:lnTo>
                    <a:lnTo>
                      <a:pt x="0" y="70258"/>
                    </a:lnTo>
                    <a:close/>
                  </a:path>
                </a:pathLst>
              </a:custGeom>
              <a:solidFill>
                <a:srgbClr val="FFFFFF"/>
              </a:solidFill>
            </p:spPr>
            <p:txBody>
              <a:bodyPr/>
              <a:lstStyle/>
              <a:p>
                <a:endParaRPr lang="en-US"/>
              </a:p>
            </p:txBody>
          </p:sp>
          <p:sp>
            <p:nvSpPr>
              <p:cNvPr id="27" name="TextBox 27"/>
              <p:cNvSpPr txBox="1"/>
              <p:nvPr/>
            </p:nvSpPr>
            <p:spPr>
              <a:xfrm>
                <a:off x="0" y="-47625"/>
                <a:ext cx="361703" cy="117883"/>
              </a:xfrm>
              <a:prstGeom prst="rect">
                <a:avLst/>
              </a:prstGeom>
            </p:spPr>
            <p:txBody>
              <a:bodyPr lIns="50800" tIns="50800" rIns="50800" bIns="50800" rtlCol="0" anchor="ctr"/>
              <a:lstStyle/>
              <a:p>
                <a:pPr algn="ctr">
                  <a:lnSpc>
                    <a:spcPts val="2800"/>
                  </a:lnSpc>
                </a:pPr>
                <a:endParaRPr/>
              </a:p>
            </p:txBody>
          </p:sp>
        </p:grpSp>
        <p:grpSp>
          <p:nvGrpSpPr>
            <p:cNvPr id="28" name="Group 28"/>
            <p:cNvGrpSpPr/>
            <p:nvPr/>
          </p:nvGrpSpPr>
          <p:grpSpPr>
            <a:xfrm>
              <a:off x="6658976" y="1925890"/>
              <a:ext cx="2283891" cy="489487"/>
              <a:chOff x="0" y="0"/>
              <a:chExt cx="373078" cy="79959"/>
            </a:xfrm>
          </p:grpSpPr>
          <p:sp>
            <p:nvSpPr>
              <p:cNvPr id="29" name="Freeform 29"/>
              <p:cNvSpPr/>
              <p:nvPr/>
            </p:nvSpPr>
            <p:spPr>
              <a:xfrm>
                <a:off x="0" y="0"/>
                <a:ext cx="373078" cy="79959"/>
              </a:xfrm>
              <a:custGeom>
                <a:avLst/>
                <a:gdLst/>
                <a:ahLst/>
                <a:cxnLst/>
                <a:rect l="l" t="t" r="r" b="b"/>
                <a:pathLst>
                  <a:path w="373078" h="79959">
                    <a:moveTo>
                      <a:pt x="0" y="0"/>
                    </a:moveTo>
                    <a:lnTo>
                      <a:pt x="373078" y="0"/>
                    </a:lnTo>
                    <a:lnTo>
                      <a:pt x="373078" y="79959"/>
                    </a:lnTo>
                    <a:lnTo>
                      <a:pt x="0" y="79959"/>
                    </a:lnTo>
                    <a:close/>
                  </a:path>
                </a:pathLst>
              </a:custGeom>
              <a:solidFill>
                <a:srgbClr val="C22331"/>
              </a:solidFill>
            </p:spPr>
            <p:txBody>
              <a:bodyPr/>
              <a:lstStyle/>
              <a:p>
                <a:endParaRPr lang="en-US"/>
              </a:p>
            </p:txBody>
          </p:sp>
          <p:sp>
            <p:nvSpPr>
              <p:cNvPr id="30" name="TextBox 30"/>
              <p:cNvSpPr txBox="1"/>
              <p:nvPr/>
            </p:nvSpPr>
            <p:spPr>
              <a:xfrm>
                <a:off x="0" y="-47625"/>
                <a:ext cx="373078" cy="127584"/>
              </a:xfrm>
              <a:prstGeom prst="rect">
                <a:avLst/>
              </a:prstGeom>
            </p:spPr>
            <p:txBody>
              <a:bodyPr lIns="50800" tIns="50800" rIns="50800" bIns="50800" rtlCol="0" anchor="ctr"/>
              <a:lstStyle/>
              <a:p>
                <a:pPr algn="ctr">
                  <a:lnSpc>
                    <a:spcPts val="2800"/>
                  </a:lnSpc>
                </a:pPr>
                <a:endParaRPr/>
              </a:p>
            </p:txBody>
          </p:sp>
        </p:grpSp>
        <p:grpSp>
          <p:nvGrpSpPr>
            <p:cNvPr id="31" name="Group 31"/>
            <p:cNvGrpSpPr/>
            <p:nvPr/>
          </p:nvGrpSpPr>
          <p:grpSpPr>
            <a:xfrm>
              <a:off x="6693795" y="1956448"/>
              <a:ext cx="2214253" cy="430103"/>
              <a:chOff x="0" y="0"/>
              <a:chExt cx="361703" cy="70258"/>
            </a:xfrm>
          </p:grpSpPr>
          <p:sp>
            <p:nvSpPr>
              <p:cNvPr id="32" name="Freeform 32"/>
              <p:cNvSpPr/>
              <p:nvPr/>
            </p:nvSpPr>
            <p:spPr>
              <a:xfrm>
                <a:off x="0" y="0"/>
                <a:ext cx="361703" cy="70258"/>
              </a:xfrm>
              <a:custGeom>
                <a:avLst/>
                <a:gdLst/>
                <a:ahLst/>
                <a:cxnLst/>
                <a:rect l="l" t="t" r="r" b="b"/>
                <a:pathLst>
                  <a:path w="361703" h="70258">
                    <a:moveTo>
                      <a:pt x="0" y="0"/>
                    </a:moveTo>
                    <a:lnTo>
                      <a:pt x="361703" y="0"/>
                    </a:lnTo>
                    <a:lnTo>
                      <a:pt x="361703" y="70258"/>
                    </a:lnTo>
                    <a:lnTo>
                      <a:pt x="0" y="70258"/>
                    </a:lnTo>
                    <a:close/>
                  </a:path>
                </a:pathLst>
              </a:custGeom>
              <a:solidFill>
                <a:srgbClr val="FFFFFF"/>
              </a:solidFill>
            </p:spPr>
            <p:txBody>
              <a:bodyPr/>
              <a:lstStyle/>
              <a:p>
                <a:endParaRPr lang="en-US"/>
              </a:p>
            </p:txBody>
          </p:sp>
          <p:sp>
            <p:nvSpPr>
              <p:cNvPr id="33" name="TextBox 33"/>
              <p:cNvSpPr txBox="1"/>
              <p:nvPr/>
            </p:nvSpPr>
            <p:spPr>
              <a:xfrm>
                <a:off x="0" y="-47625"/>
                <a:ext cx="361703" cy="117883"/>
              </a:xfrm>
              <a:prstGeom prst="rect">
                <a:avLst/>
              </a:prstGeom>
            </p:spPr>
            <p:txBody>
              <a:bodyPr lIns="50800" tIns="50800" rIns="50800" bIns="50800" rtlCol="0" anchor="ctr"/>
              <a:lstStyle/>
              <a:p>
                <a:pPr algn="ctr">
                  <a:lnSpc>
                    <a:spcPts val="2800"/>
                  </a:lnSpc>
                </a:pPr>
                <a:endParaRPr/>
              </a:p>
            </p:txBody>
          </p:sp>
        </p:grpSp>
        <p:grpSp>
          <p:nvGrpSpPr>
            <p:cNvPr id="34" name="Group 34"/>
            <p:cNvGrpSpPr/>
            <p:nvPr/>
          </p:nvGrpSpPr>
          <p:grpSpPr>
            <a:xfrm>
              <a:off x="6921431" y="379864"/>
              <a:ext cx="1758980" cy="730894"/>
              <a:chOff x="0" y="0"/>
              <a:chExt cx="277000" cy="115100"/>
            </a:xfrm>
          </p:grpSpPr>
          <p:sp>
            <p:nvSpPr>
              <p:cNvPr id="35" name="Freeform 35"/>
              <p:cNvSpPr/>
              <p:nvPr/>
            </p:nvSpPr>
            <p:spPr>
              <a:xfrm>
                <a:off x="0" y="0"/>
                <a:ext cx="277000" cy="115100"/>
              </a:xfrm>
              <a:custGeom>
                <a:avLst/>
                <a:gdLst/>
                <a:ahLst/>
                <a:cxnLst/>
                <a:rect l="l" t="t" r="r" b="b"/>
                <a:pathLst>
                  <a:path w="277000" h="115100">
                    <a:moveTo>
                      <a:pt x="0" y="0"/>
                    </a:moveTo>
                    <a:lnTo>
                      <a:pt x="277000" y="0"/>
                    </a:lnTo>
                    <a:lnTo>
                      <a:pt x="277000" y="115100"/>
                    </a:lnTo>
                    <a:lnTo>
                      <a:pt x="0" y="115100"/>
                    </a:lnTo>
                    <a:close/>
                  </a:path>
                </a:pathLst>
              </a:custGeom>
              <a:solidFill>
                <a:srgbClr val="C22331"/>
              </a:solidFill>
            </p:spPr>
            <p:txBody>
              <a:bodyPr/>
              <a:lstStyle/>
              <a:p>
                <a:endParaRPr lang="en-US"/>
              </a:p>
            </p:txBody>
          </p:sp>
          <p:sp>
            <p:nvSpPr>
              <p:cNvPr id="36" name="TextBox 36"/>
              <p:cNvSpPr txBox="1"/>
              <p:nvPr/>
            </p:nvSpPr>
            <p:spPr>
              <a:xfrm>
                <a:off x="0" y="28575"/>
                <a:ext cx="277000" cy="86525"/>
              </a:xfrm>
              <a:prstGeom prst="rect">
                <a:avLst/>
              </a:prstGeom>
            </p:spPr>
            <p:txBody>
              <a:bodyPr lIns="39814" tIns="39814" rIns="39814" bIns="39814" rtlCol="0" anchor="ctr"/>
              <a:lstStyle/>
              <a:p>
                <a:pPr algn="ctr">
                  <a:lnSpc>
                    <a:spcPts val="1628"/>
                  </a:lnSpc>
                </a:pPr>
                <a:endParaRPr/>
              </a:p>
            </p:txBody>
          </p:sp>
        </p:grpSp>
        <p:sp>
          <p:nvSpPr>
            <p:cNvPr id="37" name="TextBox 37"/>
            <p:cNvSpPr txBox="1"/>
            <p:nvPr/>
          </p:nvSpPr>
          <p:spPr>
            <a:xfrm>
              <a:off x="7173622" y="381251"/>
              <a:ext cx="1237983" cy="729507"/>
            </a:xfrm>
            <a:prstGeom prst="rect">
              <a:avLst/>
            </a:prstGeom>
          </p:spPr>
          <p:txBody>
            <a:bodyPr lIns="0" tIns="0" rIns="0" bIns="0" rtlCol="0" anchor="t">
              <a:spAutoFit/>
            </a:bodyPr>
            <a:lstStyle/>
            <a:p>
              <a:pPr algn="l">
                <a:lnSpc>
                  <a:spcPts val="4481"/>
                </a:lnSpc>
              </a:pPr>
              <a:r>
                <a:rPr lang="en-US" sz="3200" dirty="0">
                  <a:solidFill>
                    <a:srgbClr val="FFFFFF"/>
                  </a:solidFill>
                  <a:latin typeface="Open Sans Bold"/>
                </a:rPr>
                <a:t>2025</a:t>
              </a:r>
            </a:p>
          </p:txBody>
        </p:sp>
        <p:grpSp>
          <p:nvGrpSpPr>
            <p:cNvPr id="38" name="Group 38"/>
            <p:cNvGrpSpPr/>
            <p:nvPr/>
          </p:nvGrpSpPr>
          <p:grpSpPr>
            <a:xfrm>
              <a:off x="9070308" y="379864"/>
              <a:ext cx="1758980" cy="730894"/>
              <a:chOff x="0" y="0"/>
              <a:chExt cx="277000" cy="115100"/>
            </a:xfrm>
          </p:grpSpPr>
          <p:sp>
            <p:nvSpPr>
              <p:cNvPr id="39" name="Freeform 39"/>
              <p:cNvSpPr/>
              <p:nvPr/>
            </p:nvSpPr>
            <p:spPr>
              <a:xfrm>
                <a:off x="0" y="0"/>
                <a:ext cx="277000" cy="115100"/>
              </a:xfrm>
              <a:custGeom>
                <a:avLst/>
                <a:gdLst/>
                <a:ahLst/>
                <a:cxnLst/>
                <a:rect l="l" t="t" r="r" b="b"/>
                <a:pathLst>
                  <a:path w="277000" h="115100">
                    <a:moveTo>
                      <a:pt x="0" y="0"/>
                    </a:moveTo>
                    <a:lnTo>
                      <a:pt x="277000" y="0"/>
                    </a:lnTo>
                    <a:lnTo>
                      <a:pt x="277000" y="115100"/>
                    </a:lnTo>
                    <a:lnTo>
                      <a:pt x="0" y="115100"/>
                    </a:lnTo>
                    <a:close/>
                  </a:path>
                </a:pathLst>
              </a:custGeom>
              <a:solidFill>
                <a:srgbClr val="06617E"/>
              </a:solidFill>
            </p:spPr>
            <p:txBody>
              <a:bodyPr/>
              <a:lstStyle/>
              <a:p>
                <a:endParaRPr lang="en-US"/>
              </a:p>
            </p:txBody>
          </p:sp>
          <p:sp>
            <p:nvSpPr>
              <p:cNvPr id="40" name="TextBox 40"/>
              <p:cNvSpPr txBox="1"/>
              <p:nvPr/>
            </p:nvSpPr>
            <p:spPr>
              <a:xfrm>
                <a:off x="0" y="28575"/>
                <a:ext cx="277000" cy="86525"/>
              </a:xfrm>
              <a:prstGeom prst="rect">
                <a:avLst/>
              </a:prstGeom>
            </p:spPr>
            <p:txBody>
              <a:bodyPr lIns="39814" tIns="39814" rIns="39814" bIns="39814" rtlCol="0" anchor="ctr"/>
              <a:lstStyle/>
              <a:p>
                <a:pPr algn="ctr">
                  <a:lnSpc>
                    <a:spcPts val="1628"/>
                  </a:lnSpc>
                </a:pPr>
                <a:endParaRPr/>
              </a:p>
            </p:txBody>
          </p:sp>
        </p:grpSp>
        <p:sp>
          <p:nvSpPr>
            <p:cNvPr id="41" name="TextBox 41"/>
            <p:cNvSpPr txBox="1"/>
            <p:nvPr/>
          </p:nvSpPr>
          <p:spPr>
            <a:xfrm>
              <a:off x="9253096" y="386190"/>
              <a:ext cx="1237983" cy="729507"/>
            </a:xfrm>
            <a:prstGeom prst="rect">
              <a:avLst/>
            </a:prstGeom>
          </p:spPr>
          <p:txBody>
            <a:bodyPr lIns="0" tIns="0" rIns="0" bIns="0" rtlCol="0" anchor="t">
              <a:spAutoFit/>
            </a:bodyPr>
            <a:lstStyle/>
            <a:p>
              <a:pPr algn="l">
                <a:lnSpc>
                  <a:spcPts val="4481"/>
                </a:lnSpc>
              </a:pPr>
              <a:r>
                <a:rPr lang="en-US" sz="3200" dirty="0">
                  <a:solidFill>
                    <a:srgbClr val="FFFFFF"/>
                  </a:solidFill>
                  <a:latin typeface="Open Sans Bold"/>
                </a:rPr>
                <a:t>2024</a:t>
              </a:r>
            </a:p>
          </p:txBody>
        </p:sp>
        <p:sp>
          <p:nvSpPr>
            <p:cNvPr id="42" name="TextBox 42"/>
            <p:cNvSpPr txBox="1"/>
            <p:nvPr/>
          </p:nvSpPr>
          <p:spPr>
            <a:xfrm>
              <a:off x="479221" y="1152747"/>
              <a:ext cx="5472363"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Compensation</a:t>
              </a:r>
            </a:p>
          </p:txBody>
        </p:sp>
        <p:sp>
          <p:nvSpPr>
            <p:cNvPr id="43" name="TextBox 43"/>
            <p:cNvSpPr txBox="1"/>
            <p:nvPr/>
          </p:nvSpPr>
          <p:spPr>
            <a:xfrm>
              <a:off x="479221" y="1843275"/>
              <a:ext cx="6205852"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Highly Compensated Employee (HCE) </a:t>
              </a:r>
            </a:p>
          </p:txBody>
        </p:sp>
        <p:sp>
          <p:nvSpPr>
            <p:cNvPr id="44" name="TextBox 44"/>
            <p:cNvSpPr txBox="1"/>
            <p:nvPr/>
          </p:nvSpPr>
          <p:spPr>
            <a:xfrm>
              <a:off x="479221" y="2467371"/>
              <a:ext cx="6205852"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Deferral</a:t>
              </a:r>
            </a:p>
          </p:txBody>
        </p:sp>
        <p:sp>
          <p:nvSpPr>
            <p:cNvPr id="45" name="TextBox 45"/>
            <p:cNvSpPr txBox="1"/>
            <p:nvPr/>
          </p:nvSpPr>
          <p:spPr>
            <a:xfrm>
              <a:off x="487943" y="3087471"/>
              <a:ext cx="6205852" cy="570755"/>
            </a:xfrm>
            <a:prstGeom prst="rect">
              <a:avLst/>
            </a:prstGeom>
          </p:spPr>
          <p:txBody>
            <a:bodyPr lIns="0" tIns="0" rIns="0" bIns="0" rtlCol="0" anchor="t">
              <a:spAutoFit/>
            </a:bodyPr>
            <a:lstStyle/>
            <a:p>
              <a:pPr algn="l">
                <a:lnSpc>
                  <a:spcPts val="3914"/>
                </a:lnSpc>
              </a:pPr>
              <a:r>
                <a:rPr lang="en-US" sz="1600" spc="40" dirty="0">
                  <a:solidFill>
                    <a:srgbClr val="000000"/>
                  </a:solidFill>
                  <a:latin typeface="Open Sans" panose="020B0606030504020204" pitchFamily="34" charset="0"/>
                </a:rPr>
                <a:t>Maximum Catch-Up – Age 50+ </a:t>
              </a:r>
            </a:p>
          </p:txBody>
        </p:sp>
        <p:sp>
          <p:nvSpPr>
            <p:cNvPr id="46" name="TextBox 46"/>
            <p:cNvSpPr txBox="1"/>
            <p:nvPr/>
          </p:nvSpPr>
          <p:spPr>
            <a:xfrm>
              <a:off x="6685488" y="1143223"/>
              <a:ext cx="2214253" cy="583665"/>
            </a:xfrm>
            <a:prstGeom prst="rect">
              <a:avLst/>
            </a:prstGeom>
          </p:spPr>
          <p:txBody>
            <a:bodyPr lIns="0" tIns="0" rIns="0" bIns="0" rtlCol="0" anchor="t">
              <a:spAutoFit/>
            </a:bodyPr>
            <a:lstStyle/>
            <a:p>
              <a:pPr algn="ctr">
                <a:lnSpc>
                  <a:spcPts val="4001"/>
                </a:lnSpc>
              </a:pPr>
              <a:r>
                <a:rPr lang="en-US" sz="1600" spc="40" dirty="0">
                  <a:solidFill>
                    <a:srgbClr val="000000"/>
                  </a:solidFill>
                  <a:latin typeface="Open Sans Bold"/>
                </a:rPr>
                <a:t>$350,000</a:t>
              </a:r>
            </a:p>
          </p:txBody>
        </p:sp>
        <p:sp>
          <p:nvSpPr>
            <p:cNvPr id="47" name="TextBox 47"/>
            <p:cNvSpPr txBox="1"/>
            <p:nvPr/>
          </p:nvSpPr>
          <p:spPr>
            <a:xfrm>
              <a:off x="6693795" y="1786108"/>
              <a:ext cx="2214253" cy="583665"/>
            </a:xfrm>
            <a:prstGeom prst="rect">
              <a:avLst/>
            </a:prstGeom>
          </p:spPr>
          <p:txBody>
            <a:bodyPr lIns="0" tIns="0" rIns="0" bIns="0" rtlCol="0" anchor="t">
              <a:spAutoFit/>
            </a:bodyPr>
            <a:lstStyle/>
            <a:p>
              <a:pPr algn="ctr">
                <a:lnSpc>
                  <a:spcPts val="4001"/>
                </a:lnSpc>
              </a:pPr>
              <a:r>
                <a:rPr lang="en-US" sz="1600" spc="40" dirty="0">
                  <a:solidFill>
                    <a:srgbClr val="000000"/>
                  </a:solidFill>
                  <a:latin typeface="Open Sans Bold"/>
                </a:rPr>
                <a:t>$160,000</a:t>
              </a:r>
            </a:p>
          </p:txBody>
        </p:sp>
        <p:sp>
          <p:nvSpPr>
            <p:cNvPr id="48" name="TextBox 48"/>
            <p:cNvSpPr txBox="1"/>
            <p:nvPr/>
          </p:nvSpPr>
          <p:spPr>
            <a:xfrm>
              <a:off x="6685488" y="2467831"/>
              <a:ext cx="2214253" cy="583665"/>
            </a:xfrm>
            <a:prstGeom prst="rect">
              <a:avLst/>
            </a:prstGeom>
          </p:spPr>
          <p:txBody>
            <a:bodyPr lIns="0" tIns="0" rIns="0" bIns="0" rtlCol="0" anchor="t">
              <a:spAutoFit/>
            </a:bodyPr>
            <a:lstStyle/>
            <a:p>
              <a:pPr algn="ctr">
                <a:lnSpc>
                  <a:spcPts val="4001"/>
                </a:lnSpc>
              </a:pPr>
              <a:r>
                <a:rPr lang="en-US" sz="1600" spc="40" dirty="0">
                  <a:solidFill>
                    <a:srgbClr val="000000"/>
                  </a:solidFill>
                  <a:latin typeface="Open Sans Bold"/>
                </a:rPr>
                <a:t>$23,500</a:t>
              </a:r>
            </a:p>
          </p:txBody>
        </p:sp>
        <p:sp>
          <p:nvSpPr>
            <p:cNvPr id="49" name="TextBox 49"/>
            <p:cNvSpPr txBox="1"/>
            <p:nvPr/>
          </p:nvSpPr>
          <p:spPr>
            <a:xfrm>
              <a:off x="6658976" y="3075747"/>
              <a:ext cx="2214253" cy="518406"/>
            </a:xfrm>
            <a:prstGeom prst="rect">
              <a:avLst/>
            </a:prstGeom>
          </p:spPr>
          <p:txBody>
            <a:bodyPr lIns="0" tIns="0" rIns="0" bIns="0" rtlCol="0" anchor="t">
              <a:spAutoFit/>
            </a:bodyPr>
            <a:lstStyle/>
            <a:p>
              <a:pPr algn="ctr">
                <a:lnSpc>
                  <a:spcPts val="4001"/>
                </a:lnSpc>
              </a:pPr>
              <a:r>
                <a:rPr lang="en-US" sz="1600" spc="40">
                  <a:solidFill>
                    <a:srgbClr val="000000"/>
                  </a:solidFill>
                  <a:latin typeface="Open Sans Bold"/>
                </a:rPr>
                <a:t>$7,500</a:t>
              </a:r>
            </a:p>
          </p:txBody>
        </p:sp>
        <p:sp>
          <p:nvSpPr>
            <p:cNvPr id="50" name="TextBox 50"/>
            <p:cNvSpPr txBox="1"/>
            <p:nvPr/>
          </p:nvSpPr>
          <p:spPr>
            <a:xfrm>
              <a:off x="9205407" y="1170059"/>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$345,000</a:t>
              </a:r>
            </a:p>
          </p:txBody>
        </p:sp>
        <p:sp>
          <p:nvSpPr>
            <p:cNvPr id="51" name="TextBox 51"/>
            <p:cNvSpPr txBox="1"/>
            <p:nvPr/>
          </p:nvSpPr>
          <p:spPr>
            <a:xfrm>
              <a:off x="9205407" y="1843313"/>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$155,000</a:t>
              </a:r>
            </a:p>
          </p:txBody>
        </p:sp>
        <p:sp>
          <p:nvSpPr>
            <p:cNvPr id="52" name="TextBox 52"/>
            <p:cNvSpPr txBox="1"/>
            <p:nvPr/>
          </p:nvSpPr>
          <p:spPr>
            <a:xfrm>
              <a:off x="9205407" y="2486880"/>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$23,000</a:t>
              </a:r>
            </a:p>
          </p:txBody>
        </p:sp>
        <p:sp>
          <p:nvSpPr>
            <p:cNvPr id="53" name="TextBox 53"/>
            <p:cNvSpPr txBox="1"/>
            <p:nvPr/>
          </p:nvSpPr>
          <p:spPr>
            <a:xfrm>
              <a:off x="9205407" y="3161895"/>
              <a:ext cx="1333363" cy="525187"/>
            </a:xfrm>
            <a:prstGeom prst="rect">
              <a:avLst/>
            </a:prstGeom>
          </p:spPr>
          <p:txBody>
            <a:bodyPr lIns="0" tIns="0" rIns="0" bIns="0" rtlCol="0" anchor="t">
              <a:spAutoFit/>
            </a:bodyPr>
            <a:lstStyle/>
            <a:p>
              <a:pPr algn="ctr">
                <a:lnSpc>
                  <a:spcPts val="3601"/>
                </a:lnSpc>
              </a:pPr>
              <a:r>
                <a:rPr lang="en-US" sz="1440" spc="36" dirty="0">
                  <a:solidFill>
                    <a:srgbClr val="000000"/>
                  </a:solidFill>
                  <a:latin typeface="Open Sans" panose="020B0606030504020204" pitchFamily="34" charset="0"/>
                </a:rPr>
                <a:t> $7,500</a:t>
              </a:r>
            </a:p>
          </p:txBody>
        </p:sp>
      </p:grpSp>
      <p:sp>
        <p:nvSpPr>
          <p:cNvPr id="54" name="TextBox 54"/>
          <p:cNvSpPr txBox="1"/>
          <p:nvPr/>
        </p:nvSpPr>
        <p:spPr>
          <a:xfrm>
            <a:off x="1028700" y="6694312"/>
            <a:ext cx="16230600" cy="2481449"/>
          </a:xfrm>
          <a:prstGeom prst="rect">
            <a:avLst/>
          </a:prstGeom>
        </p:spPr>
        <p:txBody>
          <a:bodyPr lIns="0" tIns="0" rIns="0" bIns="0" rtlCol="0" anchor="t">
            <a:spAutoFit/>
          </a:bodyPr>
          <a:lstStyle/>
          <a:p>
            <a:pPr marL="863599" lvl="1" indent="-431800">
              <a:lnSpc>
                <a:spcPts val="6639"/>
              </a:lnSpc>
              <a:buFont typeface="Arial"/>
              <a:buChar char="•"/>
            </a:pPr>
            <a:r>
              <a:rPr lang="en-US" sz="3999" spc="-199" dirty="0">
                <a:solidFill>
                  <a:srgbClr val="11273B"/>
                </a:solidFill>
                <a:latin typeface="Nunito Sans"/>
              </a:rPr>
              <a:t>SECURE Act: </a:t>
            </a:r>
          </a:p>
          <a:p>
            <a:pPr marL="1727199" lvl="2" indent="-575733">
              <a:lnSpc>
                <a:spcPts val="6639"/>
              </a:lnSpc>
              <a:buFont typeface="Arial"/>
              <a:buChar char="⚬"/>
            </a:pPr>
            <a:r>
              <a:rPr lang="en-US" sz="3999" spc="-199" dirty="0">
                <a:latin typeface="Nunito Sans"/>
                <a:hlinkClick r:id="rId6">
                  <a:extLst>
                    <a:ext uri="{A12FA001-AC4F-418D-AE19-62706E023703}">
                      <ahyp:hlinkClr xmlns:ahyp="http://schemas.microsoft.com/office/drawing/2018/hyperlinkcolor" val="tx"/>
                    </a:ext>
                  </a:extLst>
                </a:hlinkClick>
              </a:rPr>
              <a:t>SECURE Act 2.0 multi-year roll-out</a:t>
            </a:r>
            <a:endParaRPr lang="en-US" sz="3999" spc="-199" dirty="0">
              <a:latin typeface="Nunito Sans"/>
            </a:endParaRPr>
          </a:p>
          <a:p>
            <a:pPr marL="1727199" lvl="2" indent="-575733" algn="l">
              <a:lnSpc>
                <a:spcPts val="6639"/>
              </a:lnSpc>
              <a:buFont typeface="Arial"/>
              <a:buChar char="⚬"/>
            </a:pPr>
            <a:r>
              <a:rPr lang="en-US" sz="3999" spc="-199" dirty="0">
                <a:solidFill>
                  <a:srgbClr val="11273B"/>
                </a:solidFill>
                <a:latin typeface="Nunito Sans"/>
              </a:rPr>
              <a:t>Auto-Features</a:t>
            </a:r>
          </a:p>
        </p:txBody>
      </p:sp>
      <p:sp>
        <p:nvSpPr>
          <p:cNvPr id="55" name="Freeform 55"/>
          <p:cNvSpPr/>
          <p:nvPr/>
        </p:nvSpPr>
        <p:spPr>
          <a:xfrm>
            <a:off x="1318139" y="68061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6" name="Group 56"/>
          <p:cNvGrpSpPr/>
          <p:nvPr/>
        </p:nvGrpSpPr>
        <p:grpSpPr>
          <a:xfrm>
            <a:off x="2133600" y="7841826"/>
            <a:ext cx="286507" cy="328712"/>
            <a:chOff x="0" y="0"/>
            <a:chExt cx="75459" cy="86574"/>
          </a:xfrm>
        </p:grpSpPr>
        <p:sp>
          <p:nvSpPr>
            <p:cNvPr id="57" name="Freeform 57"/>
            <p:cNvSpPr/>
            <p:nvPr/>
          </p:nvSpPr>
          <p:spPr>
            <a:xfrm>
              <a:off x="0" y="0"/>
              <a:ext cx="75459" cy="86574"/>
            </a:xfrm>
            <a:custGeom>
              <a:avLst/>
              <a:gdLst/>
              <a:ahLst/>
              <a:cxnLst/>
              <a:rect l="l" t="t" r="r" b="b"/>
              <a:pathLst>
                <a:path w="75459" h="86574">
                  <a:moveTo>
                    <a:pt x="0" y="0"/>
                  </a:moveTo>
                  <a:lnTo>
                    <a:pt x="75459" y="0"/>
                  </a:lnTo>
                  <a:lnTo>
                    <a:pt x="75459" y="86574"/>
                  </a:lnTo>
                  <a:lnTo>
                    <a:pt x="0" y="86574"/>
                  </a:lnTo>
                  <a:close/>
                </a:path>
              </a:pathLst>
            </a:custGeom>
            <a:solidFill>
              <a:srgbClr val="C22331"/>
            </a:solidFill>
          </p:spPr>
          <p:txBody>
            <a:bodyPr/>
            <a:lstStyle/>
            <a:p>
              <a:endParaRPr lang="en-US"/>
            </a:p>
          </p:txBody>
        </p:sp>
        <p:sp>
          <p:nvSpPr>
            <p:cNvPr id="58" name="TextBox 58"/>
            <p:cNvSpPr txBox="1"/>
            <p:nvPr/>
          </p:nvSpPr>
          <p:spPr>
            <a:xfrm>
              <a:off x="0" y="28575"/>
              <a:ext cx="75459" cy="57999"/>
            </a:xfrm>
            <a:prstGeom prst="rect">
              <a:avLst/>
            </a:prstGeom>
          </p:spPr>
          <p:txBody>
            <a:bodyPr lIns="50800" tIns="50800" rIns="50800" bIns="50800" rtlCol="0" anchor="ctr"/>
            <a:lstStyle/>
            <a:p>
              <a:pPr algn="ctr">
                <a:lnSpc>
                  <a:spcPts val="1628"/>
                </a:lnSpc>
              </a:pPr>
              <a:endParaRPr/>
            </a:p>
          </p:txBody>
        </p:sp>
      </p:grpSp>
      <p:sp>
        <p:nvSpPr>
          <p:cNvPr id="59" name="TextBox 59"/>
          <p:cNvSpPr txBox="1"/>
          <p:nvPr/>
        </p:nvSpPr>
        <p:spPr>
          <a:xfrm>
            <a:off x="1028700" y="885825"/>
            <a:ext cx="16230600" cy="1050288"/>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Important Changes for 2024</a:t>
            </a:r>
          </a:p>
        </p:txBody>
      </p:sp>
      <p:grpSp>
        <p:nvGrpSpPr>
          <p:cNvPr id="60" name="Group 60"/>
          <p:cNvGrpSpPr/>
          <p:nvPr/>
        </p:nvGrpSpPr>
        <p:grpSpPr>
          <a:xfrm>
            <a:off x="2133600" y="8698079"/>
            <a:ext cx="286507" cy="328712"/>
            <a:chOff x="0" y="0"/>
            <a:chExt cx="75459" cy="86574"/>
          </a:xfrm>
        </p:grpSpPr>
        <p:sp>
          <p:nvSpPr>
            <p:cNvPr id="61" name="Freeform 61"/>
            <p:cNvSpPr/>
            <p:nvPr/>
          </p:nvSpPr>
          <p:spPr>
            <a:xfrm>
              <a:off x="0" y="0"/>
              <a:ext cx="75459" cy="86574"/>
            </a:xfrm>
            <a:custGeom>
              <a:avLst/>
              <a:gdLst/>
              <a:ahLst/>
              <a:cxnLst/>
              <a:rect l="l" t="t" r="r" b="b"/>
              <a:pathLst>
                <a:path w="75459" h="86574">
                  <a:moveTo>
                    <a:pt x="0" y="0"/>
                  </a:moveTo>
                  <a:lnTo>
                    <a:pt x="75459" y="0"/>
                  </a:lnTo>
                  <a:lnTo>
                    <a:pt x="75459" y="86574"/>
                  </a:lnTo>
                  <a:lnTo>
                    <a:pt x="0" y="86574"/>
                  </a:lnTo>
                  <a:close/>
                </a:path>
              </a:pathLst>
            </a:custGeom>
            <a:solidFill>
              <a:srgbClr val="C22331"/>
            </a:solidFill>
          </p:spPr>
          <p:txBody>
            <a:bodyPr/>
            <a:lstStyle/>
            <a:p>
              <a:endParaRPr lang="en-US"/>
            </a:p>
          </p:txBody>
        </p:sp>
        <p:sp>
          <p:nvSpPr>
            <p:cNvPr id="62" name="TextBox 62"/>
            <p:cNvSpPr txBox="1"/>
            <p:nvPr/>
          </p:nvSpPr>
          <p:spPr>
            <a:xfrm>
              <a:off x="0" y="28575"/>
              <a:ext cx="75459" cy="57999"/>
            </a:xfrm>
            <a:prstGeom prst="rect">
              <a:avLst/>
            </a:prstGeom>
          </p:spPr>
          <p:txBody>
            <a:bodyPr lIns="50800" tIns="50800" rIns="50800" bIns="50800" rtlCol="0" anchor="ctr"/>
            <a:lstStyle/>
            <a:p>
              <a:pPr algn="ctr">
                <a:lnSpc>
                  <a:spcPts val="1628"/>
                </a:lnSpc>
              </a:pPr>
              <a:endParaRPr/>
            </a:p>
          </p:txBody>
        </p:sp>
      </p:grpSp>
      <p:sp>
        <p:nvSpPr>
          <p:cNvPr id="63" name="TextBox 63"/>
          <p:cNvSpPr txBox="1"/>
          <p:nvPr/>
        </p:nvSpPr>
        <p:spPr>
          <a:xfrm>
            <a:off x="1028700" y="9657147"/>
            <a:ext cx="3095422" cy="406458"/>
          </a:xfrm>
          <a:prstGeom prst="rect">
            <a:avLst/>
          </a:prstGeom>
        </p:spPr>
        <p:txBody>
          <a:bodyPr lIns="0" tIns="0" rIns="0" bIns="0" rtlCol="0" anchor="t">
            <a:spAutoFit/>
          </a:bodyPr>
          <a:lstStyle/>
          <a:p>
            <a:pPr>
              <a:lnSpc>
                <a:spcPts val="3359"/>
              </a:lnSpc>
            </a:pPr>
            <a:fld id="{81938B5B-BC3E-004F-8195-B2DED5D763EE}" type="slidenum">
              <a:rPr lang="en-US" sz="2400" smtClean="0">
                <a:solidFill>
                  <a:srgbClr val="FFFFFF"/>
                </a:solidFill>
                <a:latin typeface="Open Sans" panose="020B0606030504020204" pitchFamily="34" charset="0"/>
              </a:rPr>
              <a:t>13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Plan Health</a:t>
            </a:r>
          </a:p>
        </p:txBody>
      </p:sp>
      <p:sp>
        <p:nvSpPr>
          <p:cNvPr id="7" name="TextBox 7"/>
          <p:cNvSpPr txBox="1"/>
          <p:nvPr/>
        </p:nvSpPr>
        <p:spPr>
          <a:xfrm>
            <a:off x="1028700" y="9657147"/>
            <a:ext cx="3095422" cy="406458"/>
          </a:xfrm>
          <a:prstGeom prst="rect">
            <a:avLst/>
          </a:prstGeom>
        </p:spPr>
        <p:txBody>
          <a:bodyPr lIns="0" tIns="0" rIns="0" bIns="0" rtlCol="0" anchor="t">
            <a:spAutoFit/>
          </a:bodyPr>
          <a:lstStyle/>
          <a:p>
            <a:pPr>
              <a:lnSpc>
                <a:spcPts val="3359"/>
              </a:lnSpc>
            </a:pPr>
            <a:fld id="{7E191CBC-0F91-CB40-9857-1CD6F04CA9AA}" type="slidenum">
              <a:rPr lang="en-US" sz="2400" smtClean="0">
                <a:solidFill>
                  <a:srgbClr val="FFFFFF"/>
                </a:solidFill>
                <a:latin typeface="Open Sans" panose="020B0606030504020204" pitchFamily="34" charset="0"/>
              </a:rPr>
              <a:t>14</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1936142"/>
            <a:ext cx="6792065" cy="2452289"/>
          </a:xfrm>
          <a:prstGeom prst="rect">
            <a:avLst/>
          </a:prstGeom>
        </p:spPr>
        <p:txBody>
          <a:bodyPr lIns="0" tIns="0" rIns="0" bIns="0" rtlCol="0" anchor="t">
            <a:spAutoFit/>
          </a:bodyPr>
          <a:lstStyle/>
          <a:p>
            <a:pPr marL="863599" lvl="1" indent="-431800" algn="ctr">
              <a:lnSpc>
                <a:spcPts val="6639"/>
              </a:lnSpc>
              <a:buFont typeface="Arial"/>
              <a:buChar char="•"/>
            </a:pPr>
            <a:r>
              <a:rPr lang="en-US" sz="3999" spc="-199">
                <a:solidFill>
                  <a:srgbClr val="11273B"/>
                </a:solidFill>
                <a:latin typeface="Nunito Sans"/>
              </a:rPr>
              <a:t>Current Assets  04/17/2024: </a:t>
            </a:r>
          </a:p>
          <a:p>
            <a:pPr algn="ctr">
              <a:lnSpc>
                <a:spcPts val="6639"/>
              </a:lnSpc>
            </a:pPr>
            <a:r>
              <a:rPr lang="en-US" sz="3999" spc="-199">
                <a:solidFill>
                  <a:srgbClr val="11273B"/>
                </a:solidFill>
                <a:latin typeface="Nunito Sans"/>
              </a:rPr>
              <a:t>$36,354,025.05</a:t>
            </a:r>
          </a:p>
          <a:p>
            <a:pPr algn="ctr">
              <a:lnSpc>
                <a:spcPts val="6639"/>
              </a:lnSpc>
            </a:pPr>
            <a:endParaRPr lang="en-US" sz="3999" spc="-199">
              <a:solidFill>
                <a:srgbClr val="11273B"/>
              </a:solidFill>
              <a:latin typeface="Nunito Sans"/>
            </a:endParaRPr>
          </a:p>
        </p:txBody>
      </p:sp>
      <p:sp>
        <p:nvSpPr>
          <p:cNvPr id="6" name="Freeform 6"/>
          <p:cNvSpPr/>
          <p:nvPr/>
        </p:nvSpPr>
        <p:spPr>
          <a:xfrm>
            <a:off x="1318139" y="204793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7" name="Table 7"/>
          <p:cNvGraphicFramePr>
            <a:graphicFrameLocks noGrp="1"/>
          </p:cNvGraphicFramePr>
          <p:nvPr/>
        </p:nvGraphicFramePr>
        <p:xfrm>
          <a:off x="8044625" y="1975657"/>
          <a:ext cx="7728560" cy="7282645"/>
        </p:xfrm>
        <a:graphic>
          <a:graphicData uri="http://schemas.openxmlformats.org/drawingml/2006/table">
            <a:tbl>
              <a:tblPr/>
              <a:tblGrid>
                <a:gridCol w="1932140">
                  <a:extLst>
                    <a:ext uri="{9D8B030D-6E8A-4147-A177-3AD203B41FA5}">
                      <a16:colId xmlns:a16="http://schemas.microsoft.com/office/drawing/2014/main" val="20000"/>
                    </a:ext>
                  </a:extLst>
                </a:gridCol>
                <a:gridCol w="1932140">
                  <a:extLst>
                    <a:ext uri="{9D8B030D-6E8A-4147-A177-3AD203B41FA5}">
                      <a16:colId xmlns:a16="http://schemas.microsoft.com/office/drawing/2014/main" val="20001"/>
                    </a:ext>
                  </a:extLst>
                </a:gridCol>
                <a:gridCol w="1932140">
                  <a:extLst>
                    <a:ext uri="{9D8B030D-6E8A-4147-A177-3AD203B41FA5}">
                      <a16:colId xmlns:a16="http://schemas.microsoft.com/office/drawing/2014/main" val="20002"/>
                    </a:ext>
                  </a:extLst>
                </a:gridCol>
                <a:gridCol w="1932140">
                  <a:extLst>
                    <a:ext uri="{9D8B030D-6E8A-4147-A177-3AD203B41FA5}">
                      <a16:colId xmlns:a16="http://schemas.microsoft.com/office/drawing/2014/main" val="20003"/>
                    </a:ext>
                  </a:extLst>
                </a:gridCol>
              </a:tblGrid>
              <a:tr h="1106347">
                <a:tc>
                  <a:txBody>
                    <a:bodyPr/>
                    <a:lstStyle/>
                    <a:p>
                      <a:pPr algn="l">
                        <a:lnSpc>
                          <a:spcPts val="1215"/>
                        </a:lnSpc>
                        <a:defRPr/>
                      </a:pPr>
                      <a:endParaRPr lang="en-US" sz="1100"/>
                    </a:p>
                    <a:p>
                      <a:pPr>
                        <a:lnSpc>
                          <a:spcPts val="1215"/>
                        </a:lnSpc>
                      </a:pPr>
                      <a:r>
                        <a:rPr lang="en-US" sz="1599">
                          <a:solidFill>
                            <a:srgbClr val="000000"/>
                          </a:solidFill>
                          <a:latin typeface="Open Sans Bold"/>
                        </a:rPr>
                        <a:t>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1215"/>
                        </a:lnSpc>
                        <a:defRPr/>
                      </a:pPr>
                      <a:endParaRPr lang="en-US" sz="1100"/>
                    </a:p>
                    <a:p>
                      <a:pPr algn="ctr">
                        <a:lnSpc>
                          <a:spcPts val="1215"/>
                        </a:lnSpc>
                      </a:pPr>
                      <a:r>
                        <a:rPr lang="en-US" sz="1599">
                          <a:solidFill>
                            <a:srgbClr val="FFFFFF"/>
                          </a:solidFill>
                          <a:latin typeface="Open Sans Bold"/>
                        </a:rPr>
                        <a:t>  2022</a:t>
                      </a:r>
                    </a:p>
                    <a:p>
                      <a:pPr algn="ctr">
                        <a:lnSpc>
                          <a:spcPts val="1215"/>
                        </a:lnSpc>
                      </a:pPr>
                      <a:r>
                        <a:rPr lang="en-US" sz="1599">
                          <a:solidFill>
                            <a:srgbClr val="FFFFFF"/>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F4954"/>
                    </a:solidFill>
                  </a:tcPr>
                </a:tc>
                <a:tc>
                  <a:txBody>
                    <a:bodyPr/>
                    <a:lstStyle/>
                    <a:p>
                      <a:pPr algn="ctr">
                        <a:lnSpc>
                          <a:spcPts val="1215"/>
                        </a:lnSpc>
                        <a:defRPr/>
                      </a:pPr>
                      <a:endParaRPr lang="en-US" sz="1100"/>
                    </a:p>
                    <a:p>
                      <a:pPr algn="ctr">
                        <a:lnSpc>
                          <a:spcPts val="1215"/>
                        </a:lnSpc>
                      </a:pPr>
                      <a:r>
                        <a:rPr lang="en-US" sz="1599">
                          <a:solidFill>
                            <a:srgbClr val="FFFFFF"/>
                          </a:solidFill>
                          <a:latin typeface="Open Sans Bold"/>
                        </a:rPr>
                        <a:t>  2023</a:t>
                      </a:r>
                    </a:p>
                    <a:p>
                      <a:pPr algn="ctr">
                        <a:lnSpc>
                          <a:spcPts val="1215"/>
                        </a:lnSpc>
                      </a:pPr>
                      <a:r>
                        <a:rPr lang="en-US" sz="1599">
                          <a:solidFill>
                            <a:srgbClr val="FFFFFF"/>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6617E"/>
                    </a:solidFill>
                  </a:tcPr>
                </a:tc>
                <a:tc>
                  <a:txBody>
                    <a:bodyPr/>
                    <a:lstStyle/>
                    <a:p>
                      <a:pPr algn="ctr">
                        <a:lnSpc>
                          <a:spcPts val="1551"/>
                        </a:lnSpc>
                        <a:defRPr/>
                      </a:pPr>
                      <a:endParaRPr lang="en-US" sz="1100"/>
                    </a:p>
                    <a:p>
                      <a:pPr algn="ctr">
                        <a:lnSpc>
                          <a:spcPts val="1551"/>
                        </a:lnSpc>
                      </a:pPr>
                      <a:r>
                        <a:rPr lang="en-US" sz="1599">
                          <a:solidFill>
                            <a:srgbClr val="FFFFFF"/>
                          </a:solidFill>
                          <a:latin typeface="Open Sans Bold"/>
                        </a:rPr>
                        <a:t>  YTD 2024</a:t>
                      </a:r>
                    </a:p>
                    <a:p>
                      <a:pPr algn="ctr">
                        <a:lnSpc>
                          <a:spcPts val="1551"/>
                        </a:lnSpc>
                      </a:pPr>
                      <a:r>
                        <a:rPr lang="en-US" sz="1599">
                          <a:solidFill>
                            <a:srgbClr val="FFFFFF"/>
                          </a:solidFill>
                          <a:latin typeface="Open Sans Bold"/>
                        </a:rPr>
                        <a:t>  (1/1/24-3/31/24)</a:t>
                      </a:r>
                    </a:p>
                    <a:p>
                      <a:pPr algn="ctr">
                        <a:lnSpc>
                          <a:spcPts val="1551"/>
                        </a:lnSpc>
                      </a:pPr>
                      <a:r>
                        <a:rPr lang="en-US" sz="1599">
                          <a:solidFill>
                            <a:srgbClr val="FFFFFF"/>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22331"/>
                    </a:solidFill>
                  </a:tcPr>
                </a:tc>
                <a:extLst>
                  <a:ext uri="{0D108BD9-81ED-4DB2-BD59-A6C34878D82A}">
                    <a16:rowId xmlns:a16="http://schemas.microsoft.com/office/drawing/2014/main" val="10000"/>
                  </a:ext>
                </a:extLst>
              </a:tr>
              <a:tr h="989904">
                <a:tc>
                  <a:txBody>
                    <a:bodyPr/>
                    <a:lstStyle/>
                    <a:p>
                      <a:pPr algn="l">
                        <a:lnSpc>
                          <a:spcPts val="1215"/>
                        </a:lnSpc>
                        <a:defRPr/>
                      </a:pPr>
                      <a:endParaRPr lang="en-US" sz="1100"/>
                    </a:p>
                    <a:p>
                      <a:pPr>
                        <a:lnSpc>
                          <a:spcPts val="1215"/>
                        </a:lnSpc>
                      </a:pPr>
                      <a:r>
                        <a:rPr lang="en-US" sz="1599">
                          <a:solidFill>
                            <a:srgbClr val="000000"/>
                          </a:solidFill>
                          <a:latin typeface="Open Sans Bold"/>
                        </a:rPr>
                        <a:t>Opening Balance</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$32,288,097</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$26,458,928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$33,511,064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Money In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$2,783,880</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$3,361,700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$1,920,284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Money Out</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$1,894,536</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$1,740,503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$98,958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3"/>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Closing Balance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$26,458,928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$33,511,064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$37,639,993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Plan Growth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$5,829,169</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$7,052,136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$4,128,929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r h="839298">
                <a:tc>
                  <a:txBody>
                    <a:bodyPr/>
                    <a:lstStyle/>
                    <a:p>
                      <a:pPr algn="l">
                        <a:lnSpc>
                          <a:spcPts val="1215"/>
                        </a:lnSpc>
                        <a:defRPr/>
                      </a:pPr>
                      <a:endParaRPr lang="en-US" sz="1100"/>
                    </a:p>
                    <a:p>
                      <a:pPr>
                        <a:lnSpc>
                          <a:spcPts val="1215"/>
                        </a:lnSpc>
                      </a:pPr>
                      <a:r>
                        <a:rPr lang="en-US" sz="1599">
                          <a:solidFill>
                            <a:srgbClr val="000000"/>
                          </a:solidFill>
                          <a:latin typeface="Open Sans Bold"/>
                        </a:rPr>
                        <a:t>  Earnings</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$6,718,513</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$5,430,939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15"/>
                        </a:lnSpc>
                        <a:defRPr/>
                      </a:pPr>
                      <a:endParaRPr lang="en-US" sz="1100"/>
                    </a:p>
                    <a:p>
                      <a:pPr>
                        <a:lnSpc>
                          <a:spcPts val="1215"/>
                        </a:lnSpc>
                      </a:pPr>
                      <a:r>
                        <a:rPr lang="en-US" sz="1599">
                          <a:solidFill>
                            <a:srgbClr val="000000"/>
                          </a:solidFill>
                          <a:latin typeface="Open Sans Bold"/>
                        </a:rPr>
                        <a:t>  $2,307,603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89904">
                <a:tc>
                  <a:txBody>
                    <a:bodyPr/>
                    <a:lstStyle/>
                    <a:p>
                      <a:pPr algn="l">
                        <a:lnSpc>
                          <a:spcPts val="1215"/>
                        </a:lnSpc>
                        <a:defRPr/>
                      </a:pPr>
                      <a:endParaRPr lang="en-US" sz="1100"/>
                    </a:p>
                    <a:p>
                      <a:pPr>
                        <a:lnSpc>
                          <a:spcPts val="1215"/>
                        </a:lnSpc>
                      </a:pPr>
                      <a:r>
                        <a:rPr lang="en-US" sz="1599">
                          <a:solidFill>
                            <a:srgbClr val="000000"/>
                          </a:solidFill>
                          <a:latin typeface="Open Sans Bold"/>
                        </a:rPr>
                        <a:t>Plan Level R.O.R. </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-20.5%</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19.92%</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tc>
                  <a:txBody>
                    <a:bodyPr/>
                    <a:lstStyle/>
                    <a:p>
                      <a:pPr algn="l">
                        <a:lnSpc>
                          <a:spcPts val="1215"/>
                        </a:lnSpc>
                        <a:defRPr/>
                      </a:pPr>
                      <a:endParaRPr lang="en-US" sz="1100"/>
                    </a:p>
                    <a:p>
                      <a:pPr>
                        <a:lnSpc>
                          <a:spcPts val="1215"/>
                        </a:lnSpc>
                      </a:pPr>
                      <a:r>
                        <a:rPr lang="en-US" sz="1599">
                          <a:solidFill>
                            <a:srgbClr val="000000"/>
                          </a:solidFill>
                          <a:latin typeface="Open Sans Bold"/>
                        </a:rPr>
                        <a:t>  6.70%</a:t>
                      </a:r>
                    </a:p>
                    <a:p>
                      <a:pPr>
                        <a:lnSpc>
                          <a:spcPts val="1215"/>
                        </a:lnSpc>
                      </a:pPr>
                      <a:r>
                        <a:rPr lang="en-US" sz="1599">
                          <a:solidFill>
                            <a:srgbClr val="000000"/>
                          </a:solidFill>
                          <a:latin typeface="Open Sans Bold"/>
                        </a:rPr>
                        <a:t>  </a:t>
                      </a: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7"/>
                  </a:ext>
                </a:extLst>
              </a:tr>
            </a:tbl>
          </a:graphicData>
        </a:graphic>
      </p:graphicFrame>
      <p:sp>
        <p:nvSpPr>
          <p:cNvPr id="8" name="TextBox 8"/>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Plan Growth</a:t>
            </a:r>
          </a:p>
        </p:txBody>
      </p:sp>
      <p:sp>
        <p:nvSpPr>
          <p:cNvPr id="9" name="TextBox 9"/>
          <p:cNvSpPr txBox="1"/>
          <p:nvPr/>
        </p:nvSpPr>
        <p:spPr>
          <a:xfrm>
            <a:off x="1028700" y="9657147"/>
            <a:ext cx="3095422" cy="406458"/>
          </a:xfrm>
          <a:prstGeom prst="rect">
            <a:avLst/>
          </a:prstGeom>
        </p:spPr>
        <p:txBody>
          <a:bodyPr lIns="0" tIns="0" rIns="0" bIns="0" rtlCol="0" anchor="t">
            <a:spAutoFit/>
          </a:bodyPr>
          <a:lstStyle/>
          <a:p>
            <a:pPr>
              <a:lnSpc>
                <a:spcPts val="3359"/>
              </a:lnSpc>
            </a:pPr>
            <a:fld id="{274D9A3F-1B3A-F14C-8A11-E3A6E6CEF527}" type="slidenum">
              <a:rPr lang="en-US" sz="2400" smtClean="0">
                <a:solidFill>
                  <a:srgbClr val="FFFFFF"/>
                </a:solidFill>
                <a:latin typeface="Open Sans" panose="020B0606030504020204" pitchFamily="34" charset="0"/>
              </a:rPr>
              <a:t>15</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0374355" cy="5956681"/>
          </a:xfrm>
          <a:prstGeom prst="rect">
            <a:avLst/>
          </a:prstGeom>
        </p:spPr>
        <p:txBody>
          <a:bodyPr lIns="0" tIns="0" rIns="0" bIns="0" rtlCol="0" anchor="t">
            <a:spAutoFit/>
          </a:bodyPr>
          <a:lstStyle/>
          <a:p>
            <a:pPr marL="690881" lvl="1" indent="-345440">
              <a:lnSpc>
                <a:spcPts val="5312"/>
              </a:lnSpc>
              <a:buFont typeface="Arial"/>
              <a:buChar char="•"/>
            </a:pPr>
            <a:r>
              <a:rPr lang="en-US" sz="3200" spc="-160">
                <a:solidFill>
                  <a:srgbClr val="11273B"/>
                </a:solidFill>
                <a:latin typeface="Nunito Sans"/>
              </a:rPr>
              <a:t>Participants:</a:t>
            </a:r>
          </a:p>
          <a:p>
            <a:pPr marL="1381761" lvl="2" indent="-460587">
              <a:lnSpc>
                <a:spcPts val="5312"/>
              </a:lnSpc>
              <a:buFont typeface="Arial"/>
              <a:buChar char="⚬"/>
            </a:pPr>
            <a:r>
              <a:rPr lang="en-US" sz="3200" spc="-160">
                <a:solidFill>
                  <a:srgbClr val="11273B"/>
                </a:solidFill>
                <a:latin typeface="Nunito Sans"/>
              </a:rPr>
              <a:t>150 Participants (Active: 131, Term: 19)</a:t>
            </a:r>
          </a:p>
          <a:p>
            <a:pPr marL="1381761" lvl="2" indent="-460587">
              <a:lnSpc>
                <a:spcPts val="5312"/>
              </a:lnSpc>
              <a:buFont typeface="Arial"/>
              <a:buChar char="⚬"/>
            </a:pPr>
            <a:r>
              <a:rPr lang="en-US" sz="3200" spc="-160">
                <a:solidFill>
                  <a:srgbClr val="11273B"/>
                </a:solidFill>
                <a:latin typeface="Nunito Sans"/>
              </a:rPr>
              <a:t>92.3% Particpation rate (131 out of 142 eligible) </a:t>
            </a:r>
          </a:p>
          <a:p>
            <a:pPr marL="1381761" lvl="2" indent="-460587">
              <a:lnSpc>
                <a:spcPts val="5312"/>
              </a:lnSpc>
              <a:buFont typeface="Arial"/>
              <a:buChar char="⚬"/>
            </a:pPr>
            <a:r>
              <a:rPr lang="en-US" sz="3200" spc="-160">
                <a:solidFill>
                  <a:srgbClr val="11273B"/>
                </a:solidFill>
                <a:latin typeface="Nunito Sans"/>
              </a:rPr>
              <a:t>6.5% Average deferral rate</a:t>
            </a:r>
          </a:p>
          <a:p>
            <a:pPr marL="1381761" lvl="2" indent="-460587">
              <a:lnSpc>
                <a:spcPts val="5312"/>
              </a:lnSpc>
              <a:buFont typeface="Arial"/>
              <a:buChar char="⚬"/>
            </a:pPr>
            <a:r>
              <a:rPr lang="en-US" sz="3200" spc="-160">
                <a:solidFill>
                  <a:srgbClr val="11273B"/>
                </a:solidFill>
                <a:latin typeface="Nunito Sans"/>
              </a:rPr>
              <a:t>Asset allocation </a:t>
            </a:r>
          </a:p>
          <a:p>
            <a:pPr marL="2072642" lvl="3" indent="-518160">
              <a:lnSpc>
                <a:spcPts val="5312"/>
              </a:lnSpc>
              <a:buFont typeface="Arial"/>
              <a:buChar char="￭"/>
            </a:pPr>
            <a:r>
              <a:rPr lang="en-US" sz="3200" spc="-160">
                <a:solidFill>
                  <a:srgbClr val="11273B"/>
                </a:solidFill>
                <a:latin typeface="Nunito Sans"/>
              </a:rPr>
              <a:t>25.92% Target Retirement Fund</a:t>
            </a:r>
          </a:p>
          <a:p>
            <a:pPr marL="2072642" lvl="3" indent="-518160">
              <a:lnSpc>
                <a:spcPts val="5312"/>
              </a:lnSpc>
              <a:buFont typeface="Arial"/>
              <a:buChar char="￭"/>
            </a:pPr>
            <a:r>
              <a:rPr lang="en-US" sz="3200" spc="-160">
                <a:solidFill>
                  <a:srgbClr val="11273B"/>
                </a:solidFill>
                <a:latin typeface="Nunito Sans"/>
              </a:rPr>
              <a:t>68.17% Individual Investments</a:t>
            </a:r>
          </a:p>
          <a:p>
            <a:pPr marL="2072642" lvl="3" indent="-518160">
              <a:lnSpc>
                <a:spcPts val="5312"/>
              </a:lnSpc>
              <a:buFont typeface="Arial"/>
              <a:buChar char="￭"/>
            </a:pPr>
            <a:r>
              <a:rPr lang="en-US" sz="3200" spc="-160">
                <a:solidFill>
                  <a:srgbClr val="11273B"/>
                </a:solidFill>
                <a:latin typeface="Nunito Sans"/>
              </a:rPr>
              <a:t>5.91% Cash Equivalent</a:t>
            </a:r>
          </a:p>
          <a:p>
            <a:pPr algn="l">
              <a:lnSpc>
                <a:spcPts val="5312"/>
              </a:lnSpc>
            </a:pPr>
            <a:endParaRPr lang="en-US" sz="3200" spc="-16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Plan Participation</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447CD143-AAF9-2B47-B8F7-7783D8A30B24}" type="slidenum">
              <a:rPr lang="en-US" sz="2400" smtClean="0">
                <a:solidFill>
                  <a:srgbClr val="FFFFFF"/>
                </a:solidFill>
                <a:latin typeface="Open Sans" panose="020B0606030504020204" pitchFamily="34" charset="0"/>
              </a:rPr>
              <a:t>16</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TextBox 9"/>
          <p:cNvSpPr txBox="1"/>
          <p:nvPr/>
        </p:nvSpPr>
        <p:spPr>
          <a:xfrm>
            <a:off x="9439818" y="2215059"/>
            <a:ext cx="10374355" cy="6623430"/>
          </a:xfrm>
          <a:prstGeom prst="rect">
            <a:avLst/>
          </a:prstGeom>
        </p:spPr>
        <p:txBody>
          <a:bodyPr lIns="0" tIns="0" rIns="0" bIns="0" rtlCol="0" anchor="t">
            <a:spAutoFit/>
          </a:bodyPr>
          <a:lstStyle/>
          <a:p>
            <a:pPr marL="690882" lvl="1" indent="-345441">
              <a:lnSpc>
                <a:spcPts val="5312"/>
              </a:lnSpc>
              <a:buFont typeface="Arial"/>
              <a:buChar char="•"/>
            </a:pPr>
            <a:r>
              <a:rPr lang="en-US" sz="3200" spc="-160">
                <a:solidFill>
                  <a:srgbClr val="11273B"/>
                </a:solidFill>
                <a:latin typeface="Nunito Sans"/>
              </a:rPr>
              <a:t>Leakage:</a:t>
            </a:r>
          </a:p>
          <a:p>
            <a:pPr marL="1381764" lvl="2" indent="-460588">
              <a:lnSpc>
                <a:spcPts val="5312"/>
              </a:lnSpc>
              <a:buFont typeface="Arial"/>
              <a:buChar char="⚬"/>
            </a:pPr>
            <a:r>
              <a:rPr lang="en-US" sz="3200" spc="-160">
                <a:solidFill>
                  <a:srgbClr val="11273B"/>
                </a:solidFill>
                <a:latin typeface="Nunito Sans"/>
              </a:rPr>
              <a:t>Loans: 10 = $198,738</a:t>
            </a:r>
          </a:p>
          <a:p>
            <a:pPr marL="1381764" lvl="2" indent="-460588">
              <a:lnSpc>
                <a:spcPts val="5312"/>
              </a:lnSpc>
              <a:buFont typeface="Arial"/>
              <a:buChar char="⚬"/>
            </a:pPr>
            <a:r>
              <a:rPr lang="en-US" sz="3200" spc="-160">
                <a:solidFill>
                  <a:srgbClr val="11273B"/>
                </a:solidFill>
                <a:latin typeface="Nunito Sans"/>
              </a:rPr>
              <a:t>YTD 2024 loans issued: 3 = $73,245 </a:t>
            </a:r>
          </a:p>
          <a:p>
            <a:pPr marL="2072646" lvl="3" indent="-518162">
              <a:lnSpc>
                <a:spcPts val="5312"/>
              </a:lnSpc>
              <a:buFont typeface="Arial"/>
              <a:buChar char="￭"/>
            </a:pPr>
            <a:r>
              <a:rPr lang="en-US" sz="3200" spc="-160">
                <a:solidFill>
                  <a:srgbClr val="11273B"/>
                </a:solidFill>
                <a:latin typeface="Nunito Sans"/>
              </a:rPr>
              <a:t>2023: 5 = $100,912</a:t>
            </a:r>
          </a:p>
          <a:p>
            <a:pPr marL="2072646" lvl="3" indent="-518162">
              <a:lnSpc>
                <a:spcPts val="5312"/>
              </a:lnSpc>
              <a:buFont typeface="Arial"/>
              <a:buChar char="￭"/>
            </a:pPr>
            <a:r>
              <a:rPr lang="en-US" sz="3200" spc="-160">
                <a:solidFill>
                  <a:srgbClr val="11273B"/>
                </a:solidFill>
                <a:latin typeface="Nunito Sans"/>
              </a:rPr>
              <a:t>2022: 4 = $94,634</a:t>
            </a:r>
          </a:p>
          <a:p>
            <a:pPr marL="1381764" lvl="2" indent="-460588">
              <a:lnSpc>
                <a:spcPts val="5312"/>
              </a:lnSpc>
              <a:buFont typeface="Arial"/>
              <a:buChar char="⚬"/>
            </a:pPr>
            <a:r>
              <a:rPr lang="en-US" sz="3200" spc="-160">
                <a:solidFill>
                  <a:srgbClr val="11273B"/>
                </a:solidFill>
                <a:latin typeface="Nunito Sans"/>
              </a:rPr>
              <a:t>YTD 2024 withdrawals issued: 11 = $25,713</a:t>
            </a:r>
          </a:p>
          <a:p>
            <a:pPr marL="2072646" lvl="3" indent="-518162">
              <a:lnSpc>
                <a:spcPts val="5312"/>
              </a:lnSpc>
              <a:buFont typeface="Arial"/>
              <a:buChar char="￭"/>
            </a:pPr>
            <a:r>
              <a:rPr lang="en-US" sz="3200" spc="-160">
                <a:solidFill>
                  <a:srgbClr val="11273B"/>
                </a:solidFill>
                <a:latin typeface="Nunito Sans"/>
              </a:rPr>
              <a:t>2023: 30 = $1,639,591</a:t>
            </a:r>
          </a:p>
          <a:p>
            <a:pPr marL="2072646" lvl="3" indent="-518162">
              <a:lnSpc>
                <a:spcPts val="5312"/>
              </a:lnSpc>
              <a:buFont typeface="Arial"/>
              <a:buChar char="￭"/>
            </a:pPr>
            <a:r>
              <a:rPr lang="en-US" sz="3200" spc="-160">
                <a:solidFill>
                  <a:srgbClr val="11273B"/>
                </a:solidFill>
                <a:latin typeface="Nunito Sans"/>
              </a:rPr>
              <a:t>2022: 23 = $1,799,902</a:t>
            </a:r>
          </a:p>
          <a:p>
            <a:pPr marL="1381764" lvl="2" indent="-460588">
              <a:lnSpc>
                <a:spcPts val="5312"/>
              </a:lnSpc>
              <a:buFont typeface="Arial"/>
              <a:buChar char="⚬"/>
            </a:pPr>
            <a:r>
              <a:rPr lang="en-US" sz="3200" spc="-160">
                <a:solidFill>
                  <a:srgbClr val="11273B"/>
                </a:solidFill>
                <a:latin typeface="Nunito Sans"/>
              </a:rPr>
              <a:t>Forfeitures: $</a:t>
            </a:r>
          </a:p>
          <a:p>
            <a:pPr algn="l">
              <a:lnSpc>
                <a:spcPts val="5312"/>
              </a:lnSpc>
            </a:pPr>
            <a:endParaRPr lang="en-US" sz="3200" spc="-160">
              <a:solidFill>
                <a:srgbClr val="11273B"/>
              </a:solidFill>
              <a:latin typeface="Nunito Sans"/>
            </a:endParaRPr>
          </a:p>
        </p:txBody>
      </p:sp>
      <p:sp>
        <p:nvSpPr>
          <p:cNvPr id="10" name="Freeform 10"/>
          <p:cNvSpPr/>
          <p:nvPr/>
        </p:nvSpPr>
        <p:spPr>
          <a:xfrm>
            <a:off x="9772580" y="2357934"/>
            <a:ext cx="313243" cy="512465"/>
          </a:xfrm>
          <a:custGeom>
            <a:avLst/>
            <a:gdLst/>
            <a:ahLst/>
            <a:cxnLst/>
            <a:rect l="l" t="t" r="r" b="b"/>
            <a:pathLst>
              <a:path w="313243" h="512465">
                <a:moveTo>
                  <a:pt x="0" y="0"/>
                </a:moveTo>
                <a:lnTo>
                  <a:pt x="313242" y="0"/>
                </a:lnTo>
                <a:lnTo>
                  <a:pt x="313242"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7290181"/>
          </a:xfrm>
          <a:prstGeom prst="rect">
            <a:avLst/>
          </a:prstGeom>
        </p:spPr>
        <p:txBody>
          <a:bodyPr lIns="0" tIns="0" rIns="0" bIns="0" rtlCol="0" anchor="t">
            <a:spAutoFit/>
          </a:bodyPr>
          <a:lstStyle/>
          <a:p>
            <a:pPr marL="690881" lvl="1" indent="-345440">
              <a:lnSpc>
                <a:spcPts val="5312"/>
              </a:lnSpc>
              <a:buFont typeface="Arial"/>
              <a:buChar char="•"/>
            </a:pPr>
            <a:r>
              <a:rPr lang="en-US" sz="3200" spc="-160">
                <a:solidFill>
                  <a:srgbClr val="11273B"/>
                </a:solidFill>
                <a:latin typeface="Nunito Sans"/>
              </a:rPr>
              <a:t>Fees: 0.67%</a:t>
            </a:r>
          </a:p>
          <a:p>
            <a:pPr marL="1381761" lvl="2" indent="-460587">
              <a:lnSpc>
                <a:spcPts val="5312"/>
              </a:lnSpc>
              <a:buFont typeface="Arial"/>
              <a:buChar char="⚬"/>
            </a:pPr>
            <a:r>
              <a:rPr lang="en-US" sz="3200" spc="-160">
                <a:solidFill>
                  <a:srgbClr val="11273B"/>
                </a:solidFill>
                <a:latin typeface="Nunito Sans"/>
              </a:rPr>
              <a:t>Participant Expenses: 0.66%</a:t>
            </a:r>
          </a:p>
          <a:p>
            <a:pPr marL="2072642" lvl="3" indent="-518160">
              <a:lnSpc>
                <a:spcPts val="5312"/>
              </a:lnSpc>
              <a:buFont typeface="Arial"/>
              <a:buChar char="￭"/>
            </a:pPr>
            <a:r>
              <a:rPr lang="en-US" sz="3200" spc="-160">
                <a:solidFill>
                  <a:srgbClr val="11273B"/>
                </a:solidFill>
                <a:latin typeface="Nunito Sans"/>
              </a:rPr>
              <a:t>Average Investment Expense:   0.42%</a:t>
            </a:r>
          </a:p>
          <a:p>
            <a:pPr marL="2072642" lvl="3" indent="-518160">
              <a:lnSpc>
                <a:spcPts val="5312"/>
              </a:lnSpc>
              <a:buFont typeface="Arial"/>
              <a:buChar char="￭"/>
            </a:pPr>
            <a:r>
              <a:rPr lang="en-US" sz="3200" spc="-160">
                <a:solidFill>
                  <a:srgbClr val="11273B"/>
                </a:solidFill>
                <a:latin typeface="Nunito Sans"/>
              </a:rPr>
              <a:t>Recordkeeping:   0.09%</a:t>
            </a:r>
          </a:p>
          <a:p>
            <a:pPr marL="2072642" lvl="3" indent="-518160">
              <a:lnSpc>
                <a:spcPts val="5312"/>
              </a:lnSpc>
              <a:buFont typeface="Arial"/>
              <a:buChar char="￭"/>
            </a:pPr>
            <a:r>
              <a:rPr lang="en-US" sz="3200" spc="-160">
                <a:solidFill>
                  <a:srgbClr val="11273B"/>
                </a:solidFill>
                <a:latin typeface="Nunito Sans"/>
              </a:rPr>
              <a:t>RSG Advisory:   0.15%</a:t>
            </a:r>
          </a:p>
          <a:p>
            <a:pPr marL="1381761" lvl="2" indent="-460587">
              <a:lnSpc>
                <a:spcPts val="5312"/>
              </a:lnSpc>
              <a:buFont typeface="Arial"/>
              <a:buChar char="⚬"/>
            </a:pPr>
            <a:r>
              <a:rPr lang="en-US" sz="3200" spc="-160">
                <a:solidFill>
                  <a:srgbClr val="11273B"/>
                </a:solidFill>
                <a:latin typeface="Nunito Sans"/>
              </a:rPr>
              <a:t>Company Expenses: 0.01%</a:t>
            </a:r>
          </a:p>
          <a:p>
            <a:pPr marL="2072642" lvl="3" indent="-518160">
              <a:lnSpc>
                <a:spcPts val="5312"/>
              </a:lnSpc>
              <a:buFont typeface="Arial"/>
              <a:buChar char="￭"/>
            </a:pPr>
            <a:r>
              <a:rPr lang="en-US" sz="3200" spc="-160">
                <a:solidFill>
                  <a:srgbClr val="11273B"/>
                </a:solidFill>
                <a:latin typeface="Nunito Sans"/>
              </a:rPr>
              <a:t>RSG Annual Administration Billable:  $4,000.00</a:t>
            </a:r>
          </a:p>
          <a:p>
            <a:pPr marL="1381761" lvl="2" indent="-460587">
              <a:lnSpc>
                <a:spcPts val="5312"/>
              </a:lnSpc>
              <a:buFont typeface="Arial"/>
              <a:buChar char="⚬"/>
            </a:pPr>
            <a:r>
              <a:rPr lang="en-US" sz="3200" spc="-160">
                <a:solidFill>
                  <a:srgbClr val="11273B"/>
                </a:solidFill>
                <a:latin typeface="Nunito Sans"/>
              </a:rPr>
              <a:t>Benchmark: 0.95% (total average bundled expenses)</a:t>
            </a:r>
          </a:p>
          <a:p>
            <a:pPr marL="2072642" lvl="3" indent="-518160">
              <a:lnSpc>
                <a:spcPts val="5312"/>
              </a:lnSpc>
              <a:buFont typeface="Arial"/>
              <a:buChar char="￭"/>
            </a:pPr>
            <a:r>
              <a:rPr lang="en-US" sz="3200" spc="-160">
                <a:solidFill>
                  <a:srgbClr val="11273B"/>
                </a:solidFill>
                <a:latin typeface="Nunito Sans"/>
              </a:rPr>
              <a:t>Peer group: 200 participants &amp; $20,000,000 in assets </a:t>
            </a:r>
          </a:p>
          <a:p>
            <a:pPr>
              <a:lnSpc>
                <a:spcPts val="5312"/>
              </a:lnSpc>
            </a:pPr>
            <a:endParaRPr lang="en-US" sz="3200" spc="-160">
              <a:solidFill>
                <a:srgbClr val="11273B"/>
              </a:solidFill>
              <a:latin typeface="Nunito Sans"/>
            </a:endParaRPr>
          </a:p>
          <a:p>
            <a:pPr algn="l">
              <a:lnSpc>
                <a:spcPts val="5312"/>
              </a:lnSpc>
            </a:pPr>
            <a:endParaRPr lang="en-US" sz="3200" spc="-16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Plan Fees</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E79CEC44-2BB2-8D4A-8F33-67396383EC44}" type="slidenum">
              <a:rPr lang="en-US" sz="2400" smtClean="0">
                <a:solidFill>
                  <a:srgbClr val="FFFFFF"/>
                </a:solidFill>
                <a:latin typeface="Open Sans" panose="020B0606030504020204" pitchFamily="34" charset="0"/>
              </a:rPr>
              <a:t>17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Participant Education</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620BD886-3498-4A45-86BC-5149F9ADD2E1}" type="slidenum">
              <a:rPr lang="en-US" sz="2400" smtClean="0">
                <a:solidFill>
                  <a:srgbClr val="FFFFFF"/>
                </a:solidFill>
                <a:latin typeface="Open Sans" panose="020B0606030504020204" pitchFamily="34" charset="0"/>
              </a:rPr>
              <a:t>18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
            <a:extLst>
              <a:ext uri="{FF2B5EF4-FFF2-40B4-BE49-F238E27FC236}">
                <a16:creationId xmlns:a16="http://schemas.microsoft.com/office/drawing/2014/main" id="{DB530556-25B6-0332-5C69-18F0DCAECBAE}"/>
              </a:ext>
            </a:extLst>
          </p:cNvPr>
          <p:cNvGrpSpPr/>
          <p:nvPr/>
        </p:nvGrpSpPr>
        <p:grpSpPr>
          <a:xfrm>
            <a:off x="1447800" y="4689313"/>
            <a:ext cx="9108180" cy="630602"/>
            <a:chOff x="0" y="0"/>
            <a:chExt cx="2398862" cy="166085"/>
          </a:xfrm>
        </p:grpSpPr>
        <p:sp>
          <p:nvSpPr>
            <p:cNvPr id="48" name="Freeform 5">
              <a:extLst>
                <a:ext uri="{FF2B5EF4-FFF2-40B4-BE49-F238E27FC236}">
                  <a16:creationId xmlns:a16="http://schemas.microsoft.com/office/drawing/2014/main" id="{438798B3-2512-C0B6-0613-BDF0A944F4EC}"/>
                </a:ext>
              </a:extLst>
            </p:cNvPr>
            <p:cNvSpPr/>
            <p:nvPr/>
          </p:nvSpPr>
          <p:spPr>
            <a:xfrm>
              <a:off x="0" y="0"/>
              <a:ext cx="2398862" cy="166085"/>
            </a:xfrm>
            <a:custGeom>
              <a:avLst/>
              <a:gdLst/>
              <a:ahLst/>
              <a:cxnLst/>
              <a:rect l="l" t="t" r="r" b="b"/>
              <a:pathLst>
                <a:path w="2398862" h="166085">
                  <a:moveTo>
                    <a:pt x="0" y="0"/>
                  </a:moveTo>
                  <a:lnTo>
                    <a:pt x="2398862" y="0"/>
                  </a:lnTo>
                  <a:lnTo>
                    <a:pt x="2398862" y="166085"/>
                  </a:lnTo>
                  <a:lnTo>
                    <a:pt x="0" y="166085"/>
                  </a:lnTo>
                  <a:close/>
                </a:path>
              </a:pathLst>
            </a:custGeom>
            <a:solidFill>
              <a:srgbClr val="7B0712"/>
            </a:solidFill>
          </p:spPr>
          <p:txBody>
            <a:bodyPr/>
            <a:lstStyle/>
            <a:p>
              <a:endParaRPr lang="en-US"/>
            </a:p>
          </p:txBody>
        </p:sp>
        <p:sp>
          <p:nvSpPr>
            <p:cNvPr id="49" name="TextBox 6">
              <a:extLst>
                <a:ext uri="{FF2B5EF4-FFF2-40B4-BE49-F238E27FC236}">
                  <a16:creationId xmlns:a16="http://schemas.microsoft.com/office/drawing/2014/main" id="{28939578-A62B-BD8B-35F4-4F3E4EA8090E}"/>
                </a:ext>
              </a:extLst>
            </p:cNvPr>
            <p:cNvSpPr txBox="1"/>
            <p:nvPr/>
          </p:nvSpPr>
          <p:spPr>
            <a:xfrm>
              <a:off x="0" y="28575"/>
              <a:ext cx="2398862" cy="137510"/>
            </a:xfrm>
            <a:prstGeom prst="rect">
              <a:avLst/>
            </a:prstGeom>
          </p:spPr>
          <p:txBody>
            <a:bodyPr lIns="50800" tIns="50800" rIns="50800" bIns="50800" rtlCol="0" anchor="ctr"/>
            <a:lstStyle/>
            <a:p>
              <a:pPr algn="ctr">
                <a:lnSpc>
                  <a:spcPts val="1628"/>
                </a:lnSpc>
              </a:pPr>
              <a:endParaRPr/>
            </a:p>
          </p:txBody>
        </p:sp>
      </p:grpSp>
      <p:grpSp>
        <p:nvGrpSpPr>
          <p:cNvPr id="50" name="Group 7">
            <a:extLst>
              <a:ext uri="{FF2B5EF4-FFF2-40B4-BE49-F238E27FC236}">
                <a16:creationId xmlns:a16="http://schemas.microsoft.com/office/drawing/2014/main" id="{F382759F-679C-A3D4-CB35-CB48809CDF52}"/>
              </a:ext>
            </a:extLst>
          </p:cNvPr>
          <p:cNvGrpSpPr/>
          <p:nvPr/>
        </p:nvGrpSpPr>
        <p:grpSpPr>
          <a:xfrm>
            <a:off x="1447800" y="5339753"/>
            <a:ext cx="9108180" cy="641713"/>
            <a:chOff x="0" y="0"/>
            <a:chExt cx="2398862" cy="169011"/>
          </a:xfrm>
        </p:grpSpPr>
        <p:sp>
          <p:nvSpPr>
            <p:cNvPr id="51" name="Freeform 8">
              <a:extLst>
                <a:ext uri="{FF2B5EF4-FFF2-40B4-BE49-F238E27FC236}">
                  <a16:creationId xmlns:a16="http://schemas.microsoft.com/office/drawing/2014/main" id="{07D4BBC6-0786-BD87-3F35-3718913D0278}"/>
                </a:ext>
              </a:extLst>
            </p:cNvPr>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06617E"/>
            </a:solidFill>
          </p:spPr>
          <p:txBody>
            <a:bodyPr/>
            <a:lstStyle/>
            <a:p>
              <a:endParaRPr lang="en-US"/>
            </a:p>
          </p:txBody>
        </p:sp>
        <p:sp>
          <p:nvSpPr>
            <p:cNvPr id="52" name="TextBox 9">
              <a:extLst>
                <a:ext uri="{FF2B5EF4-FFF2-40B4-BE49-F238E27FC236}">
                  <a16:creationId xmlns:a16="http://schemas.microsoft.com/office/drawing/2014/main" id="{62FE8A93-F89B-58EC-1CDD-1E4A746111CB}"/>
                </a:ext>
              </a:extLst>
            </p:cNvPr>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grpSp>
        <p:nvGrpSpPr>
          <p:cNvPr id="53" name="Group 10">
            <a:extLst>
              <a:ext uri="{FF2B5EF4-FFF2-40B4-BE49-F238E27FC236}">
                <a16:creationId xmlns:a16="http://schemas.microsoft.com/office/drawing/2014/main" id="{21A21C6B-23E4-0FDB-047C-333915EC5A01}"/>
              </a:ext>
            </a:extLst>
          </p:cNvPr>
          <p:cNvGrpSpPr/>
          <p:nvPr/>
        </p:nvGrpSpPr>
        <p:grpSpPr>
          <a:xfrm>
            <a:off x="1447800" y="6661280"/>
            <a:ext cx="9108180" cy="641713"/>
            <a:chOff x="0" y="0"/>
            <a:chExt cx="2398862" cy="169011"/>
          </a:xfrm>
        </p:grpSpPr>
        <p:sp>
          <p:nvSpPr>
            <p:cNvPr id="54" name="Freeform 11">
              <a:extLst>
                <a:ext uri="{FF2B5EF4-FFF2-40B4-BE49-F238E27FC236}">
                  <a16:creationId xmlns:a16="http://schemas.microsoft.com/office/drawing/2014/main" id="{7563A52B-CAC6-6949-9879-81E7EF2CCA67}"/>
                </a:ext>
              </a:extLst>
            </p:cNvPr>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06617E"/>
            </a:solidFill>
          </p:spPr>
          <p:txBody>
            <a:bodyPr/>
            <a:lstStyle/>
            <a:p>
              <a:endParaRPr lang="en-US"/>
            </a:p>
          </p:txBody>
        </p:sp>
        <p:sp>
          <p:nvSpPr>
            <p:cNvPr id="55" name="TextBox 12">
              <a:extLst>
                <a:ext uri="{FF2B5EF4-FFF2-40B4-BE49-F238E27FC236}">
                  <a16:creationId xmlns:a16="http://schemas.microsoft.com/office/drawing/2014/main" id="{590685BB-28BE-71E2-4932-F5A530F1557A}"/>
                </a:ext>
              </a:extLst>
            </p:cNvPr>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grpSp>
        <p:nvGrpSpPr>
          <p:cNvPr id="56" name="Group 13">
            <a:extLst>
              <a:ext uri="{FF2B5EF4-FFF2-40B4-BE49-F238E27FC236}">
                <a16:creationId xmlns:a16="http://schemas.microsoft.com/office/drawing/2014/main" id="{9DCF6C8C-0419-FC4F-A7D1-06C769DE50B7}"/>
              </a:ext>
            </a:extLst>
          </p:cNvPr>
          <p:cNvGrpSpPr/>
          <p:nvPr/>
        </p:nvGrpSpPr>
        <p:grpSpPr>
          <a:xfrm>
            <a:off x="1447800" y="6000517"/>
            <a:ext cx="9108180" cy="641713"/>
            <a:chOff x="0" y="0"/>
            <a:chExt cx="2398862" cy="169011"/>
          </a:xfrm>
        </p:grpSpPr>
        <p:sp>
          <p:nvSpPr>
            <p:cNvPr id="57" name="Freeform 14">
              <a:extLst>
                <a:ext uri="{FF2B5EF4-FFF2-40B4-BE49-F238E27FC236}">
                  <a16:creationId xmlns:a16="http://schemas.microsoft.com/office/drawing/2014/main" id="{974A2495-BA05-F571-DF4C-759FC3F35472}"/>
                </a:ext>
              </a:extLst>
            </p:cNvPr>
            <p:cNvSpPr/>
            <p:nvPr/>
          </p:nvSpPr>
          <p:spPr>
            <a:xfrm>
              <a:off x="0" y="0"/>
              <a:ext cx="2398862" cy="169011"/>
            </a:xfrm>
            <a:custGeom>
              <a:avLst/>
              <a:gdLst/>
              <a:ahLst/>
              <a:cxnLst/>
              <a:rect l="l" t="t" r="r" b="b"/>
              <a:pathLst>
                <a:path w="2398862" h="169011">
                  <a:moveTo>
                    <a:pt x="0" y="0"/>
                  </a:moveTo>
                  <a:lnTo>
                    <a:pt x="2398862" y="0"/>
                  </a:lnTo>
                  <a:lnTo>
                    <a:pt x="2398862" y="169011"/>
                  </a:lnTo>
                  <a:lnTo>
                    <a:pt x="0" y="169011"/>
                  </a:lnTo>
                  <a:close/>
                </a:path>
              </a:pathLst>
            </a:custGeom>
            <a:solidFill>
              <a:srgbClr val="7B0712"/>
            </a:solidFill>
          </p:spPr>
          <p:txBody>
            <a:bodyPr/>
            <a:lstStyle/>
            <a:p>
              <a:endParaRPr lang="en-US"/>
            </a:p>
          </p:txBody>
        </p:sp>
        <p:sp>
          <p:nvSpPr>
            <p:cNvPr id="58" name="TextBox 15">
              <a:extLst>
                <a:ext uri="{FF2B5EF4-FFF2-40B4-BE49-F238E27FC236}">
                  <a16:creationId xmlns:a16="http://schemas.microsoft.com/office/drawing/2014/main" id="{C290875F-834B-2AC1-C3FB-4CE8404D0C6D}"/>
                </a:ext>
              </a:extLst>
            </p:cNvPr>
            <p:cNvSpPr txBox="1"/>
            <p:nvPr/>
          </p:nvSpPr>
          <p:spPr>
            <a:xfrm>
              <a:off x="0" y="28575"/>
              <a:ext cx="2398862" cy="140436"/>
            </a:xfrm>
            <a:prstGeom prst="rect">
              <a:avLst/>
            </a:prstGeom>
          </p:spPr>
          <p:txBody>
            <a:bodyPr lIns="50800" tIns="50800" rIns="50800" bIns="50800" rtlCol="0" anchor="ctr"/>
            <a:lstStyle/>
            <a:p>
              <a:pPr algn="ctr">
                <a:lnSpc>
                  <a:spcPts val="1628"/>
                </a:lnSpc>
              </a:pPr>
              <a:endParaRPr/>
            </a:p>
          </p:txBody>
        </p:sp>
      </p:grpSp>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22" name="TextBox 22"/>
          <p:cNvSpPr txBox="1"/>
          <p:nvPr/>
        </p:nvSpPr>
        <p:spPr>
          <a:xfrm>
            <a:off x="760560" y="1964717"/>
            <a:ext cx="15542113" cy="5390578"/>
          </a:xfrm>
          <a:prstGeom prst="rect">
            <a:avLst/>
          </a:prstGeom>
        </p:spPr>
        <p:txBody>
          <a:bodyPr lIns="0" tIns="0" rIns="0" bIns="0" rtlCol="0" anchor="t">
            <a:spAutoFit/>
          </a:bodyPr>
          <a:lstStyle/>
          <a:p>
            <a:pPr marL="690881" lvl="1" indent="-345440">
              <a:lnSpc>
                <a:spcPts val="5312"/>
              </a:lnSpc>
              <a:buFont typeface="Arial"/>
              <a:buChar char="•"/>
            </a:pPr>
            <a:r>
              <a:rPr lang="en-US" sz="3200" spc="-160" dirty="0">
                <a:solidFill>
                  <a:srgbClr val="11273B"/>
                </a:solidFill>
                <a:latin typeface="Nunito Sans"/>
              </a:rPr>
              <a:t>Employee Meetings/ Last meeting: 09/20/2023</a:t>
            </a:r>
          </a:p>
          <a:p>
            <a:pPr marL="690881" lvl="1" indent="-345440">
              <a:lnSpc>
                <a:spcPts val="5312"/>
              </a:lnSpc>
              <a:buFont typeface="Arial"/>
              <a:buChar char="•"/>
            </a:pPr>
            <a:r>
              <a:rPr lang="en-US" sz="3200" spc="-160" dirty="0">
                <a:solidFill>
                  <a:srgbClr val="11273B"/>
                </a:solidFill>
                <a:latin typeface="Nunito Sans"/>
              </a:rPr>
              <a:t>Customized education:  </a:t>
            </a:r>
            <a:r>
              <a:rPr lang="en-US" sz="3200" u="sng" spc="-160" dirty="0">
                <a:solidFill>
                  <a:srgbClr val="11273B"/>
                </a:solidFill>
                <a:latin typeface="Nunito Sans"/>
                <a:hlinkClick r:id="rId2" tooltip="https://venrollment.com/v/nicolaides-fink-thorpe-michaelides-sullivan-llp"/>
              </a:rPr>
              <a:t>Video learning portal</a:t>
            </a:r>
          </a:p>
          <a:p>
            <a:pPr marL="690881" lvl="1" indent="-345440">
              <a:lnSpc>
                <a:spcPts val="5312"/>
              </a:lnSpc>
              <a:buFont typeface="Arial"/>
              <a:buChar char="•"/>
            </a:pPr>
            <a:r>
              <a:rPr lang="en-US" sz="3200" u="sng" spc="-160" dirty="0">
                <a:solidFill>
                  <a:srgbClr val="11273B"/>
                </a:solidFill>
                <a:latin typeface="Nunito Sans"/>
                <a:hlinkClick r:id="rId3" tooltip="https://retirementsolutiongroup.com/knowledge-library/"/>
              </a:rPr>
              <a:t>RSG Knowledge Library</a:t>
            </a:r>
          </a:p>
          <a:p>
            <a:pPr marL="690881" lvl="1" indent="-345440" algn="l">
              <a:lnSpc>
                <a:spcPts val="5312"/>
              </a:lnSpc>
              <a:buFont typeface="Arial"/>
              <a:buChar char="•"/>
            </a:pPr>
            <a:r>
              <a:rPr lang="en-US" sz="3200" spc="-160" dirty="0">
                <a:solidFill>
                  <a:srgbClr val="11273B"/>
                </a:solidFill>
                <a:latin typeface="Nunito Sans"/>
              </a:rPr>
              <a:t>Quarterly 2024 RSG Education Calendar </a:t>
            </a:r>
            <a:endParaRPr lang="en-US" sz="3200" spc="-160" dirty="0">
              <a:solidFill>
                <a:srgbClr val="11273B"/>
              </a:solidFill>
              <a:latin typeface="Nunito Sans"/>
              <a:ea typeface="Nunito Sans"/>
              <a:cs typeface="Nunito Sans"/>
              <a:sym typeface="Nunito Sans"/>
            </a:endParaRPr>
          </a:p>
          <a:p>
            <a:pPr marL="1381761" lvl="2" indent="-460587" algn="l">
              <a:lnSpc>
                <a:spcPts val="5312"/>
              </a:lnSpc>
              <a:buFont typeface="Arial"/>
              <a:buChar char="⚬"/>
            </a:pPr>
            <a:r>
              <a:rPr lang="en-US" sz="3200" spc="-160" dirty="0">
                <a:solidFill>
                  <a:srgbClr val="FFFFFF"/>
                </a:solidFill>
                <a:latin typeface="Nunito Sans"/>
                <a:ea typeface="Nunito Sans"/>
                <a:cs typeface="Nunito Sans"/>
                <a:sym typeface="Nunito Sans"/>
              </a:rPr>
              <a:t>1/29</a:t>
            </a:r>
            <a:r>
              <a:rPr lang="en-US" sz="3200" spc="-160" dirty="0">
                <a:solidFill>
                  <a:schemeClr val="bg1"/>
                </a:solidFill>
                <a:latin typeface="Nunito Sans"/>
                <a:ea typeface="Nunito Sans"/>
                <a:cs typeface="Nunito Sans"/>
                <a:sym typeface="Nunito Sans"/>
              </a:rPr>
              <a:t>: </a:t>
            </a:r>
            <a:r>
              <a:rPr lang="en-US" sz="3200" u="sng" spc="-160" dirty="0">
                <a:solidFill>
                  <a:schemeClr val="bg1"/>
                </a:solidFill>
                <a:latin typeface="Nunito Sans"/>
                <a:ea typeface="Nunito Sans"/>
                <a:cs typeface="Nunito Sans"/>
                <a:sym typeface="Nunito Sans"/>
                <a:hlinkClick r:id="rId4" tooltip="https://retirementsolutiongroup.com/event/2025-market-outlook-webinar/">
                  <a:extLst>
                    <a:ext uri="{A12FA001-AC4F-418D-AE19-62706E023703}">
                      <ahyp:hlinkClr xmlns:ahyp="http://schemas.microsoft.com/office/drawing/2018/hyperlinkcolor" val="tx"/>
                    </a:ext>
                  </a:extLst>
                </a:hlinkClick>
              </a:rPr>
              <a:t>2025 Market Outlook Webinar</a:t>
            </a:r>
            <a:r>
              <a:rPr lang="en-US" sz="3200" spc="-160" dirty="0">
                <a:solidFill>
                  <a:schemeClr val="bg1"/>
                </a:solidFill>
                <a:latin typeface="Nunito Sans"/>
                <a:ea typeface="Nunito Sans"/>
                <a:cs typeface="Nunito Sans"/>
                <a:sym typeface="Nunito Sans"/>
              </a:rPr>
              <a:t> </a:t>
            </a:r>
          </a:p>
          <a:p>
            <a:pPr marL="1381761" lvl="2" indent="-460587" algn="l">
              <a:lnSpc>
                <a:spcPts val="5312"/>
              </a:lnSpc>
              <a:buFont typeface="Arial"/>
              <a:buChar char="⚬"/>
            </a:pPr>
            <a:r>
              <a:rPr lang="en-US" sz="3200" spc="-160" dirty="0">
                <a:solidFill>
                  <a:srgbClr val="FFFFFF"/>
                </a:solidFill>
                <a:latin typeface="Nunito Sans"/>
                <a:ea typeface="Nunito Sans"/>
                <a:cs typeface="Nunito Sans"/>
                <a:sym typeface="Nunito Sans"/>
              </a:rPr>
              <a:t>4/29: How much should I save for retirement? </a:t>
            </a:r>
          </a:p>
          <a:p>
            <a:pPr marL="1381761" lvl="2" indent="-460587" algn="l">
              <a:lnSpc>
                <a:spcPts val="5312"/>
              </a:lnSpc>
              <a:buFont typeface="Arial"/>
              <a:buChar char="⚬"/>
            </a:pPr>
            <a:r>
              <a:rPr lang="en-US" sz="3200" spc="-160" dirty="0">
                <a:solidFill>
                  <a:srgbClr val="FFFFFF"/>
                </a:solidFill>
                <a:latin typeface="Nunito Sans"/>
                <a:ea typeface="Nunito Sans"/>
                <a:cs typeface="Nunito Sans"/>
                <a:sym typeface="Nunito Sans"/>
              </a:rPr>
              <a:t>7/10: 2025 Mid-Year Market Update</a:t>
            </a:r>
          </a:p>
          <a:p>
            <a:pPr marL="1381761" lvl="2" indent="-460587" algn="l">
              <a:lnSpc>
                <a:spcPts val="5312"/>
              </a:lnSpc>
              <a:buFont typeface="Arial"/>
              <a:buChar char="⚬"/>
            </a:pPr>
            <a:r>
              <a:rPr lang="en-US" sz="3200" spc="-160" dirty="0">
                <a:solidFill>
                  <a:srgbClr val="FFFFFF"/>
                </a:solidFill>
                <a:latin typeface="Nunito Sans"/>
                <a:ea typeface="Nunito Sans"/>
                <a:cs typeface="Nunito Sans"/>
                <a:sym typeface="Nunito Sans"/>
              </a:rPr>
              <a:t>11/11: Roundtable: Preparing for Retirement </a:t>
            </a:r>
            <a:endParaRPr lang="en-US" sz="3200" spc="-160" dirty="0">
              <a:solidFill>
                <a:srgbClr val="11273B"/>
              </a:solidFill>
              <a:latin typeface="Nunito Sans"/>
            </a:endParaRPr>
          </a:p>
        </p:txBody>
      </p:sp>
      <p:sp>
        <p:nvSpPr>
          <p:cNvPr id="23" name="Freeform 23"/>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5"/>
            <a:stretch>
              <a:fillRect/>
            </a:stretch>
          </a:blipFill>
        </p:spPr>
        <p:txBody>
          <a:bodyPr/>
          <a:lstStyle/>
          <a:p>
            <a:endParaRPr lang="en-US"/>
          </a:p>
        </p:txBody>
      </p:sp>
      <p:sp>
        <p:nvSpPr>
          <p:cNvPr id="24" name="Freeform 24"/>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5"/>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Participant Learning </a:t>
            </a:r>
          </a:p>
        </p:txBody>
      </p:sp>
      <p:grpSp>
        <p:nvGrpSpPr>
          <p:cNvPr id="26" name="Group 26"/>
          <p:cNvGrpSpPr/>
          <p:nvPr/>
        </p:nvGrpSpPr>
        <p:grpSpPr>
          <a:xfrm>
            <a:off x="14012646" y="2183141"/>
            <a:ext cx="3514794" cy="3433641"/>
            <a:chOff x="0" y="0"/>
            <a:chExt cx="4686392" cy="4578188"/>
          </a:xfrm>
        </p:grpSpPr>
        <p:sp>
          <p:nvSpPr>
            <p:cNvPr id="27" name="Freeform 27"/>
            <p:cNvSpPr/>
            <p:nvPr/>
          </p:nvSpPr>
          <p:spPr>
            <a:xfrm>
              <a:off x="0" y="0"/>
              <a:ext cx="4686392" cy="4578188"/>
            </a:xfrm>
            <a:custGeom>
              <a:avLst/>
              <a:gdLst/>
              <a:ahLst/>
              <a:cxnLst/>
              <a:rect l="l" t="t" r="r" b="b"/>
              <a:pathLst>
                <a:path w="4686392" h="4578188">
                  <a:moveTo>
                    <a:pt x="0" y="0"/>
                  </a:moveTo>
                  <a:lnTo>
                    <a:pt x="4686392" y="0"/>
                  </a:lnTo>
                  <a:lnTo>
                    <a:pt x="4686392" y="4578188"/>
                  </a:lnTo>
                  <a:lnTo>
                    <a:pt x="0" y="4578188"/>
                  </a:lnTo>
                  <a:lnTo>
                    <a:pt x="0" y="0"/>
                  </a:lnTo>
                  <a:close/>
                </a:path>
              </a:pathLst>
            </a:custGeom>
            <a:blipFill>
              <a:blip r:embed="rId8"/>
              <a:stretch>
                <a:fillRect/>
              </a:stretch>
            </a:blipFill>
          </p:spPr>
          <p:txBody>
            <a:bodyPr/>
            <a:lstStyle/>
            <a:p>
              <a:endParaRPr lang="en-US"/>
            </a:p>
          </p:txBody>
        </p:sp>
      </p:grpSp>
      <p:grpSp>
        <p:nvGrpSpPr>
          <p:cNvPr id="28" name="Group 28"/>
          <p:cNvGrpSpPr/>
          <p:nvPr/>
        </p:nvGrpSpPr>
        <p:grpSpPr>
          <a:xfrm>
            <a:off x="11396257" y="4291697"/>
            <a:ext cx="3674697" cy="3644156"/>
            <a:chOff x="0" y="0"/>
            <a:chExt cx="4899596" cy="4858875"/>
          </a:xfrm>
        </p:grpSpPr>
        <p:sp>
          <p:nvSpPr>
            <p:cNvPr id="29" name="Freeform 29"/>
            <p:cNvSpPr/>
            <p:nvPr/>
          </p:nvSpPr>
          <p:spPr>
            <a:xfrm>
              <a:off x="0" y="0"/>
              <a:ext cx="4899596" cy="4858875"/>
            </a:xfrm>
            <a:custGeom>
              <a:avLst/>
              <a:gdLst/>
              <a:ahLst/>
              <a:cxnLst/>
              <a:rect l="l" t="t" r="r" b="b"/>
              <a:pathLst>
                <a:path w="4899596" h="4858875">
                  <a:moveTo>
                    <a:pt x="0" y="0"/>
                  </a:moveTo>
                  <a:lnTo>
                    <a:pt x="4899596" y="0"/>
                  </a:lnTo>
                  <a:lnTo>
                    <a:pt x="4899596" y="4858875"/>
                  </a:lnTo>
                  <a:lnTo>
                    <a:pt x="0" y="4858875"/>
                  </a:lnTo>
                  <a:lnTo>
                    <a:pt x="0" y="0"/>
                  </a:lnTo>
                  <a:close/>
                </a:path>
              </a:pathLst>
            </a:custGeom>
            <a:blipFill>
              <a:blip r:embed="rId9"/>
              <a:stretch>
                <a:fillRect/>
              </a:stretch>
            </a:blipFill>
          </p:spPr>
          <p:txBody>
            <a:bodyPr/>
            <a:lstStyle/>
            <a:p>
              <a:endParaRPr lang="en-US"/>
            </a:p>
          </p:txBody>
        </p:sp>
      </p:grpSp>
      <p:sp>
        <p:nvSpPr>
          <p:cNvPr id="30" name="Freeform 30"/>
          <p:cNvSpPr/>
          <p:nvPr/>
        </p:nvSpPr>
        <p:spPr>
          <a:xfrm>
            <a:off x="1028700" y="2760240"/>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1"/>
          <p:cNvSpPr/>
          <p:nvPr/>
        </p:nvSpPr>
        <p:spPr>
          <a:xfrm>
            <a:off x="1028700" y="3415581"/>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p:cNvSpPr/>
          <p:nvPr/>
        </p:nvSpPr>
        <p:spPr>
          <a:xfrm>
            <a:off x="1028700" y="4103473"/>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3"/>
          <p:cNvSpPr txBox="1"/>
          <p:nvPr/>
        </p:nvSpPr>
        <p:spPr>
          <a:xfrm>
            <a:off x="1028700" y="9657147"/>
            <a:ext cx="3016205" cy="406458"/>
          </a:xfrm>
          <a:prstGeom prst="rect">
            <a:avLst/>
          </a:prstGeom>
        </p:spPr>
        <p:txBody>
          <a:bodyPr lIns="0" tIns="0" rIns="0" bIns="0" rtlCol="0" anchor="t">
            <a:spAutoFit/>
          </a:bodyPr>
          <a:lstStyle/>
          <a:p>
            <a:pPr>
              <a:lnSpc>
                <a:spcPts val="3359"/>
              </a:lnSpc>
            </a:pPr>
            <a:fld id="{B782B7BF-692A-044C-9221-C71F7B8C1550}" type="slidenum">
              <a:rPr lang="en-US" sz="2400" smtClean="0">
                <a:solidFill>
                  <a:srgbClr val="FFFFFF"/>
                </a:solidFill>
                <a:latin typeface="Open Sans" panose="020B0606030504020204" pitchFamily="34" charset="0"/>
              </a:rPr>
              <a:t>19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pic>
        <p:nvPicPr>
          <p:cNvPr id="35" name="Picture 34" descr="A qr code with a white background&#10;&#10;Description automatically generated">
            <a:extLst>
              <a:ext uri="{FF2B5EF4-FFF2-40B4-BE49-F238E27FC236}">
                <a16:creationId xmlns:a16="http://schemas.microsoft.com/office/drawing/2014/main" id="{1E39F710-BAD2-6223-EAC7-FEB9373736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0511" y="2585733"/>
            <a:ext cx="1892691" cy="18926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126480"/>
            <a:ext cx="18288000" cy="4160520"/>
          </a:xfrm>
          <a:custGeom>
            <a:avLst/>
            <a:gdLst/>
            <a:ahLst/>
            <a:cxnLst/>
            <a:rect l="l" t="t" r="r" b="b"/>
            <a:pathLst>
              <a:path w="18288000" h="4160520">
                <a:moveTo>
                  <a:pt x="18288000" y="0"/>
                </a:moveTo>
                <a:lnTo>
                  <a:pt x="0" y="0"/>
                </a:lnTo>
                <a:lnTo>
                  <a:pt x="0" y="4160520"/>
                </a:lnTo>
                <a:lnTo>
                  <a:pt x="18288000" y="4160520"/>
                </a:lnTo>
                <a:lnTo>
                  <a:pt x="18288000" y="0"/>
                </a:lnTo>
                <a:close/>
              </a:path>
            </a:pathLst>
          </a:custGeom>
          <a:blipFill>
            <a:blip r:embed="rId2"/>
            <a:stretch>
              <a:fillRect/>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1268554" y="1194062"/>
            <a:ext cx="6221541" cy="4666155"/>
          </a:xfrm>
          <a:custGeom>
            <a:avLst/>
            <a:gdLst/>
            <a:ahLst/>
            <a:cxnLst/>
            <a:rect l="l" t="t" r="r" b="b"/>
            <a:pathLst>
              <a:path w="6221541" h="4666155">
                <a:moveTo>
                  <a:pt x="0" y="0"/>
                </a:moveTo>
                <a:lnTo>
                  <a:pt x="6221540" y="0"/>
                </a:lnTo>
                <a:lnTo>
                  <a:pt x="6221540" y="4666156"/>
                </a:lnTo>
                <a:lnTo>
                  <a:pt x="0" y="466615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753601" y="6658756"/>
            <a:ext cx="7505700"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Deck Title</a:t>
            </a:r>
          </a:p>
        </p:txBody>
      </p:sp>
      <p:sp>
        <p:nvSpPr>
          <p:cNvPr id="6" name="TextBox 6"/>
          <p:cNvSpPr txBox="1"/>
          <p:nvPr/>
        </p:nvSpPr>
        <p:spPr>
          <a:xfrm>
            <a:off x="6815095" y="7396626"/>
            <a:ext cx="10444205" cy="1455366"/>
          </a:xfrm>
          <a:prstGeom prst="rect">
            <a:avLst/>
          </a:prstGeom>
        </p:spPr>
        <p:txBody>
          <a:bodyPr lIns="0" tIns="0" rIns="0" bIns="0" rtlCol="0" anchor="t">
            <a:spAutoFit/>
          </a:bodyPr>
          <a:lstStyle/>
          <a:p>
            <a:pPr algn="r">
              <a:lnSpc>
                <a:spcPts val="5880"/>
              </a:lnSpc>
              <a:spcBef>
                <a:spcPct val="0"/>
              </a:spcBef>
            </a:pPr>
            <a:r>
              <a:rPr lang="en-US" sz="4200">
                <a:solidFill>
                  <a:srgbClr val="FFFFFF"/>
                </a:solidFill>
                <a:latin typeface="Nunito Sans"/>
              </a:rPr>
              <a:t>Client Name</a:t>
            </a:r>
          </a:p>
          <a:p>
            <a:pPr algn="r">
              <a:lnSpc>
                <a:spcPts val="5880"/>
              </a:lnSpc>
              <a:spcBef>
                <a:spcPct val="0"/>
              </a:spcBef>
            </a:pPr>
            <a:r>
              <a:rPr lang="en-US" sz="4200">
                <a:solidFill>
                  <a:srgbClr val="FFFFFF"/>
                </a:solidFill>
                <a:latin typeface="Nunito Sans"/>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nSpc>
                <a:spcPts val="1800"/>
              </a:lnSpc>
            </a:pPr>
            <a:r>
              <a:rPr lang="en-US" sz="18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800" dirty="0">
              <a:solidFill>
                <a:srgbClr val="FFFFFF"/>
              </a:solidFill>
              <a:latin typeface="Open Sans" panose="020B06060305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160" r="-6150"/>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Market Update</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618D7827-1B96-5B4F-AA43-72926244A4FF}" type="slidenum">
              <a:rPr lang="en-US" sz="2400" smtClean="0">
                <a:solidFill>
                  <a:srgbClr val="FFFFFF"/>
                </a:solidFill>
                <a:latin typeface="Open Sans" panose="020B0606030504020204" pitchFamily="34" charset="0"/>
              </a:rPr>
              <a:t>20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C17190A5-16A1-E38C-6619-74A7E71DD1B5}"/>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a:xfrm>
            <a:off x="666745" y="763569"/>
            <a:ext cx="15631580" cy="1143000"/>
          </a:xfrm>
        </p:spPr>
        <p:txBody>
          <a:bodyPr>
            <a:normAutofit fontScale="90000"/>
          </a:bodyPr>
          <a:lstStyle/>
          <a:p>
            <a:pPr algn="l"/>
            <a:r>
              <a:rPr lang="en-US" sz="5000" b="1" dirty="0">
                <a:latin typeface="Libby" pitchFamily="2" charset="0"/>
              </a:rPr>
              <a:t>Full Year 2024</a:t>
            </a:r>
            <a:r>
              <a:rPr lang="en-US" sz="5000" b="1" dirty="0">
                <a:latin typeface="Libby" pitchFamily="2" charset="0"/>
                <a:cs typeface="Arial" panose="020B0604020202020204" pitchFamily="34" charset="0"/>
              </a:rPr>
              <a:t>:</a:t>
            </a:r>
            <a:r>
              <a:rPr lang="en-US" sz="5000" b="1" dirty="0">
                <a:latin typeface="Libby" pitchFamily="2" charset="0"/>
              </a:rPr>
              <a:t> Solid Performance</a:t>
            </a:r>
          </a:p>
        </p:txBody>
      </p:sp>
      <p:sp>
        <p:nvSpPr>
          <p:cNvPr id="4" name="Text Box 463">
            <a:extLst>
              <a:ext uri="{FF2B5EF4-FFF2-40B4-BE49-F238E27FC236}">
                <a16:creationId xmlns:a16="http://schemas.microsoft.com/office/drawing/2014/main" id="{86740B74-4214-81EC-45FF-BCF6CD8685C4}"/>
              </a:ext>
            </a:extLst>
          </p:cNvPr>
          <p:cNvSpPr txBox="1">
            <a:spLocks noChangeArrowheads="1"/>
          </p:cNvSpPr>
          <p:nvPr/>
        </p:nvSpPr>
        <p:spPr bwMode="auto">
          <a:xfrm>
            <a:off x="666746" y="1862539"/>
            <a:ext cx="15648521" cy="825614"/>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Asset Class </a:t>
            </a: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Returns</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(12/31/2023– 12/31/2024)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66750" y="8801488"/>
            <a:ext cx="15631581" cy="654153"/>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U.S. Large Stocks (S&amp;P 500), U.S. Value Stocks (Russell 3000 Value), U.S. Growth Stocks (Russell 3000 Growth), U.S. Small Stocks (Russell 2000), Nasdaq Tech Stocks (Nasdaq Composite), Intl Developed Large Stocks (MSCI EAFE International Developed), Emerging Market Stocks (MSCI Emerging Markets), U.S. Long Term Govt Bonds (ICE U.S. Treasury 20+ Year Bond), REITs (Wilshire U.S.  REITs), U.S. Bonds (Bloomberg Barclays Aggregate Bond), U.S. High Yield Bonds (Bloomberg U.S. High Yield Bond), S&amp;P Equal Weight (S&amp;P 500 Equal Weighted Index).</a:t>
            </a:r>
            <a:endParaRPr 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F30D235-EE46-D35D-5B12-5B35987C88D5}"/>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E864825A-A101-251C-37E5-A292815C70A6}"/>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D0E8BBCC-A0FC-B0A8-A9A0-DF04F01A9513}"/>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graphicFrame>
        <p:nvGraphicFramePr>
          <p:cNvPr id="5" name="Chart 4">
            <a:extLst>
              <a:ext uri="{FF2B5EF4-FFF2-40B4-BE49-F238E27FC236}">
                <a16:creationId xmlns:a16="http://schemas.microsoft.com/office/drawing/2014/main" id="{F5801E90-50B5-F9E4-C682-83184D6129C9}"/>
              </a:ext>
            </a:extLst>
          </p:cNvPr>
          <p:cNvGraphicFramePr>
            <a:graphicFrameLocks/>
          </p:cNvGraphicFramePr>
          <p:nvPr/>
        </p:nvGraphicFramePr>
        <p:xfrm>
          <a:off x="666750" y="2781300"/>
          <a:ext cx="15648531" cy="60201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3625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C17190A5-16A1-E38C-6619-74A7E71DD1B5}"/>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a:xfrm>
            <a:off x="648357" y="730018"/>
            <a:ext cx="14878057" cy="1143000"/>
          </a:xfrm>
        </p:spPr>
        <p:txBody>
          <a:bodyPr>
            <a:normAutofit/>
          </a:bodyPr>
          <a:lstStyle/>
          <a:p>
            <a:pPr algn="l"/>
            <a:r>
              <a:rPr lang="en-US" sz="5000" b="1" dirty="0">
                <a:latin typeface="Libby" pitchFamily="2" charset="0"/>
              </a:rPr>
              <a:t>Q4 2024</a:t>
            </a:r>
            <a:r>
              <a:rPr lang="en-US" sz="5000" b="1" dirty="0">
                <a:latin typeface="Libby" pitchFamily="2" charset="0"/>
                <a:cs typeface="Arial" panose="020B0604020202020204" pitchFamily="34" charset="0"/>
              </a:rPr>
              <a:t>:</a:t>
            </a:r>
            <a:r>
              <a:rPr lang="en-US" sz="5000" b="1" dirty="0">
                <a:latin typeface="Libby" pitchFamily="2" charset="0"/>
              </a:rPr>
              <a:t> A Loss of Momentum</a:t>
            </a:r>
          </a:p>
        </p:txBody>
      </p:sp>
      <p:grpSp>
        <p:nvGrpSpPr>
          <p:cNvPr id="3" name="Group 2">
            <a:extLst>
              <a:ext uri="{FF2B5EF4-FFF2-40B4-BE49-F238E27FC236}">
                <a16:creationId xmlns:a16="http://schemas.microsoft.com/office/drawing/2014/main" id="{9F30D235-EE46-D35D-5B12-5B35987C88D5}"/>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E864825A-A101-251C-37E5-A292815C70A6}"/>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D0E8BBCC-A0FC-B0A8-A9A0-DF04F01A9513}"/>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16" name="TextBox 3">
            <a:extLst>
              <a:ext uri="{FF2B5EF4-FFF2-40B4-BE49-F238E27FC236}">
                <a16:creationId xmlns:a16="http://schemas.microsoft.com/office/drawing/2014/main" id="{C8E15973-93A0-6EAC-3B8E-33D5AC9D620C}"/>
              </a:ext>
            </a:extLst>
          </p:cNvPr>
          <p:cNvSpPr txBox="1"/>
          <p:nvPr/>
        </p:nvSpPr>
        <p:spPr>
          <a:xfrm>
            <a:off x="666750" y="8827637"/>
            <a:ext cx="15313648" cy="97110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5000"/>
              </a:lnSpc>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U.S. Large Stocks (S&amp;P 500), U.S. Value Stocks (Russell 3000 Value), U.S. Growth Stocks (Russell 3000 Growth), U.S. Small Stocks (Russell 2000), Nasdaq Tech Stocks (Nasdaq Composite), Intl Developed Large Stocks (MSCI EAFE International Developed), Emerging Market Stocks (MSCI Emerging Markets), U.S. Long Term Govt Bonds (ICE U.S. Treasury 20+ Year Bond), REITs (Wilshire U.S.  REITs), U.S. Bonds (Bloomberg Barclays Aggregate Bond), U.S. High Yield Bonds (Bloomberg U.S. High Yield Bond), S&amp;P Equal Weight (S&amp;P 500 Equal Weighted Index).</a:t>
            </a:r>
            <a:endParaRPr 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spcAft>
                <a:spcPts val="100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graph of different colored lines&#10;&#10;Description automatically generated">
            <a:extLst>
              <a:ext uri="{FF2B5EF4-FFF2-40B4-BE49-F238E27FC236}">
                <a16:creationId xmlns:a16="http://schemas.microsoft.com/office/drawing/2014/main" id="{231DDE20-0D7E-C7E7-CE8F-F1A9D14E9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57" y="1841886"/>
            <a:ext cx="13677243" cy="6959602"/>
          </a:xfrm>
          <a:prstGeom prst="rect">
            <a:avLst/>
          </a:prstGeom>
          <a:effectLst>
            <a:outerShdw blurRad="50800" dist="38100" dir="2700000" algn="tl" rotWithShape="0">
              <a:prstClr val="black">
                <a:alpha val="40000"/>
              </a:prstClr>
            </a:outerShdw>
          </a:effectLst>
        </p:spPr>
      </p:pic>
      <p:sp>
        <p:nvSpPr>
          <p:cNvPr id="6" name="Text Box 463">
            <a:extLst>
              <a:ext uri="{FF2B5EF4-FFF2-40B4-BE49-F238E27FC236}">
                <a16:creationId xmlns:a16="http://schemas.microsoft.com/office/drawing/2014/main" id="{038BD691-9622-C071-A3CA-E03715ACEE35}"/>
              </a:ext>
            </a:extLst>
          </p:cNvPr>
          <p:cNvSpPr txBox="1">
            <a:spLocks noChangeArrowheads="1"/>
          </p:cNvSpPr>
          <p:nvPr/>
        </p:nvSpPr>
        <p:spPr bwMode="auto">
          <a:xfrm>
            <a:off x="666749" y="1841887"/>
            <a:ext cx="13677243" cy="1347580"/>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Fourth Quarter 2024 </a:t>
            </a:r>
            <a:r>
              <a:rPr lang="en-US" sz="2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Asset Class </a:t>
            </a: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Returns</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09</a:t>
            </a: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/30/2024 - 12/31/202</a:t>
            </a: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80">
            <a:extLst>
              <a:ext uri="{FF2B5EF4-FFF2-40B4-BE49-F238E27FC236}">
                <a16:creationId xmlns:a16="http://schemas.microsoft.com/office/drawing/2014/main" id="{748577EE-8FB5-2339-25CE-F599F986C79D}"/>
              </a:ext>
            </a:extLst>
          </p:cNvPr>
          <p:cNvSpPr txBox="1"/>
          <p:nvPr/>
        </p:nvSpPr>
        <p:spPr>
          <a:xfrm>
            <a:off x="13953711" y="4000500"/>
            <a:ext cx="4156741" cy="486927"/>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kern="12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rPr>
              <a:t>+6.4%  </a:t>
            </a:r>
            <a:r>
              <a:rPr lang="en-US" sz="2000" b="1" kern="12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rPr>
              <a:t>Tech Stocks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80">
            <a:extLst>
              <a:ext uri="{FF2B5EF4-FFF2-40B4-BE49-F238E27FC236}">
                <a16:creationId xmlns:a16="http://schemas.microsoft.com/office/drawing/2014/main" id="{E6497FC3-745B-4DB2-FB31-15BA41FD9E56}"/>
              </a:ext>
            </a:extLst>
          </p:cNvPr>
          <p:cNvSpPr txBox="1"/>
          <p:nvPr/>
        </p:nvSpPr>
        <p:spPr>
          <a:xfrm>
            <a:off x="13982715" y="6972300"/>
            <a:ext cx="4149991" cy="448260"/>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kern="1200" dirty="0">
                <a:solidFill>
                  <a:srgbClr val="FF79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b="1" dirty="0">
                <a:solidFill>
                  <a:srgbClr val="FF7900"/>
                </a:solidFill>
                <a:latin typeface="Cambria" panose="02040503050406030204" pitchFamily="18" charset="0"/>
                <a:ea typeface="Cambria" panose="02040503050406030204" pitchFamily="18" charset="0"/>
                <a:cs typeface="Times New Roman" panose="02020603050405020304" pitchFamily="18" charset="0"/>
              </a:rPr>
              <a:t>8</a:t>
            </a:r>
            <a:r>
              <a:rPr lang="en-US" sz="2800" b="1" kern="1200" dirty="0">
                <a:solidFill>
                  <a:srgbClr val="FF7900"/>
                </a:solidFill>
                <a:effectLst/>
                <a:latin typeface="Cambria" panose="02040503050406030204" pitchFamily="18" charset="0"/>
                <a:ea typeface="Cambria" panose="02040503050406030204" pitchFamily="18" charset="0"/>
                <a:cs typeface="Times New Roman" panose="02020603050405020304" pitchFamily="18" charset="0"/>
              </a:rPr>
              <a:t>.1%  </a:t>
            </a:r>
            <a:r>
              <a:rPr lang="en-US" sz="2000" b="1" kern="1200" dirty="0">
                <a:solidFill>
                  <a:srgbClr val="FF7900"/>
                </a:solidFill>
                <a:effectLst/>
                <a:latin typeface="Cambria" panose="02040503050406030204" pitchFamily="18" charset="0"/>
                <a:ea typeface="Cambria" panose="02040503050406030204" pitchFamily="18" charset="0"/>
                <a:cs typeface="Times New Roman" panose="02020603050405020304" pitchFamily="18" charset="0"/>
              </a:rPr>
              <a:t>Intl Developed Stocks</a:t>
            </a:r>
            <a:endParaRPr lang="en-US" sz="2000" dirty="0">
              <a:solidFill>
                <a:srgbClr val="FF79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80">
            <a:extLst>
              <a:ext uri="{FF2B5EF4-FFF2-40B4-BE49-F238E27FC236}">
                <a16:creationId xmlns:a16="http://schemas.microsoft.com/office/drawing/2014/main" id="{2004FA10-D0E5-4796-E215-1A9561D5EE4F}"/>
              </a:ext>
            </a:extLst>
          </p:cNvPr>
          <p:cNvSpPr txBox="1"/>
          <p:nvPr/>
        </p:nvSpPr>
        <p:spPr>
          <a:xfrm>
            <a:off x="13978857" y="4838700"/>
            <a:ext cx="4156741" cy="448261"/>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+2.4</a:t>
            </a:r>
            <a:r>
              <a:rPr lang="en-US" sz="2800" b="1" kern="1200" dirty="0">
                <a:solidFill>
                  <a:schemeClr val="accent2"/>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kern="1200" dirty="0">
                <a:solidFill>
                  <a:schemeClr val="accent2"/>
                </a:solidFill>
                <a:effectLst/>
                <a:latin typeface="Cambria" panose="02040503050406030204" pitchFamily="18" charset="0"/>
                <a:ea typeface="Cambria" panose="02040503050406030204" pitchFamily="18" charset="0"/>
                <a:cs typeface="Times New Roman" panose="02020603050405020304" pitchFamily="18" charset="0"/>
              </a:rPr>
              <a:t>S&amp;P 500 Index</a:t>
            </a:r>
            <a:endParaRPr lang="en-US" sz="20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80">
            <a:extLst>
              <a:ext uri="{FF2B5EF4-FFF2-40B4-BE49-F238E27FC236}">
                <a16:creationId xmlns:a16="http://schemas.microsoft.com/office/drawing/2014/main" id="{C2B334C2-0AA3-7D45-E413-9E0198752D24}"/>
              </a:ext>
            </a:extLst>
          </p:cNvPr>
          <p:cNvSpPr txBox="1"/>
          <p:nvPr/>
        </p:nvSpPr>
        <p:spPr>
          <a:xfrm>
            <a:off x="13978856" y="5576710"/>
            <a:ext cx="4156744" cy="513817"/>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-1.9</a:t>
            </a:r>
            <a:r>
              <a:rPr lang="en-US" sz="2800" b="1" kern="12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kern="12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Avg. U.S. Stock (S&amp;P 500) </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80">
            <a:extLst>
              <a:ext uri="{FF2B5EF4-FFF2-40B4-BE49-F238E27FC236}">
                <a16:creationId xmlns:a16="http://schemas.microsoft.com/office/drawing/2014/main" id="{97D589BF-7F7C-B7A7-3CCD-A41EF6E5AE4F}"/>
              </a:ext>
            </a:extLst>
          </p:cNvPr>
          <p:cNvSpPr txBox="1"/>
          <p:nvPr/>
        </p:nvSpPr>
        <p:spPr>
          <a:xfrm>
            <a:off x="14000627" y="6123974"/>
            <a:ext cx="4149991" cy="448261"/>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dirty="0">
                <a:solidFill>
                  <a:srgbClr val="008700"/>
                </a:solidFill>
                <a:latin typeface="Cambria" panose="02040503050406030204" pitchFamily="18" charset="0"/>
                <a:ea typeface="Cambria" panose="02040503050406030204" pitchFamily="18" charset="0"/>
                <a:cs typeface="Times New Roman" panose="02020603050405020304" pitchFamily="18" charset="0"/>
              </a:rPr>
              <a:t>-3.0</a:t>
            </a:r>
            <a:r>
              <a:rPr lang="en-US" sz="2800" b="1" kern="1200" dirty="0">
                <a:solidFill>
                  <a:srgbClr val="0087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kern="1200" dirty="0">
                <a:solidFill>
                  <a:srgbClr val="008700"/>
                </a:solidFill>
                <a:effectLst/>
                <a:latin typeface="Cambria" panose="02040503050406030204" pitchFamily="18" charset="0"/>
                <a:ea typeface="Cambria" panose="02040503050406030204" pitchFamily="18" charset="0"/>
                <a:cs typeface="Times New Roman" panose="02020603050405020304" pitchFamily="18" charset="0"/>
              </a:rPr>
              <a:t>U.S. Bonds</a:t>
            </a:r>
            <a:endParaRPr lang="en-US" sz="2000" dirty="0">
              <a:solidFill>
                <a:srgbClr val="0087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7786B183-BDCB-7879-0B61-F97B5EB4A70A}"/>
              </a:ext>
            </a:extLst>
          </p:cNvPr>
          <p:cNvSpPr/>
          <p:nvPr/>
        </p:nvSpPr>
        <p:spPr>
          <a:xfrm>
            <a:off x="10287000" y="8343900"/>
            <a:ext cx="4038600" cy="426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A91FE9D-38D6-B3E3-998C-79757738B74B}"/>
              </a:ext>
            </a:extLst>
          </p:cNvPr>
          <p:cNvCxnSpPr>
            <a:cxnSpLocks/>
          </p:cNvCxnSpPr>
          <p:nvPr/>
        </p:nvCxnSpPr>
        <p:spPr>
          <a:xfrm>
            <a:off x="838200" y="5676900"/>
            <a:ext cx="12115800" cy="0"/>
          </a:xfrm>
          <a:prstGeom prst="line">
            <a:avLst/>
          </a:prstGeom>
          <a:ln w="22225">
            <a:solidFill>
              <a:srgbClr val="0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90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E626D-34AA-0467-CC49-4729172A7658}"/>
            </a:ext>
          </a:extLst>
        </p:cNvPr>
        <p:cNvGrpSpPr/>
        <p:nvPr/>
      </p:nvGrpSpPr>
      <p:grpSpPr>
        <a:xfrm>
          <a:off x="0" y="0"/>
          <a:ext cx="0" cy="0"/>
          <a:chOff x="0" y="0"/>
          <a:chExt cx="0" cy="0"/>
        </a:xfrm>
      </p:grpSpPr>
      <p:sp>
        <p:nvSpPr>
          <p:cNvPr id="8" name="Freeform 4">
            <a:extLst>
              <a:ext uri="{FF2B5EF4-FFF2-40B4-BE49-F238E27FC236}">
                <a16:creationId xmlns:a16="http://schemas.microsoft.com/office/drawing/2014/main" id="{0D8BCBC8-EDAA-2CBB-B810-BAA2D509358B}"/>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a:extLst>
              <a:ext uri="{FF2B5EF4-FFF2-40B4-BE49-F238E27FC236}">
                <a16:creationId xmlns:a16="http://schemas.microsoft.com/office/drawing/2014/main" id="{0F06D8B9-3FE0-0007-01B4-20F5678A5949}"/>
              </a:ext>
            </a:extLst>
          </p:cNvPr>
          <p:cNvSpPr>
            <a:spLocks noGrp="1"/>
          </p:cNvSpPr>
          <p:nvPr>
            <p:ph type="title"/>
          </p:nvPr>
        </p:nvSpPr>
        <p:spPr>
          <a:xfrm>
            <a:off x="648357" y="730018"/>
            <a:ext cx="16039443" cy="1143000"/>
          </a:xfrm>
        </p:spPr>
        <p:txBody>
          <a:bodyPr>
            <a:normAutofit fontScale="90000"/>
          </a:bodyPr>
          <a:lstStyle/>
          <a:p>
            <a:pPr algn="l"/>
            <a:r>
              <a:rPr lang="en-US" sz="5000" b="1" dirty="0">
                <a:latin typeface="Libby" pitchFamily="2" charset="0"/>
              </a:rPr>
              <a:t>S</a:t>
            </a:r>
            <a:r>
              <a:rPr lang="en-US" sz="5000" b="1" dirty="0">
                <a:latin typeface="Nunito" pitchFamily="2" charset="77"/>
              </a:rPr>
              <a:t>&amp;</a:t>
            </a:r>
            <a:r>
              <a:rPr lang="en-US" sz="5000" b="1" dirty="0">
                <a:latin typeface="Libby" pitchFamily="2" charset="0"/>
              </a:rPr>
              <a:t>P 500 Concentration: All Time High</a:t>
            </a:r>
          </a:p>
        </p:txBody>
      </p:sp>
      <p:grpSp>
        <p:nvGrpSpPr>
          <p:cNvPr id="3" name="Group 2">
            <a:extLst>
              <a:ext uri="{FF2B5EF4-FFF2-40B4-BE49-F238E27FC236}">
                <a16:creationId xmlns:a16="http://schemas.microsoft.com/office/drawing/2014/main" id="{1DA10806-7DDF-95EF-3922-DDDD4A36807D}"/>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B024F8F8-C532-C9C6-45F8-00E7B3A42EF3}"/>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2BFD3AFF-1208-85FB-3D1D-3F993B9BC8B3}"/>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16" name="TextBox 3">
            <a:extLst>
              <a:ext uri="{FF2B5EF4-FFF2-40B4-BE49-F238E27FC236}">
                <a16:creationId xmlns:a16="http://schemas.microsoft.com/office/drawing/2014/main" id="{9E0AC7DF-53AC-2222-92EF-6567D789E490}"/>
              </a:ext>
            </a:extLst>
          </p:cNvPr>
          <p:cNvSpPr txBox="1"/>
          <p:nvPr/>
        </p:nvSpPr>
        <p:spPr>
          <a:xfrm>
            <a:off x="666750" y="8827637"/>
            <a:ext cx="15313648" cy="26577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5000"/>
              </a:lnSpc>
              <a:spcAft>
                <a:spcPts val="1000"/>
              </a:spcAft>
            </a:pPr>
            <a:r>
              <a:rPr lang="en-US" sz="1000" i="1" dirty="0">
                <a:solidFill>
                  <a:srgbClr val="000000"/>
                </a:solidFill>
                <a:latin typeface="Arial" panose="020B0604020202020204" pitchFamily="34" charset="0"/>
                <a:ea typeface="Cambria" panose="02040503050406030204" pitchFamily="18" charset="0"/>
                <a:cs typeface="Arial" panose="020B0604020202020204" pitchFamily="34" charset="0"/>
              </a:rPr>
              <a:t>Source: Strategies, Bloomberg. </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a:t>
            </a: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Box 463">
            <a:extLst>
              <a:ext uri="{FF2B5EF4-FFF2-40B4-BE49-F238E27FC236}">
                <a16:creationId xmlns:a16="http://schemas.microsoft.com/office/drawing/2014/main" id="{0186F9D5-9C9B-32E6-A6F7-FD48BE0241FB}"/>
              </a:ext>
            </a:extLst>
          </p:cNvPr>
          <p:cNvSpPr txBox="1">
            <a:spLocks noChangeArrowheads="1"/>
          </p:cNvSpPr>
          <p:nvPr/>
        </p:nvSpPr>
        <p:spPr bwMode="auto">
          <a:xfrm>
            <a:off x="666748" y="2376372"/>
            <a:ext cx="10153652" cy="1376031"/>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Top 10 as % Weighting of S&amp;P 500</a:t>
            </a:r>
          </a:p>
          <a:p>
            <a:pPr marL="0" marR="0" algn="ctr" eaLnBrk="0" fontAlgn="base" hangingPunct="0">
              <a:lnSpc>
                <a:spcPct val="115000"/>
              </a:lnSpc>
              <a:spcBef>
                <a:spcPts val="0"/>
              </a:spcBef>
              <a:spcAft>
                <a:spcPts val="0"/>
              </a:spcAft>
            </a:pPr>
            <a:r>
              <a:rPr lang="en-US" sz="20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(12/31/1989 – 12/31/2024)</a:t>
            </a:r>
            <a:endParaRPr lang="en-US" sz="2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7556F59-FAE1-AB4F-F2CF-6AF442F08F4B}"/>
              </a:ext>
            </a:extLst>
          </p:cNvPr>
          <p:cNvPicPr>
            <a:picLocks noChangeAspect="1"/>
          </p:cNvPicPr>
          <p:nvPr/>
        </p:nvPicPr>
        <p:blipFill>
          <a:blip r:embed="rId3"/>
          <a:srcRect t="11559" b="5666"/>
          <a:stretch/>
        </p:blipFill>
        <p:spPr>
          <a:xfrm>
            <a:off x="666748" y="3752403"/>
            <a:ext cx="10153652" cy="5017736"/>
          </a:xfrm>
          <a:prstGeom prst="rect">
            <a:avLst/>
          </a:prstGeom>
          <a:ln>
            <a:solidFill>
              <a:srgbClr val="000000"/>
            </a:solidFill>
          </a:ln>
          <a:effectLst>
            <a:outerShdw blurRad="50800" dist="38100" dir="2700000" algn="tl" rotWithShape="0">
              <a:prstClr val="black">
                <a:alpha val="40000"/>
              </a:prstClr>
            </a:outerShdw>
          </a:effectLst>
        </p:spPr>
      </p:pic>
      <p:sp>
        <p:nvSpPr>
          <p:cNvPr id="19" name="TextBox 80">
            <a:extLst>
              <a:ext uri="{FF2B5EF4-FFF2-40B4-BE49-F238E27FC236}">
                <a16:creationId xmlns:a16="http://schemas.microsoft.com/office/drawing/2014/main" id="{3E1903A4-8DDE-EDFD-472B-0CE1495ED138}"/>
              </a:ext>
            </a:extLst>
          </p:cNvPr>
          <p:cNvSpPr txBox="1"/>
          <p:nvPr/>
        </p:nvSpPr>
        <p:spPr>
          <a:xfrm>
            <a:off x="7658100" y="3993924"/>
            <a:ext cx="2971800" cy="329184"/>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1600" b="1"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10 Stocks = +37.2% Weight</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80">
            <a:extLst>
              <a:ext uri="{FF2B5EF4-FFF2-40B4-BE49-F238E27FC236}">
                <a16:creationId xmlns:a16="http://schemas.microsoft.com/office/drawing/2014/main" id="{2F55499A-B8A1-D71E-0E2B-6DD83D8F418D}"/>
              </a:ext>
            </a:extLst>
          </p:cNvPr>
          <p:cNvSpPr txBox="1"/>
          <p:nvPr/>
        </p:nvSpPr>
        <p:spPr>
          <a:xfrm>
            <a:off x="3733800" y="5873823"/>
            <a:ext cx="2762651" cy="329184"/>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1600" b="1" kern="1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10 Stocks = +26.6% Weight</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1" name="Table 23">
            <a:extLst>
              <a:ext uri="{FF2B5EF4-FFF2-40B4-BE49-F238E27FC236}">
                <a16:creationId xmlns:a16="http://schemas.microsoft.com/office/drawing/2014/main" id="{6C7796E4-59C7-40D2-411B-62144A84C561}"/>
              </a:ext>
            </a:extLst>
          </p:cNvPr>
          <p:cNvGraphicFramePr>
            <a:graphicFrameLocks noGrp="1"/>
          </p:cNvGraphicFramePr>
          <p:nvPr/>
        </p:nvGraphicFramePr>
        <p:xfrm>
          <a:off x="11224475" y="2529630"/>
          <a:ext cx="5715403" cy="5982041"/>
        </p:xfrm>
        <a:graphic>
          <a:graphicData uri="http://schemas.openxmlformats.org/drawingml/2006/table">
            <a:tbl>
              <a:tblPr firstRow="1" lastRow="1" bandRow="1">
                <a:tableStyleId>{5C22544A-7EE6-4342-B048-85BDC9FD1C3A}</a:tableStyleId>
              </a:tblPr>
              <a:tblGrid>
                <a:gridCol w="2142642">
                  <a:extLst>
                    <a:ext uri="{9D8B030D-6E8A-4147-A177-3AD203B41FA5}">
                      <a16:colId xmlns:a16="http://schemas.microsoft.com/office/drawing/2014/main" val="101713418"/>
                    </a:ext>
                  </a:extLst>
                </a:gridCol>
                <a:gridCol w="1490534">
                  <a:extLst>
                    <a:ext uri="{9D8B030D-6E8A-4147-A177-3AD203B41FA5}">
                      <a16:colId xmlns:a16="http://schemas.microsoft.com/office/drawing/2014/main" val="1207688991"/>
                    </a:ext>
                  </a:extLst>
                </a:gridCol>
                <a:gridCol w="2082227">
                  <a:extLst>
                    <a:ext uri="{9D8B030D-6E8A-4147-A177-3AD203B41FA5}">
                      <a16:colId xmlns:a16="http://schemas.microsoft.com/office/drawing/2014/main" val="611816444"/>
                    </a:ext>
                  </a:extLst>
                </a:gridCol>
              </a:tblGrid>
              <a:tr h="465209">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Stock</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Weight</a:t>
                      </a:r>
                    </a:p>
                  </a:txBody>
                  <a:tcPr anchor="ctr"/>
                </a:tc>
                <a:tc>
                  <a:txBody>
                    <a:bodyPr/>
                    <a:lstStyle/>
                    <a:p>
                      <a:pPr algn="ctr"/>
                      <a:r>
                        <a:rPr lang="en-US"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2024 S&amp;P 500 Contribution</a:t>
                      </a:r>
                    </a:p>
                  </a:txBody>
                  <a:tcPr anchor="ctr"/>
                </a:tc>
                <a:extLst>
                  <a:ext uri="{0D108BD9-81ED-4DB2-BD59-A6C34878D82A}">
                    <a16:rowId xmlns:a16="http://schemas.microsoft.com/office/drawing/2014/main" val="1117536806"/>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   Apple</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7.6%</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2.1%</a:t>
                      </a:r>
                    </a:p>
                  </a:txBody>
                  <a:tcPr marL="9525" marR="9525" marT="9525" marB="0" anchor="ctr"/>
                </a:tc>
                <a:extLst>
                  <a:ext uri="{0D108BD9-81ED-4DB2-BD59-A6C34878D82A}">
                    <a16:rowId xmlns:a16="http://schemas.microsoft.com/office/drawing/2014/main" val="3527132735"/>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NVIDIA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6.6%</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5.2%</a:t>
                      </a:r>
                    </a:p>
                  </a:txBody>
                  <a:tcPr marL="9525" marR="9525" marT="9525" marB="0" anchor="ctr"/>
                </a:tc>
                <a:extLst>
                  <a:ext uri="{0D108BD9-81ED-4DB2-BD59-A6C34878D82A}">
                    <a16:rowId xmlns:a16="http://schemas.microsoft.com/office/drawing/2014/main" val="4122229838"/>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Microsoft</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6.3%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0.9%</a:t>
                      </a:r>
                    </a:p>
                  </a:txBody>
                  <a:tcPr marL="9525" marR="9525" marT="9525" marB="0" anchor="ctr"/>
                </a:tc>
                <a:extLst>
                  <a:ext uri="{0D108BD9-81ED-4DB2-BD59-A6C34878D82A}">
                    <a16:rowId xmlns:a16="http://schemas.microsoft.com/office/drawing/2014/main" val="652008270"/>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Amazon</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4.1%</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1.5%</a:t>
                      </a:r>
                    </a:p>
                  </a:txBody>
                  <a:tcPr marL="9525" marR="9525" marT="9525" marB="0" anchor="ctr"/>
                </a:tc>
                <a:extLst>
                  <a:ext uri="{0D108BD9-81ED-4DB2-BD59-A6C34878D82A}">
                    <a16:rowId xmlns:a16="http://schemas.microsoft.com/office/drawing/2014/main" val="70575133"/>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Meta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2.6%</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1.3%</a:t>
                      </a:r>
                    </a:p>
                  </a:txBody>
                  <a:tcPr marL="9525" marR="9525" marT="9525" marB="0" anchor="ctr"/>
                </a:tc>
                <a:extLst>
                  <a:ext uri="{0D108BD9-81ED-4DB2-BD59-A6C34878D82A}">
                    <a16:rowId xmlns:a16="http://schemas.microsoft.com/office/drawing/2014/main" val="2264629661"/>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Tesla</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2.3%</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1.1%</a:t>
                      </a:r>
                    </a:p>
                  </a:txBody>
                  <a:tcPr marL="9525" marR="9525" marT="9525" marB="0" anchor="ctr"/>
                </a:tc>
                <a:extLst>
                  <a:ext uri="{0D108BD9-81ED-4DB2-BD59-A6C34878D82A}">
                    <a16:rowId xmlns:a16="http://schemas.microsoft.com/office/drawing/2014/main" val="3554557352"/>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Alphabet (GOOGL)</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2.2%</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0.7%</a:t>
                      </a:r>
                    </a:p>
                  </a:txBody>
                  <a:tcPr marL="9525" marR="9525" marT="9525" marB="0" anchor="ctr"/>
                </a:tc>
                <a:extLst>
                  <a:ext uri="{0D108BD9-81ED-4DB2-BD59-A6C34878D82A}">
                    <a16:rowId xmlns:a16="http://schemas.microsoft.com/office/drawing/2014/main" val="2920128863"/>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Broadcom</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2.2%</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1.3%</a:t>
                      </a:r>
                    </a:p>
                  </a:txBody>
                  <a:tcPr marL="9525" marR="9525" marT="9525" marB="0" anchor="ctr"/>
                </a:tc>
                <a:extLst>
                  <a:ext uri="{0D108BD9-81ED-4DB2-BD59-A6C34878D82A}">
                    <a16:rowId xmlns:a16="http://schemas.microsoft.com/office/drawing/2014/main" val="3486299252"/>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Alphabet (GOOG)</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1.8%</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0.6%</a:t>
                      </a:r>
                    </a:p>
                  </a:txBody>
                  <a:tcPr marL="9525" marR="9525" marT="9525" marB="0" anchor="ctr"/>
                </a:tc>
                <a:extLst>
                  <a:ext uri="{0D108BD9-81ED-4DB2-BD59-A6C34878D82A}">
                    <a16:rowId xmlns:a16="http://schemas.microsoft.com/office/drawing/2014/main" val="3161852793"/>
                  </a:ext>
                </a:extLst>
              </a:tr>
              <a:tr h="480091">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Berkshire</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1.7%</a:t>
                      </a:r>
                    </a:p>
                  </a:txBody>
                  <a:tcPr marL="9525" marR="9525" marT="9525" marB="0" anchor="ctr"/>
                </a:tc>
                <a:tc>
                  <a:txBody>
                    <a:bodyPr/>
                    <a:lstStyle/>
                    <a:p>
                      <a:pPr algn="ctr" fontAlgn="b"/>
                      <a:r>
                        <a:rPr lang="en-US" sz="2000" b="0" i="0" u="none" strike="noStrike" dirty="0">
                          <a:solidFill>
                            <a:srgbClr val="000000"/>
                          </a:solidFill>
                          <a:effectLst/>
                          <a:latin typeface="Cambria" panose="02040503050406030204" pitchFamily="18" charset="0"/>
                          <a:ea typeface="Cambria" panose="02040503050406030204" pitchFamily="18" charset="0"/>
                        </a:rPr>
                        <a:t>0.4%</a:t>
                      </a:r>
                    </a:p>
                  </a:txBody>
                  <a:tcPr marL="9525" marR="9525" marT="9525" marB="0" anchor="ctr"/>
                </a:tc>
                <a:extLst>
                  <a:ext uri="{0D108BD9-81ED-4DB2-BD59-A6C34878D82A}">
                    <a16:rowId xmlns:a16="http://schemas.microsoft.com/office/drawing/2014/main" val="1621507273"/>
                  </a:ext>
                </a:extLst>
              </a:tr>
              <a:tr h="480091">
                <a:tc>
                  <a:txBody>
                    <a:bodyPr/>
                    <a:lstStyle/>
                    <a:p>
                      <a:pPr algn="r"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Total </a:t>
                      </a:r>
                    </a:p>
                  </a:txBody>
                  <a:tcPr marL="9525" marR="9525" marT="9525" marB="0" anchor="ctr"/>
                </a:tc>
                <a:tc>
                  <a:txBody>
                    <a:bodyPr/>
                    <a:lstStyle/>
                    <a:p>
                      <a:pPr algn="ctr" fontAlgn="b"/>
                      <a:r>
                        <a:rPr lang="en-US" sz="2000" b="0" i="0"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37.2%</a:t>
                      </a:r>
                    </a:p>
                  </a:txBody>
                  <a:tcPr marL="9525" marR="9525" marT="9525" marB="0" anchor="ctr"/>
                </a:tc>
                <a:tc>
                  <a:txBody>
                    <a:bodyPr/>
                    <a:lstStyle/>
                    <a:p>
                      <a:pPr algn="ctr" fontAlgn="b"/>
                      <a:r>
                        <a:rPr lang="en-US" sz="2000" b="0" i="1" u="none" strike="noStrike"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+15.3%</a:t>
                      </a:r>
                    </a:p>
                  </a:txBody>
                  <a:tcPr marL="9525" marR="9525" marT="9525" marB="0" anchor="ctr">
                    <a:solidFill>
                      <a:schemeClr val="accent1"/>
                    </a:solidFill>
                  </a:tcPr>
                </a:tc>
                <a:extLst>
                  <a:ext uri="{0D108BD9-81ED-4DB2-BD59-A6C34878D82A}">
                    <a16:rowId xmlns:a16="http://schemas.microsoft.com/office/drawing/2014/main" val="3061849200"/>
                  </a:ext>
                </a:extLst>
              </a:tr>
            </a:tbl>
          </a:graphicData>
        </a:graphic>
      </p:graphicFrame>
      <p:sp>
        <p:nvSpPr>
          <p:cNvPr id="22" name="TextBox 21">
            <a:extLst>
              <a:ext uri="{FF2B5EF4-FFF2-40B4-BE49-F238E27FC236}">
                <a16:creationId xmlns:a16="http://schemas.microsoft.com/office/drawing/2014/main" id="{096356A6-5140-FFBF-3767-E65BD275CC7B}"/>
              </a:ext>
            </a:extLst>
          </p:cNvPr>
          <p:cNvSpPr txBox="1"/>
          <p:nvPr/>
        </p:nvSpPr>
        <p:spPr>
          <a:xfrm>
            <a:off x="11224475" y="8534280"/>
            <a:ext cx="3120895" cy="400110"/>
          </a:xfrm>
          <a:prstGeom prst="rect">
            <a:avLst/>
          </a:prstGeom>
          <a:noFill/>
        </p:spPr>
        <p:txBody>
          <a:bodyPr wrap="square" rtlCol="0">
            <a:spAutoFit/>
          </a:bodyPr>
          <a:lstStyle/>
          <a:p>
            <a:r>
              <a:rPr lang="en-US" sz="2000" u="sng" dirty="0">
                <a:solidFill>
                  <a:srgbClr val="000000"/>
                </a:solidFill>
                <a:latin typeface="Cambria" panose="02040503050406030204" pitchFamily="18" charset="0"/>
                <a:ea typeface="Cambria" panose="02040503050406030204" pitchFamily="18" charset="0"/>
              </a:rPr>
              <a:t>Remaining 490 Stocks </a:t>
            </a:r>
          </a:p>
        </p:txBody>
      </p:sp>
      <p:sp>
        <p:nvSpPr>
          <p:cNvPr id="23" name="TextBox 22">
            <a:extLst>
              <a:ext uri="{FF2B5EF4-FFF2-40B4-BE49-F238E27FC236}">
                <a16:creationId xmlns:a16="http://schemas.microsoft.com/office/drawing/2014/main" id="{31FDA039-EEFD-2F80-6E43-2B3A01C0812F}"/>
              </a:ext>
            </a:extLst>
          </p:cNvPr>
          <p:cNvSpPr txBox="1"/>
          <p:nvPr/>
        </p:nvSpPr>
        <p:spPr>
          <a:xfrm>
            <a:off x="11211775" y="8934390"/>
            <a:ext cx="2983833" cy="400110"/>
          </a:xfrm>
          <a:prstGeom prst="rect">
            <a:avLst/>
          </a:prstGeom>
          <a:noFill/>
        </p:spPr>
        <p:txBody>
          <a:bodyPr wrap="square" rtlCol="0">
            <a:spAutoFit/>
          </a:bodyPr>
          <a:lstStyle/>
          <a:p>
            <a:r>
              <a:rPr lang="en-US" sz="2000" dirty="0">
                <a:solidFill>
                  <a:srgbClr val="000000"/>
                </a:solidFill>
                <a:latin typeface="Cambria" panose="02040503050406030204" pitchFamily="18" charset="0"/>
                <a:ea typeface="Cambria" panose="02040503050406030204" pitchFamily="18" charset="0"/>
              </a:rPr>
              <a:t>S&amp;P 500 Total Index</a:t>
            </a:r>
          </a:p>
        </p:txBody>
      </p:sp>
      <p:sp>
        <p:nvSpPr>
          <p:cNvPr id="24" name="TextBox 23">
            <a:extLst>
              <a:ext uri="{FF2B5EF4-FFF2-40B4-BE49-F238E27FC236}">
                <a16:creationId xmlns:a16="http://schemas.microsoft.com/office/drawing/2014/main" id="{9D678DAE-A6E5-6A1F-65CC-4E898E742FDB}"/>
              </a:ext>
            </a:extLst>
          </p:cNvPr>
          <p:cNvSpPr txBox="1"/>
          <p:nvPr/>
        </p:nvSpPr>
        <p:spPr>
          <a:xfrm>
            <a:off x="14040997" y="8921690"/>
            <a:ext cx="1231948" cy="400110"/>
          </a:xfrm>
          <a:prstGeom prst="rect">
            <a:avLst/>
          </a:prstGeom>
          <a:noFill/>
        </p:spPr>
        <p:txBody>
          <a:bodyPr wrap="square" rtlCol="0">
            <a:spAutoFit/>
          </a:bodyPr>
          <a:lstStyle/>
          <a:p>
            <a:r>
              <a:rPr lang="en-US" sz="2000" i="1" dirty="0">
                <a:solidFill>
                  <a:srgbClr val="000000"/>
                </a:solidFill>
              </a:rPr>
              <a:t>= 25.0%  </a:t>
            </a:r>
          </a:p>
        </p:txBody>
      </p:sp>
      <p:sp>
        <p:nvSpPr>
          <p:cNvPr id="25" name="TextBox 24">
            <a:extLst>
              <a:ext uri="{FF2B5EF4-FFF2-40B4-BE49-F238E27FC236}">
                <a16:creationId xmlns:a16="http://schemas.microsoft.com/office/drawing/2014/main" id="{41ADE74E-C19C-BD91-28B5-F3AF90719BD3}"/>
              </a:ext>
            </a:extLst>
          </p:cNvPr>
          <p:cNvSpPr txBox="1"/>
          <p:nvPr/>
        </p:nvSpPr>
        <p:spPr>
          <a:xfrm>
            <a:off x="13931270" y="8534280"/>
            <a:ext cx="1336825" cy="400110"/>
          </a:xfrm>
          <a:prstGeom prst="rect">
            <a:avLst/>
          </a:prstGeom>
          <a:noFill/>
        </p:spPr>
        <p:txBody>
          <a:bodyPr wrap="square" rtlCol="0">
            <a:spAutoFit/>
          </a:bodyPr>
          <a:lstStyle/>
          <a:p>
            <a:r>
              <a:rPr lang="en-US" sz="2000" i="1" dirty="0">
                <a:solidFill>
                  <a:srgbClr val="000000"/>
                </a:solidFill>
              </a:rPr>
              <a:t> + 9.7%  </a:t>
            </a:r>
          </a:p>
        </p:txBody>
      </p:sp>
      <p:sp>
        <p:nvSpPr>
          <p:cNvPr id="35" name="TextBox 34">
            <a:extLst>
              <a:ext uri="{FF2B5EF4-FFF2-40B4-BE49-F238E27FC236}">
                <a16:creationId xmlns:a16="http://schemas.microsoft.com/office/drawing/2014/main" id="{0156F552-DBEE-56DF-7B71-8E66942C4F71}"/>
              </a:ext>
            </a:extLst>
          </p:cNvPr>
          <p:cNvSpPr txBox="1"/>
          <p:nvPr/>
        </p:nvSpPr>
        <p:spPr>
          <a:xfrm>
            <a:off x="11224475" y="2021240"/>
            <a:ext cx="8705850" cy="461665"/>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b="1" u="sng" dirty="0">
                <a:solidFill>
                  <a:srgbClr val="000000"/>
                </a:solidFill>
                <a:latin typeface="Cambria" panose="02040503050406030204" pitchFamily="18" charset="0"/>
                <a:ea typeface="Cambria" panose="02040503050406030204" pitchFamily="18" charset="0"/>
              </a:rPr>
              <a:t>2025 S&amp;P Returns – as of 12/31/24</a:t>
            </a:r>
          </a:p>
        </p:txBody>
      </p:sp>
    </p:spTree>
    <p:extLst>
      <p:ext uri="{BB962C8B-B14F-4D97-AF65-F5344CB8AC3E}">
        <p14:creationId xmlns:p14="http://schemas.microsoft.com/office/powerpoint/2010/main" val="35217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9F3CE-9138-921E-6EC8-237B6565EE9B}"/>
            </a:ext>
          </a:extLst>
        </p:cNvPr>
        <p:cNvGrpSpPr/>
        <p:nvPr/>
      </p:nvGrpSpPr>
      <p:grpSpPr>
        <a:xfrm>
          <a:off x="0" y="0"/>
          <a:ext cx="0" cy="0"/>
          <a:chOff x="0" y="0"/>
          <a:chExt cx="0" cy="0"/>
        </a:xfrm>
      </p:grpSpPr>
      <p:sp>
        <p:nvSpPr>
          <p:cNvPr id="8" name="Freeform 4">
            <a:extLst>
              <a:ext uri="{FF2B5EF4-FFF2-40B4-BE49-F238E27FC236}">
                <a16:creationId xmlns:a16="http://schemas.microsoft.com/office/drawing/2014/main" id="{02EF51CA-BE8E-67E1-192D-0835A199B1E6}"/>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a:extLst>
              <a:ext uri="{FF2B5EF4-FFF2-40B4-BE49-F238E27FC236}">
                <a16:creationId xmlns:a16="http://schemas.microsoft.com/office/drawing/2014/main" id="{49C31C2E-A484-2FD0-8E61-BD2EA67D0FE0}"/>
              </a:ext>
            </a:extLst>
          </p:cNvPr>
          <p:cNvSpPr>
            <a:spLocks noGrp="1"/>
          </p:cNvSpPr>
          <p:nvPr>
            <p:ph type="title"/>
          </p:nvPr>
        </p:nvSpPr>
        <p:spPr>
          <a:xfrm>
            <a:off x="666746" y="864085"/>
            <a:ext cx="16021056" cy="1143000"/>
          </a:xfrm>
        </p:spPr>
        <p:txBody>
          <a:bodyPr>
            <a:normAutofit fontScale="90000"/>
          </a:bodyPr>
          <a:lstStyle/>
          <a:p>
            <a:pPr algn="l"/>
            <a:r>
              <a:rPr lang="en-US" sz="5000" b="1" dirty="0">
                <a:latin typeface="Libby" pitchFamily="2" charset="0"/>
              </a:rPr>
              <a:t>Inflation: Lower, but remains above fed Target</a:t>
            </a:r>
          </a:p>
        </p:txBody>
      </p:sp>
      <p:sp>
        <p:nvSpPr>
          <p:cNvPr id="6" name="Rectangle 5">
            <a:extLst>
              <a:ext uri="{FF2B5EF4-FFF2-40B4-BE49-F238E27FC236}">
                <a16:creationId xmlns:a16="http://schemas.microsoft.com/office/drawing/2014/main" id="{63B6BC9B-EF93-915D-E1F0-D91EE8D3730D}"/>
              </a:ext>
            </a:extLst>
          </p:cNvPr>
          <p:cNvSpPr/>
          <p:nvPr/>
        </p:nvSpPr>
        <p:spPr>
          <a:xfrm>
            <a:off x="683686" y="9153482"/>
            <a:ext cx="15631581" cy="591059"/>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a:t>
            </a:r>
            <a:endParaRPr 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gn="just">
              <a:lnSpc>
                <a:spcPct val="125000"/>
              </a:lnSpc>
              <a:spcBef>
                <a:spcPts val="0"/>
              </a:spcBef>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0E2DBDE-D454-5216-7540-65C571BD32C3}"/>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D440A315-0E6C-C89C-F3D7-755C0930AF24}"/>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7FC8EF9B-D4D9-5485-1860-8A21F45BADC5}"/>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24</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pic>
        <p:nvPicPr>
          <p:cNvPr id="5" name="Picture 4" descr="A graph with blue lines&#10;&#10;Description automatically generated">
            <a:extLst>
              <a:ext uri="{FF2B5EF4-FFF2-40B4-BE49-F238E27FC236}">
                <a16:creationId xmlns:a16="http://schemas.microsoft.com/office/drawing/2014/main" id="{86FDB0C8-C663-894F-47F2-F2579D475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58" y="2951183"/>
            <a:ext cx="13666734" cy="5818956"/>
          </a:xfrm>
          <a:prstGeom prst="rect">
            <a:avLst/>
          </a:prstGeom>
          <a:ln>
            <a:solidFill>
              <a:srgbClr val="000000"/>
            </a:solidFill>
          </a:ln>
          <a:effectLst>
            <a:outerShdw blurRad="50800" dist="38100" dir="2700000" algn="tl" rotWithShape="0">
              <a:prstClr val="black">
                <a:alpha val="40000"/>
              </a:prstClr>
            </a:outerShdw>
          </a:effectLst>
        </p:spPr>
      </p:pic>
      <p:cxnSp>
        <p:nvCxnSpPr>
          <p:cNvPr id="10" name="Straight Connector 9">
            <a:extLst>
              <a:ext uri="{FF2B5EF4-FFF2-40B4-BE49-F238E27FC236}">
                <a16:creationId xmlns:a16="http://schemas.microsoft.com/office/drawing/2014/main" id="{10C2FE1E-AA4F-66BF-4EB4-E0C0740319B2}"/>
              </a:ext>
            </a:extLst>
          </p:cNvPr>
          <p:cNvCxnSpPr>
            <a:cxnSpLocks/>
          </p:cNvCxnSpPr>
          <p:nvPr/>
        </p:nvCxnSpPr>
        <p:spPr>
          <a:xfrm flipV="1">
            <a:off x="838200" y="5829300"/>
            <a:ext cx="12149954" cy="3904"/>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Text Box 463">
            <a:extLst>
              <a:ext uri="{FF2B5EF4-FFF2-40B4-BE49-F238E27FC236}">
                <a16:creationId xmlns:a16="http://schemas.microsoft.com/office/drawing/2014/main" id="{FC11DE50-07FC-FB93-BFCC-A40189A41FF2}"/>
              </a:ext>
            </a:extLst>
          </p:cNvPr>
          <p:cNvSpPr txBox="1">
            <a:spLocks noChangeArrowheads="1"/>
          </p:cNvSpPr>
          <p:nvPr/>
        </p:nvSpPr>
        <p:spPr bwMode="auto">
          <a:xfrm>
            <a:off x="666747" y="2376372"/>
            <a:ext cx="13677245" cy="1166928"/>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U.S. Inflation Expectations</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(5 Year TIPS/Treasury Breakeven Rate, Federal Reserve)</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80">
            <a:extLst>
              <a:ext uri="{FF2B5EF4-FFF2-40B4-BE49-F238E27FC236}">
                <a16:creationId xmlns:a16="http://schemas.microsoft.com/office/drawing/2014/main" id="{4F36DCBC-D370-A40D-E9A8-AB5A66589C75}"/>
              </a:ext>
            </a:extLst>
          </p:cNvPr>
          <p:cNvSpPr txBox="1"/>
          <p:nvPr/>
        </p:nvSpPr>
        <p:spPr>
          <a:xfrm>
            <a:off x="13868400" y="4914900"/>
            <a:ext cx="3504216" cy="557784"/>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kern="12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rPr>
              <a:t>+2.4% </a:t>
            </a:r>
            <a:r>
              <a:rPr lang="en-US" sz="2000" b="1" kern="12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rPr>
              <a:t>Expected Inflation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80">
            <a:extLst>
              <a:ext uri="{FF2B5EF4-FFF2-40B4-BE49-F238E27FC236}">
                <a16:creationId xmlns:a16="http://schemas.microsoft.com/office/drawing/2014/main" id="{ADC42E44-DC3F-F76A-79FB-67BFC4BE7FCF}"/>
              </a:ext>
            </a:extLst>
          </p:cNvPr>
          <p:cNvSpPr txBox="1"/>
          <p:nvPr/>
        </p:nvSpPr>
        <p:spPr>
          <a:xfrm>
            <a:off x="13811495" y="5500116"/>
            <a:ext cx="3561121" cy="481584"/>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i="1" dirty="0">
                <a:solidFill>
                  <a:srgbClr val="C00000"/>
                </a:solidFill>
                <a:latin typeface="Cambria" panose="02040503050406030204" pitchFamily="18" charset="0"/>
                <a:ea typeface="Cambria" panose="02040503050406030204" pitchFamily="18" charset="0"/>
                <a:cs typeface="Times New Roman" panose="02020603050405020304" pitchFamily="18" charset="0"/>
              </a:rPr>
              <a:t>+2.0</a:t>
            </a:r>
            <a:r>
              <a:rPr lang="en-US" sz="2800" b="1" i="1" kern="12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i="1" kern="12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Fed Inflation Target</a:t>
            </a:r>
            <a:endParaRPr lang="en-US" sz="20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DD42728-7834-E1EC-A6A4-FC1AFB069844}"/>
              </a:ext>
            </a:extLst>
          </p:cNvPr>
          <p:cNvSpPr/>
          <p:nvPr/>
        </p:nvSpPr>
        <p:spPr>
          <a:xfrm>
            <a:off x="10134600" y="8420100"/>
            <a:ext cx="4114800" cy="35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851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880B4-A8EF-2480-F8EB-CA4A4B1DFC8C}"/>
            </a:ext>
          </a:extLst>
        </p:cNvPr>
        <p:cNvGrpSpPr/>
        <p:nvPr/>
      </p:nvGrpSpPr>
      <p:grpSpPr>
        <a:xfrm>
          <a:off x="0" y="0"/>
          <a:ext cx="0" cy="0"/>
          <a:chOff x="0" y="0"/>
          <a:chExt cx="0" cy="0"/>
        </a:xfrm>
      </p:grpSpPr>
      <p:sp>
        <p:nvSpPr>
          <p:cNvPr id="8" name="Freeform 4">
            <a:extLst>
              <a:ext uri="{FF2B5EF4-FFF2-40B4-BE49-F238E27FC236}">
                <a16:creationId xmlns:a16="http://schemas.microsoft.com/office/drawing/2014/main" id="{40D3A810-7E2E-E501-C92D-F180D2377305}"/>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a:extLst>
              <a:ext uri="{FF2B5EF4-FFF2-40B4-BE49-F238E27FC236}">
                <a16:creationId xmlns:a16="http://schemas.microsoft.com/office/drawing/2014/main" id="{11FA4B36-A0AF-68EE-5D37-10E316E075E4}"/>
              </a:ext>
            </a:extLst>
          </p:cNvPr>
          <p:cNvSpPr>
            <a:spLocks noGrp="1"/>
          </p:cNvSpPr>
          <p:nvPr>
            <p:ph type="title"/>
          </p:nvPr>
        </p:nvSpPr>
        <p:spPr>
          <a:xfrm>
            <a:off x="666746" y="864085"/>
            <a:ext cx="16021056" cy="1143000"/>
          </a:xfrm>
        </p:spPr>
        <p:txBody>
          <a:bodyPr>
            <a:normAutofit fontScale="90000"/>
          </a:bodyPr>
          <a:lstStyle/>
          <a:p>
            <a:pPr algn="l"/>
            <a:r>
              <a:rPr lang="en-US" sz="5000" b="1" dirty="0" err="1">
                <a:latin typeface="Libby" pitchFamily="2" charset="0"/>
              </a:rPr>
              <a:t>InTerest</a:t>
            </a:r>
            <a:r>
              <a:rPr lang="en-US" sz="5000" b="1" dirty="0">
                <a:latin typeface="Libby" pitchFamily="2" charset="0"/>
              </a:rPr>
              <a:t> Rates: Lower, but Easing has slowed</a:t>
            </a:r>
          </a:p>
        </p:txBody>
      </p:sp>
      <p:sp>
        <p:nvSpPr>
          <p:cNvPr id="6" name="Rectangle 5">
            <a:extLst>
              <a:ext uri="{FF2B5EF4-FFF2-40B4-BE49-F238E27FC236}">
                <a16:creationId xmlns:a16="http://schemas.microsoft.com/office/drawing/2014/main" id="{F18BDE7B-5E6E-FC91-EFD2-8EE6C5DAECB0}"/>
              </a:ext>
            </a:extLst>
          </p:cNvPr>
          <p:cNvSpPr/>
          <p:nvPr/>
        </p:nvSpPr>
        <p:spPr>
          <a:xfrm>
            <a:off x="683686" y="9153482"/>
            <a:ext cx="15631581" cy="591059"/>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The ‘Important Disclosures’ section provides index definitions.  Index data source is YCharts and are inclusive of reinvested dividends. </a:t>
            </a:r>
            <a:endParaRPr 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gn="just">
              <a:lnSpc>
                <a:spcPct val="125000"/>
              </a:lnSpc>
              <a:spcBef>
                <a:spcPts val="0"/>
              </a:spcBef>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600F0767-3047-34D1-84F7-9A841B55CBEE}"/>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117B8EA0-A42D-9055-31CA-25F181991DFC}"/>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D9C365DC-454E-7D87-1983-11C7A1809C57}"/>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25</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16" name="Rectangle 15">
            <a:extLst>
              <a:ext uri="{FF2B5EF4-FFF2-40B4-BE49-F238E27FC236}">
                <a16:creationId xmlns:a16="http://schemas.microsoft.com/office/drawing/2014/main" id="{BAAE3DDF-73A8-52E1-7C31-1C4BE45A1BC9}"/>
              </a:ext>
            </a:extLst>
          </p:cNvPr>
          <p:cNvSpPr/>
          <p:nvPr/>
        </p:nvSpPr>
        <p:spPr>
          <a:xfrm>
            <a:off x="10134600" y="8420100"/>
            <a:ext cx="4114800" cy="35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7C76C9-8871-85C8-864E-0446362646CB}"/>
              </a:ext>
            </a:extLst>
          </p:cNvPr>
          <p:cNvSpPr/>
          <p:nvPr/>
        </p:nvSpPr>
        <p:spPr>
          <a:xfrm>
            <a:off x="10134600" y="8420100"/>
            <a:ext cx="4114800" cy="35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aph showing a line&#10;&#10;Description automatically generated with medium confidence">
            <a:extLst>
              <a:ext uri="{FF2B5EF4-FFF2-40B4-BE49-F238E27FC236}">
                <a16:creationId xmlns:a16="http://schemas.microsoft.com/office/drawing/2014/main" id="{79D94410-8D22-F355-78FF-21457F122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77" y="3273394"/>
            <a:ext cx="13679873" cy="5584713"/>
          </a:xfrm>
          <a:prstGeom prst="rect">
            <a:avLst/>
          </a:prstGeom>
          <a:ln>
            <a:solidFill>
              <a:srgbClr val="000000"/>
            </a:solidFill>
          </a:ln>
          <a:effectLst>
            <a:outerShdw blurRad="50800" dist="38100" dir="2700000" algn="tl" rotWithShape="0">
              <a:prstClr val="black">
                <a:alpha val="40000"/>
              </a:prstClr>
            </a:outerShdw>
          </a:effectLst>
        </p:spPr>
      </p:pic>
      <p:sp>
        <p:nvSpPr>
          <p:cNvPr id="12" name="Text Box 463">
            <a:extLst>
              <a:ext uri="{FF2B5EF4-FFF2-40B4-BE49-F238E27FC236}">
                <a16:creationId xmlns:a16="http://schemas.microsoft.com/office/drawing/2014/main" id="{036F4A1D-C7C2-B584-4305-AABBBB38F3FC}"/>
              </a:ext>
            </a:extLst>
          </p:cNvPr>
          <p:cNvSpPr txBox="1">
            <a:spLocks noChangeArrowheads="1"/>
          </p:cNvSpPr>
          <p:nvPr/>
        </p:nvSpPr>
        <p:spPr bwMode="auto">
          <a:xfrm>
            <a:off x="677258" y="2376373"/>
            <a:ext cx="13699391" cy="1395528"/>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Short Term Interest Rates</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 Year Treasury Rate, Federal Reserve)</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80">
            <a:extLst>
              <a:ext uri="{FF2B5EF4-FFF2-40B4-BE49-F238E27FC236}">
                <a16:creationId xmlns:a16="http://schemas.microsoft.com/office/drawing/2014/main" id="{15E673BF-4A9C-B00B-471B-262EB4892805}"/>
              </a:ext>
            </a:extLst>
          </p:cNvPr>
          <p:cNvSpPr txBox="1"/>
          <p:nvPr/>
        </p:nvSpPr>
        <p:spPr>
          <a:xfrm>
            <a:off x="13868400" y="4762500"/>
            <a:ext cx="3722823" cy="469770"/>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800" b="1" kern="12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rPr>
              <a:t>+4.</a:t>
            </a:r>
            <a:r>
              <a:rPr lang="en-US" sz="2800" b="1" dirty="0">
                <a:solidFill>
                  <a:srgbClr val="4F81BD"/>
                </a:solidFill>
                <a:latin typeface="Cambria" panose="02040503050406030204" pitchFamily="18" charset="0"/>
                <a:ea typeface="Cambria" panose="02040503050406030204" pitchFamily="18" charset="0"/>
                <a:cs typeface="Times New Roman" panose="02020603050405020304" pitchFamily="18" charset="0"/>
              </a:rPr>
              <a:t>2</a:t>
            </a:r>
            <a:r>
              <a:rPr lang="en-US" sz="2800" b="1" kern="1200"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b="1" dirty="0">
                <a:solidFill>
                  <a:srgbClr val="4F81BD"/>
                </a:solidFill>
                <a:latin typeface="Cambria" panose="02040503050406030204" pitchFamily="18" charset="0"/>
                <a:ea typeface="Cambria" panose="02040503050406030204" pitchFamily="18" charset="0"/>
                <a:cs typeface="Times New Roman" panose="02020603050405020304" pitchFamily="18" charset="0"/>
              </a:rPr>
              <a:t>Interest Rate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F0606594-ED82-5626-F717-710E8DA410A5}"/>
              </a:ext>
            </a:extLst>
          </p:cNvPr>
          <p:cNvSpPr/>
          <p:nvPr/>
        </p:nvSpPr>
        <p:spPr>
          <a:xfrm>
            <a:off x="10198225" y="8470782"/>
            <a:ext cx="4114800" cy="35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502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60CC9-261B-EF69-D8E5-B07B298672E7}"/>
            </a:ext>
          </a:extLst>
        </p:cNvPr>
        <p:cNvGrpSpPr/>
        <p:nvPr/>
      </p:nvGrpSpPr>
      <p:grpSpPr>
        <a:xfrm>
          <a:off x="0" y="0"/>
          <a:ext cx="0" cy="0"/>
          <a:chOff x="0" y="0"/>
          <a:chExt cx="0" cy="0"/>
        </a:xfrm>
      </p:grpSpPr>
      <p:sp>
        <p:nvSpPr>
          <p:cNvPr id="8" name="Freeform 4">
            <a:extLst>
              <a:ext uri="{FF2B5EF4-FFF2-40B4-BE49-F238E27FC236}">
                <a16:creationId xmlns:a16="http://schemas.microsoft.com/office/drawing/2014/main" id="{FF48AF26-4AB4-B613-9EDC-6599385050EA}"/>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a:extLst>
              <a:ext uri="{FF2B5EF4-FFF2-40B4-BE49-F238E27FC236}">
                <a16:creationId xmlns:a16="http://schemas.microsoft.com/office/drawing/2014/main" id="{C748C782-15F5-F6F0-DA84-057959EF6517}"/>
              </a:ext>
            </a:extLst>
          </p:cNvPr>
          <p:cNvSpPr>
            <a:spLocks noGrp="1"/>
          </p:cNvSpPr>
          <p:nvPr>
            <p:ph type="title"/>
          </p:nvPr>
        </p:nvSpPr>
        <p:spPr>
          <a:xfrm>
            <a:off x="666746" y="864085"/>
            <a:ext cx="16783054" cy="1143000"/>
          </a:xfrm>
        </p:spPr>
        <p:txBody>
          <a:bodyPr>
            <a:normAutofit/>
          </a:bodyPr>
          <a:lstStyle/>
          <a:p>
            <a:pPr algn="l"/>
            <a:r>
              <a:rPr lang="en-US" sz="5000" b="1" dirty="0">
                <a:latin typeface="Libby" pitchFamily="2" charset="0"/>
              </a:rPr>
              <a:t>Compelling value outside S&amp;P 500</a:t>
            </a:r>
          </a:p>
        </p:txBody>
      </p:sp>
      <p:sp>
        <p:nvSpPr>
          <p:cNvPr id="6" name="Rectangle 5">
            <a:extLst>
              <a:ext uri="{FF2B5EF4-FFF2-40B4-BE49-F238E27FC236}">
                <a16:creationId xmlns:a16="http://schemas.microsoft.com/office/drawing/2014/main" id="{55F227A0-EFC5-5038-0EE1-D1BA594C8999}"/>
              </a:ext>
            </a:extLst>
          </p:cNvPr>
          <p:cNvSpPr/>
          <p:nvPr/>
        </p:nvSpPr>
        <p:spPr>
          <a:xfrm>
            <a:off x="666747" y="8904302"/>
            <a:ext cx="15371698" cy="458139"/>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mbria" panose="02040503050406030204" pitchFamily="18" charset="0"/>
                <a:cs typeface="Arial" panose="020B0604020202020204" pitchFamily="34" charset="0"/>
              </a:rPr>
              <a:t>The ‘Important Disclosures’ section provides index definitions.  Index data source is YCharts. U.S. Large Stocks (S&amp;P 500), U.S. Value Stocks (Russell 3000 Value), U.S. Growth Stocks (Russell 3000 Growth), U.S. Small Stocks (Russell 2000), Emerging Market Stocks (MSCI Emerging Markets).</a:t>
            </a:r>
            <a:endParaRPr lang="en-US" sz="1100"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203F1241-5E9C-17A0-5DAA-47FE4CED91B3}"/>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B877CF8A-1A21-BE20-5742-FA6A36EB60FA}"/>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5E22AE04-77DE-F6BB-BA45-CFFF5EB869AC}"/>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26</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10" name="Text Box 463">
            <a:extLst>
              <a:ext uri="{FF2B5EF4-FFF2-40B4-BE49-F238E27FC236}">
                <a16:creationId xmlns:a16="http://schemas.microsoft.com/office/drawing/2014/main" id="{528366D0-59B2-89D2-EEC8-B5681E2DC5A3}"/>
              </a:ext>
            </a:extLst>
          </p:cNvPr>
          <p:cNvSpPr txBox="1">
            <a:spLocks noChangeArrowheads="1"/>
          </p:cNvSpPr>
          <p:nvPr/>
        </p:nvSpPr>
        <p:spPr bwMode="auto">
          <a:xfrm>
            <a:off x="673041" y="1836442"/>
            <a:ext cx="15371697" cy="1261909"/>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Asset Class Price-to-Earnings Valuations </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(Price-to-Earnings 12 Months Forward</a:t>
            </a: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12/31/2024</a:t>
            </a: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11" name="Chart 10">
            <a:extLst>
              <a:ext uri="{FF2B5EF4-FFF2-40B4-BE49-F238E27FC236}">
                <a16:creationId xmlns:a16="http://schemas.microsoft.com/office/drawing/2014/main" id="{79A40A6E-62C0-3ED4-3E4F-B47FFC169398}"/>
              </a:ext>
            </a:extLst>
          </p:cNvPr>
          <p:cNvGraphicFramePr>
            <a:graphicFrameLocks/>
          </p:cNvGraphicFramePr>
          <p:nvPr/>
        </p:nvGraphicFramePr>
        <p:xfrm>
          <a:off x="666748" y="3172931"/>
          <a:ext cx="15371697" cy="570313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EF7BD4E0-82B2-66DC-1D82-BA95B704CEB5}"/>
              </a:ext>
            </a:extLst>
          </p:cNvPr>
          <p:cNvSpPr/>
          <p:nvPr/>
        </p:nvSpPr>
        <p:spPr>
          <a:xfrm>
            <a:off x="2841002" y="6896100"/>
            <a:ext cx="7903198" cy="56311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Cambria" panose="02040503050406030204" pitchFamily="18" charset="0"/>
                <a:ea typeface="Cambria" panose="02040503050406030204" pitchFamily="18" charset="0"/>
              </a:rPr>
              <a:t>Relatively Cheap</a:t>
            </a:r>
          </a:p>
        </p:txBody>
      </p:sp>
      <p:sp>
        <p:nvSpPr>
          <p:cNvPr id="15" name="Rectangle 14">
            <a:extLst>
              <a:ext uri="{FF2B5EF4-FFF2-40B4-BE49-F238E27FC236}">
                <a16:creationId xmlns:a16="http://schemas.microsoft.com/office/drawing/2014/main" id="{8863C6A2-62F7-1DCB-DBBA-090607C41585}"/>
              </a:ext>
            </a:extLst>
          </p:cNvPr>
          <p:cNvSpPr/>
          <p:nvPr/>
        </p:nvSpPr>
        <p:spPr>
          <a:xfrm>
            <a:off x="11887200" y="6896100"/>
            <a:ext cx="3559798" cy="56311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Cambria" panose="02040503050406030204" pitchFamily="18" charset="0"/>
                <a:ea typeface="Cambria" panose="02040503050406030204" pitchFamily="18" charset="0"/>
              </a:rPr>
              <a:t>Relatively Expensive</a:t>
            </a:r>
          </a:p>
        </p:txBody>
      </p:sp>
    </p:spTree>
    <p:extLst>
      <p:ext uri="{BB962C8B-B14F-4D97-AF65-F5344CB8AC3E}">
        <p14:creationId xmlns:p14="http://schemas.microsoft.com/office/powerpoint/2010/main" val="3149765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C17190A5-16A1-E38C-6619-74A7E71DD1B5}"/>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2" name="Title 1"/>
          <p:cNvSpPr>
            <a:spLocks noGrp="1"/>
          </p:cNvSpPr>
          <p:nvPr>
            <p:ph type="title"/>
          </p:nvPr>
        </p:nvSpPr>
        <p:spPr>
          <a:xfrm>
            <a:off x="666746" y="864085"/>
            <a:ext cx="16783054" cy="1143000"/>
          </a:xfrm>
        </p:spPr>
        <p:txBody>
          <a:bodyPr>
            <a:normAutofit fontScale="90000"/>
          </a:bodyPr>
          <a:lstStyle/>
          <a:p>
            <a:pPr algn="l"/>
            <a:r>
              <a:rPr lang="en-US" sz="5000" b="1" dirty="0">
                <a:latin typeface="Libby" pitchFamily="2" charset="0"/>
              </a:rPr>
              <a:t>Waiting for international Stock trends to improve</a:t>
            </a:r>
          </a:p>
        </p:txBody>
      </p:sp>
      <p:sp>
        <p:nvSpPr>
          <p:cNvPr id="6" name="Rectangle 5"/>
          <p:cNvSpPr/>
          <p:nvPr/>
        </p:nvSpPr>
        <p:spPr>
          <a:xfrm>
            <a:off x="666746" y="9168339"/>
            <a:ext cx="15648521" cy="590033"/>
          </a:xfrm>
          <a:prstGeom prst="rect">
            <a:avLst/>
          </a:prstGeom>
        </p:spPr>
        <p:txBody>
          <a:bodyPr wrap="square">
            <a:spAutoFit/>
          </a:bodyPr>
          <a:lstStyle/>
          <a:p>
            <a:pPr algn="just">
              <a:lnSpc>
                <a:spcPct val="125000"/>
              </a:lnSpc>
              <a:spcAft>
                <a:spcPts val="1000"/>
              </a:spcAft>
            </a:pPr>
            <a:r>
              <a:rPr lang="en-US" sz="1000" i="1" dirty="0">
                <a:solidFill>
                  <a:srgbClr val="000000"/>
                </a:solidFill>
                <a:latin typeface="Arial" panose="020B0604020202020204" pitchFamily="34" charset="0"/>
                <a:ea typeface="Cambria" panose="02040503050406030204" pitchFamily="18" charset="0"/>
                <a:cs typeface="Arial" panose="020B0604020202020204" pitchFamily="34" charset="0"/>
              </a:rPr>
              <a:t>The ‘Important Disclosures’ section provides index definitions.  Index data source is YCharts and are inclusive of reinvested dividends. International Developed Large Stocks (MSCI EAFE International Developed Stock Index).</a:t>
            </a:r>
            <a:endParaRPr lang="en-US" sz="10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0" marR="0" algn="just">
              <a:lnSpc>
                <a:spcPct val="125000"/>
              </a:lnSpc>
              <a:spcBef>
                <a:spcPts val="0"/>
              </a:spcBef>
              <a:spcAft>
                <a:spcPts val="1000"/>
              </a:spcAft>
            </a:pPr>
            <a:r>
              <a:rPr lang="en-US" sz="1000" i="1" dirty="0">
                <a:effectLst/>
                <a:latin typeface="Cambria" panose="020405030504060302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9F30D235-EE46-D35D-5B12-5B35987C88D5}"/>
              </a:ext>
            </a:extLst>
          </p:cNvPr>
          <p:cNvGrpSpPr/>
          <p:nvPr/>
        </p:nvGrpSpPr>
        <p:grpSpPr>
          <a:xfrm>
            <a:off x="-227752" y="9554333"/>
            <a:ext cx="18998834" cy="998080"/>
            <a:chOff x="0" y="0"/>
            <a:chExt cx="6426766" cy="337622"/>
          </a:xfrm>
        </p:grpSpPr>
        <p:sp>
          <p:nvSpPr>
            <p:cNvPr id="7" name="Freeform 3">
              <a:extLst>
                <a:ext uri="{FF2B5EF4-FFF2-40B4-BE49-F238E27FC236}">
                  <a16:creationId xmlns:a16="http://schemas.microsoft.com/office/drawing/2014/main" id="{E864825A-A101-251C-37E5-A292815C70A6}"/>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9" name="TextBox 27">
            <a:extLst>
              <a:ext uri="{FF2B5EF4-FFF2-40B4-BE49-F238E27FC236}">
                <a16:creationId xmlns:a16="http://schemas.microsoft.com/office/drawing/2014/main" id="{D0E8BBCC-A0FC-B0A8-A9A0-DF04F01A9513}"/>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132F9B6F-0A6D-074C-8BDC-3FE965B3B377}" type="slidenum">
              <a:rPr lang="en-US" sz="2400" smtClean="0">
                <a:solidFill>
                  <a:srgbClr val="FFFFFF"/>
                </a:solidFill>
                <a:latin typeface="Open Sans" panose="020B0606030504020204" pitchFamily="34" charset="0"/>
              </a:rPr>
              <a:t>27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pic>
        <p:nvPicPr>
          <p:cNvPr id="10" name="Picture 9" descr="A graph with blue and orange lines&#10;&#10;Description automatically generated">
            <a:extLst>
              <a:ext uri="{FF2B5EF4-FFF2-40B4-BE49-F238E27FC236}">
                <a16:creationId xmlns:a16="http://schemas.microsoft.com/office/drawing/2014/main" id="{324D8D28-110E-1A05-2649-8B1745668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57" y="3024645"/>
            <a:ext cx="13666735" cy="5745494"/>
          </a:xfrm>
          <a:prstGeom prst="rect">
            <a:avLst/>
          </a:prstGeom>
          <a:ln>
            <a:solidFill>
              <a:srgbClr val="000000"/>
            </a:solidFill>
          </a:ln>
          <a:effectLst>
            <a:outerShdw blurRad="50800" dist="38100" dir="2700000" algn="tl" rotWithShape="0">
              <a:prstClr val="black">
                <a:alpha val="40000"/>
              </a:prstClr>
            </a:outerShdw>
          </a:effectLst>
        </p:spPr>
      </p:pic>
      <p:sp>
        <p:nvSpPr>
          <p:cNvPr id="11" name="Text Box 463">
            <a:extLst>
              <a:ext uri="{FF2B5EF4-FFF2-40B4-BE49-F238E27FC236}">
                <a16:creationId xmlns:a16="http://schemas.microsoft.com/office/drawing/2014/main" id="{38092034-4D5B-8AFF-B739-73CE1022EF88}"/>
              </a:ext>
            </a:extLst>
          </p:cNvPr>
          <p:cNvSpPr txBox="1">
            <a:spLocks noChangeArrowheads="1"/>
          </p:cNvSpPr>
          <p:nvPr/>
        </p:nvSpPr>
        <p:spPr bwMode="auto">
          <a:xfrm>
            <a:off x="677258" y="2376371"/>
            <a:ext cx="13666734" cy="1311523"/>
          </a:xfrm>
          <a:prstGeom prst="rect">
            <a:avLst/>
          </a:prstGeom>
          <a:solidFill>
            <a:schemeClr val="bg1"/>
          </a:solidFill>
          <a:ln w="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p>
            <a:pPr marL="0" marR="0" algn="ctr" eaLnBrk="0" fontAlgn="base" hangingPunct="0">
              <a:lnSpc>
                <a:spcPct val="115000"/>
              </a:lnSpc>
              <a:spcBef>
                <a:spcPts val="0"/>
              </a:spcBef>
              <a:spcAft>
                <a:spcPts val="0"/>
              </a:spcAft>
            </a:pPr>
            <a:r>
              <a:rPr lang="en-US" sz="26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International Deve</a:t>
            </a:r>
            <a:r>
              <a:rPr lang="en-US" sz="2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loped Stock Index Chart</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eaLnBrk="0" fontAlgn="base" hangingPunct="0">
              <a:lnSpc>
                <a:spcPct val="115000"/>
              </a:lnSpc>
              <a:spcBef>
                <a:spcPts val="0"/>
              </a:spcBef>
              <a:spcAft>
                <a:spcPts val="0"/>
              </a:spcAft>
            </a:pPr>
            <a:r>
              <a:rPr lang="en-US" sz="2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(12/31/2019 - </a:t>
            </a: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12/31/2024, MSCI EAFE International Stock Index)</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80">
            <a:extLst>
              <a:ext uri="{FF2B5EF4-FFF2-40B4-BE49-F238E27FC236}">
                <a16:creationId xmlns:a16="http://schemas.microsoft.com/office/drawing/2014/main" id="{9210FA88-E487-9A3F-4940-8D8C219622A3}"/>
              </a:ext>
            </a:extLst>
          </p:cNvPr>
          <p:cNvSpPr txBox="1"/>
          <p:nvPr/>
        </p:nvSpPr>
        <p:spPr>
          <a:xfrm>
            <a:off x="14020800" y="5033592"/>
            <a:ext cx="4114800" cy="370958"/>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000" b="1" i="1" dirty="0">
                <a:solidFill>
                  <a:srgbClr val="FF7900"/>
                </a:solidFill>
                <a:latin typeface="Cambria" panose="02040503050406030204" pitchFamily="18" charset="0"/>
                <a:ea typeface="Cambria" panose="02040503050406030204" pitchFamily="18" charset="0"/>
                <a:cs typeface="Times New Roman" panose="02020603050405020304" pitchFamily="18" charset="0"/>
              </a:rPr>
              <a:t>50 Day Moving Average</a:t>
            </a:r>
            <a:endParaRPr lang="en-US" sz="2000" i="1" dirty="0">
              <a:solidFill>
                <a:srgbClr val="FF79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80">
            <a:extLst>
              <a:ext uri="{FF2B5EF4-FFF2-40B4-BE49-F238E27FC236}">
                <a16:creationId xmlns:a16="http://schemas.microsoft.com/office/drawing/2014/main" id="{C6CC9944-D12C-2525-6188-95963DA80517}"/>
              </a:ext>
            </a:extLst>
          </p:cNvPr>
          <p:cNvSpPr txBox="1"/>
          <p:nvPr/>
        </p:nvSpPr>
        <p:spPr>
          <a:xfrm>
            <a:off x="14020800" y="5423120"/>
            <a:ext cx="4114800" cy="329184"/>
          </a:xfrm>
          <a:prstGeom prst="rect">
            <a:avLst/>
          </a:prstGeom>
          <a:solidFill>
            <a:schemeClr val="bg1"/>
          </a:solidFill>
          <a:ln w="19050">
            <a:noFill/>
            <a:prstDash val="sysDot"/>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txBody>
          <a:bodyPr wrap="square" rtlCol="0">
            <a:noAutofit/>
          </a:bodyPr>
          <a:lstStyle/>
          <a:p>
            <a:pPr marL="0" marR="0">
              <a:lnSpc>
                <a:spcPct val="115000"/>
              </a:lnSpc>
              <a:spcBef>
                <a:spcPts val="0"/>
              </a:spcBef>
              <a:spcAft>
                <a:spcPts val="1000"/>
              </a:spcAft>
            </a:pPr>
            <a:r>
              <a:rPr lang="en-US" sz="2000" b="1" dirty="0">
                <a:solidFill>
                  <a:srgbClr val="0082E9"/>
                </a:solidFill>
                <a:latin typeface="Cambria" panose="02040503050406030204" pitchFamily="18" charset="0"/>
                <a:ea typeface="Cambria" panose="02040503050406030204" pitchFamily="18" charset="0"/>
                <a:cs typeface="Times New Roman" panose="02020603050405020304" pitchFamily="18" charset="0"/>
              </a:rPr>
              <a:t>International Stock Index Level</a:t>
            </a:r>
            <a:endParaRPr lang="en-US" sz="2000" dirty="0">
              <a:solidFill>
                <a:srgbClr val="0082E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EB0B6FAB-0ECF-8A9E-CF8E-05A79BEFBFB2}"/>
              </a:ext>
            </a:extLst>
          </p:cNvPr>
          <p:cNvSpPr/>
          <p:nvPr/>
        </p:nvSpPr>
        <p:spPr>
          <a:xfrm>
            <a:off x="10134600" y="8420100"/>
            <a:ext cx="4114800" cy="35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419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Investment Monitoring</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0867B6E9-B3DA-AA45-BEBF-A5079C712061}" type="slidenum">
              <a:rPr lang="en-US" sz="2400" smtClean="0">
                <a:solidFill>
                  <a:srgbClr val="FFFFFF"/>
                </a:solidFill>
                <a:latin typeface="Open Sans" panose="020B0606030504020204" pitchFamily="34" charset="0"/>
              </a:rPr>
              <a:t>28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5390578"/>
          </a:xfrm>
          <a:prstGeom prst="rect">
            <a:avLst/>
          </a:prstGeom>
        </p:spPr>
        <p:txBody>
          <a:bodyPr lIns="0" tIns="0" rIns="0" bIns="0" rtlCol="0" anchor="t">
            <a:spAutoFit/>
          </a:bodyPr>
          <a:lstStyle/>
          <a:p>
            <a:pPr marL="690881" lvl="1" indent="-345440">
              <a:lnSpc>
                <a:spcPts val="5312"/>
              </a:lnSpc>
              <a:buFont typeface="Arial"/>
              <a:buChar char="•"/>
            </a:pPr>
            <a:r>
              <a:rPr lang="en-US" sz="3200" spc="-160" dirty="0">
                <a:solidFill>
                  <a:srgbClr val="11273B"/>
                </a:solidFill>
                <a:latin typeface="Nunito Sans"/>
              </a:rPr>
              <a:t>Review</a:t>
            </a:r>
          </a:p>
          <a:p>
            <a:pPr marL="690881" lvl="1" indent="-345440">
              <a:lnSpc>
                <a:spcPts val="5312"/>
              </a:lnSpc>
              <a:buFont typeface="Arial"/>
              <a:buChar char="•"/>
            </a:pPr>
            <a:r>
              <a:rPr lang="en-US" sz="3200" spc="-160" dirty="0">
                <a:solidFill>
                  <a:srgbClr val="11273B"/>
                </a:solidFill>
                <a:latin typeface="Nunito Sans"/>
              </a:rPr>
              <a:t>Total Investments: 28 (Target Date Suite = 1)</a:t>
            </a:r>
          </a:p>
          <a:p>
            <a:pPr marL="1148081" lvl="2" indent="-345440">
              <a:lnSpc>
                <a:spcPts val="5312"/>
              </a:lnSpc>
              <a:buFont typeface="Arial"/>
              <a:buChar char="•"/>
            </a:pPr>
            <a:r>
              <a:rPr lang="en-US" sz="3200" spc="-160" dirty="0">
                <a:solidFill>
                  <a:srgbClr val="11273B"/>
                </a:solidFill>
                <a:latin typeface="Nunito Sans"/>
              </a:rPr>
              <a:t>Active Investments: 20</a:t>
            </a:r>
          </a:p>
          <a:p>
            <a:pPr marL="1148081" lvl="2" indent="-345440">
              <a:lnSpc>
                <a:spcPts val="5312"/>
              </a:lnSpc>
              <a:buFont typeface="Arial"/>
              <a:buChar char="•"/>
            </a:pPr>
            <a:r>
              <a:rPr lang="en-US" sz="3200" spc="-160" dirty="0">
                <a:solidFill>
                  <a:srgbClr val="11273B"/>
                </a:solidFill>
                <a:latin typeface="Nunito Sans"/>
              </a:rPr>
              <a:t>Index Investments: 8</a:t>
            </a:r>
          </a:p>
          <a:p>
            <a:pPr marL="690881" lvl="1" indent="-345440">
              <a:lnSpc>
                <a:spcPts val="5312"/>
              </a:lnSpc>
              <a:buFont typeface="Arial"/>
              <a:buChar char="•"/>
            </a:pPr>
            <a:r>
              <a:rPr lang="en-US" sz="3200" spc="-160" dirty="0">
                <a:solidFill>
                  <a:srgbClr val="11273B"/>
                </a:solidFill>
                <a:latin typeface="Nunito Sans"/>
              </a:rPr>
              <a:t>Weighted Average Investments Expense: 0.31%</a:t>
            </a:r>
          </a:p>
          <a:p>
            <a:pPr marL="690881" lvl="1" indent="-345440">
              <a:lnSpc>
                <a:spcPts val="5312"/>
              </a:lnSpc>
              <a:buFont typeface="Arial"/>
              <a:buChar char="•"/>
            </a:pPr>
            <a:r>
              <a:rPr lang="en-US" sz="3200" spc="-160" dirty="0">
                <a:solidFill>
                  <a:srgbClr val="11273B"/>
                </a:solidFill>
                <a:latin typeface="Nunito Sans"/>
              </a:rPr>
              <a:t>Average Fi360 Score: 23 (out of 100) </a:t>
            </a:r>
            <a:r>
              <a:rPr lang="en-US" altLang="en-US" sz="3200" dirty="0">
                <a:latin typeface="Nunito Sans" pitchFamily="2" charset="77"/>
              </a:rPr>
              <a:t>– 1</a:t>
            </a:r>
            <a:r>
              <a:rPr lang="en-US" altLang="en-US" sz="3200" baseline="30000" dirty="0">
                <a:latin typeface="Nunito Sans" pitchFamily="2" charset="77"/>
              </a:rPr>
              <a:t>st</a:t>
            </a:r>
            <a:r>
              <a:rPr lang="en-US" altLang="en-US" sz="3200" dirty="0">
                <a:latin typeface="Nunito Sans" pitchFamily="2" charset="77"/>
              </a:rPr>
              <a:t> quartile</a:t>
            </a:r>
          </a:p>
          <a:p>
            <a:pPr>
              <a:lnSpc>
                <a:spcPts val="5312"/>
              </a:lnSpc>
            </a:pPr>
            <a:endParaRPr lang="en-US" sz="3200" spc="-160" dirty="0">
              <a:solidFill>
                <a:srgbClr val="11273B"/>
              </a:solidFill>
              <a:latin typeface="Nunito Sans"/>
            </a:endParaRPr>
          </a:p>
          <a:p>
            <a:pPr algn="l">
              <a:lnSpc>
                <a:spcPts val="5312"/>
              </a:lnSpc>
            </a:pPr>
            <a:endParaRPr lang="en-US" sz="3200" spc="-160" dirty="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Investment Lineup </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AEA2E969-9455-2F4F-B6F4-6FC6BA7D829F}" type="slidenum">
              <a:rPr lang="en-US" sz="2400" smtClean="0">
                <a:solidFill>
                  <a:srgbClr val="FFFFFF"/>
                </a:solidFill>
                <a:latin typeface="Open Sans" panose="020B0606030504020204" pitchFamily="34" charset="0"/>
              </a:rPr>
              <a:t>29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Freeform 9"/>
          <p:cNvSpPr/>
          <p:nvPr/>
        </p:nvSpPr>
        <p:spPr>
          <a:xfrm>
            <a:off x="1028700" y="2768554"/>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E755DCF7-B800-F358-6623-5AD73B237D0F}"/>
              </a:ext>
            </a:extLst>
          </p:cNvPr>
          <p:cNvSpPr/>
          <p:nvPr/>
        </p:nvSpPr>
        <p:spPr>
          <a:xfrm>
            <a:off x="1028700" y="4719675"/>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A6DA7BF7-3941-29BF-1D52-5DC0BD844098}"/>
              </a:ext>
            </a:extLst>
          </p:cNvPr>
          <p:cNvSpPr/>
          <p:nvPr/>
        </p:nvSpPr>
        <p:spPr>
          <a:xfrm>
            <a:off x="1039148" y="5419406"/>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037C4BBF-C591-2D77-0D4D-589EC25955D8}"/>
              </a:ext>
            </a:extLst>
          </p:cNvPr>
          <p:cNvPicPr>
            <a:picLocks noChangeAspect="1"/>
          </p:cNvPicPr>
          <p:nvPr/>
        </p:nvPicPr>
        <p:blipFill>
          <a:blip r:embed="rId5"/>
          <a:stretch>
            <a:fillRect/>
          </a:stretch>
        </p:blipFill>
        <p:spPr>
          <a:xfrm>
            <a:off x="10668000" y="3024786"/>
            <a:ext cx="6996008" cy="3942946"/>
          </a:xfrm>
          <a:prstGeom prst="rect">
            <a:avLst/>
          </a:prstGeom>
        </p:spPr>
      </p:pic>
    </p:spTree>
    <p:extLst>
      <p:ext uri="{BB962C8B-B14F-4D97-AF65-F5344CB8AC3E}">
        <p14:creationId xmlns:p14="http://schemas.microsoft.com/office/powerpoint/2010/main" val="31694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31212"/>
            <a:ext cx="18288000" cy="4168140"/>
          </a:xfrm>
          <a:custGeom>
            <a:avLst/>
            <a:gdLst/>
            <a:ahLst/>
            <a:cxnLst/>
            <a:rect l="l" t="t" r="r" b="b"/>
            <a:pathLst>
              <a:path w="18288000" h="4168140">
                <a:moveTo>
                  <a:pt x="0" y="0"/>
                </a:moveTo>
                <a:lnTo>
                  <a:pt x="18288000" y="0"/>
                </a:lnTo>
                <a:lnTo>
                  <a:pt x="18288000" y="4168140"/>
                </a:lnTo>
                <a:lnTo>
                  <a:pt x="0" y="4168140"/>
                </a:lnTo>
                <a:lnTo>
                  <a:pt x="0" y="0"/>
                </a:lnTo>
                <a:close/>
              </a:path>
            </a:pathLst>
          </a:custGeom>
          <a:blipFill>
            <a:blip r:embed="rId2"/>
            <a:stretch>
              <a:fillRect l="-91" r="-91"/>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92296" y="665875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
        <p:nvSpPr>
          <p:cNvPr id="6" name="TextBox 6"/>
          <p:cNvSpPr txBox="1"/>
          <p:nvPr/>
        </p:nvSpPr>
        <p:spPr>
          <a:xfrm>
            <a:off x="6815095" y="7396626"/>
            <a:ext cx="10444205" cy="1455366"/>
          </a:xfrm>
          <a:prstGeom prst="rect">
            <a:avLst/>
          </a:prstGeom>
        </p:spPr>
        <p:txBody>
          <a:bodyPr lIns="0" tIns="0" rIns="0" bIns="0" rtlCol="0" anchor="t">
            <a:spAutoFit/>
          </a:bodyPr>
          <a:lstStyle/>
          <a:p>
            <a:pPr algn="r">
              <a:lnSpc>
                <a:spcPts val="5880"/>
              </a:lnSpc>
              <a:spcBef>
                <a:spcPct val="0"/>
              </a:spcBef>
            </a:pPr>
            <a:r>
              <a:rPr lang="en-US" sz="4200">
                <a:solidFill>
                  <a:srgbClr val="FFFFFF"/>
                </a:solidFill>
                <a:latin typeface="Nunito Sans"/>
              </a:rPr>
              <a:t>Client Name</a:t>
            </a:r>
          </a:p>
          <a:p>
            <a:pPr algn="r">
              <a:lnSpc>
                <a:spcPts val="5880"/>
              </a:lnSpc>
              <a:spcBef>
                <a:spcPct val="0"/>
              </a:spcBef>
            </a:pPr>
            <a:r>
              <a:rPr lang="en-US" sz="4200">
                <a:solidFill>
                  <a:srgbClr val="FFFFFF"/>
                </a:solidFill>
                <a:latin typeface="Nunito Sans"/>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nSpc>
                <a:spcPts val="1800"/>
              </a:lnSpc>
            </a:pPr>
            <a:r>
              <a:rPr lang="en-US" sz="18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800" dirty="0">
              <a:solidFill>
                <a:srgbClr val="FFFFFF"/>
              </a:solidFill>
              <a:latin typeface="Open Sans" panose="020B0606030504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6749925"/>
          </a:xfrm>
          <a:prstGeom prst="rect">
            <a:avLst/>
          </a:prstGeom>
        </p:spPr>
        <p:txBody>
          <a:bodyPr lIns="0" tIns="0" rIns="0" bIns="0" rtlCol="0" anchor="t">
            <a:spAutoFit/>
          </a:bodyPr>
          <a:lstStyle/>
          <a:p>
            <a:pPr marL="690881" lvl="1" indent="-345440">
              <a:lnSpc>
                <a:spcPts val="5312"/>
              </a:lnSpc>
              <a:buFont typeface="Arial"/>
              <a:buChar char="•"/>
            </a:pPr>
            <a:r>
              <a:rPr lang="en-US" sz="3200" spc="-160" dirty="0">
                <a:solidFill>
                  <a:srgbClr val="11273B"/>
                </a:solidFill>
                <a:latin typeface="Nunito Sans"/>
              </a:rPr>
              <a:t>Watch List</a:t>
            </a:r>
          </a:p>
          <a:p>
            <a:pPr marL="690881" lvl="1" indent="-345440">
              <a:lnSpc>
                <a:spcPts val="5312"/>
              </a:lnSpc>
              <a:buFont typeface="Arial"/>
              <a:buChar char="•"/>
            </a:pPr>
            <a:endParaRPr lang="en-US" sz="3200" spc="-160" dirty="0">
              <a:solidFill>
                <a:srgbClr val="11273B"/>
              </a:solidFill>
              <a:latin typeface="Nunito Sans"/>
            </a:endParaRPr>
          </a:p>
          <a:p>
            <a:pPr marL="690881" lvl="1" indent="-345440">
              <a:lnSpc>
                <a:spcPts val="5312"/>
              </a:lnSpc>
              <a:buFont typeface="Arial"/>
              <a:buChar char="•"/>
            </a:pPr>
            <a:endParaRPr lang="en-US" sz="3200" spc="-160" dirty="0">
              <a:solidFill>
                <a:srgbClr val="11273B"/>
              </a:solidFill>
              <a:latin typeface="Nunito Sans"/>
            </a:endParaRPr>
          </a:p>
          <a:p>
            <a:pPr marL="690881" lvl="1" indent="-345440">
              <a:lnSpc>
                <a:spcPts val="5312"/>
              </a:lnSpc>
              <a:buFont typeface="Arial"/>
              <a:buChar char="•"/>
            </a:pPr>
            <a:endParaRPr lang="en-US" sz="3200" spc="-160" dirty="0">
              <a:solidFill>
                <a:srgbClr val="11273B"/>
              </a:solidFill>
              <a:latin typeface="Nunito Sans"/>
            </a:endParaRPr>
          </a:p>
          <a:p>
            <a:pPr marL="690881" lvl="1" indent="-345440">
              <a:lnSpc>
                <a:spcPts val="5312"/>
              </a:lnSpc>
              <a:buFont typeface="Arial"/>
              <a:buChar char="•"/>
            </a:pPr>
            <a:endParaRPr lang="en-US" sz="3200" spc="-160" dirty="0">
              <a:solidFill>
                <a:srgbClr val="11273B"/>
              </a:solidFill>
              <a:latin typeface="Nunito Sans"/>
            </a:endParaRPr>
          </a:p>
          <a:p>
            <a:pPr marL="345441" lvl="1">
              <a:lnSpc>
                <a:spcPts val="5312"/>
              </a:lnSpc>
            </a:pPr>
            <a:endParaRPr lang="en-US" sz="3200" spc="-160" dirty="0">
              <a:solidFill>
                <a:srgbClr val="11273B"/>
              </a:solidFill>
              <a:latin typeface="Nunito Sans"/>
            </a:endParaRPr>
          </a:p>
          <a:p>
            <a:pPr marL="690881" lvl="1" indent="-345440">
              <a:lnSpc>
                <a:spcPts val="5312"/>
              </a:lnSpc>
              <a:buFont typeface="Arial"/>
              <a:buChar char="•"/>
            </a:pPr>
            <a:r>
              <a:rPr lang="en-US" sz="3200" spc="-160" dirty="0">
                <a:solidFill>
                  <a:srgbClr val="11273B"/>
                </a:solidFill>
                <a:latin typeface="Nunito Sans"/>
              </a:rPr>
              <a:t>Change Recommendations</a:t>
            </a:r>
          </a:p>
          <a:p>
            <a:pPr>
              <a:lnSpc>
                <a:spcPts val="5312"/>
              </a:lnSpc>
            </a:pPr>
            <a:endParaRPr lang="en-US" sz="3200" spc="-160" dirty="0">
              <a:solidFill>
                <a:srgbClr val="11273B"/>
              </a:solidFill>
              <a:latin typeface="Nunito Sans"/>
            </a:endParaRPr>
          </a:p>
          <a:p>
            <a:pPr>
              <a:lnSpc>
                <a:spcPts val="5312"/>
              </a:lnSpc>
            </a:pPr>
            <a:endParaRPr lang="en-US" sz="3200" spc="-160" dirty="0">
              <a:solidFill>
                <a:srgbClr val="11273B"/>
              </a:solidFill>
              <a:latin typeface="Nunito Sans"/>
            </a:endParaRPr>
          </a:p>
          <a:p>
            <a:pPr algn="l">
              <a:lnSpc>
                <a:spcPts val="5312"/>
              </a:lnSpc>
            </a:pPr>
            <a:endParaRPr lang="en-US" sz="3200" spc="-160" dirty="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Investment Monitoring</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AEA2E969-9455-2F4F-B6F4-6FC6BA7D829F}" type="slidenum">
              <a:rPr lang="en-US" sz="2400" smtClean="0">
                <a:solidFill>
                  <a:srgbClr val="FFFFFF"/>
                </a:solidFill>
                <a:latin typeface="Open Sans" panose="020B0606030504020204" pitchFamily="34" charset="0"/>
              </a:rPr>
              <a:t>30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Freeform 9"/>
          <p:cNvSpPr/>
          <p:nvPr/>
        </p:nvSpPr>
        <p:spPr>
          <a:xfrm>
            <a:off x="1028700" y="6134100"/>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10" name="Table 9">
            <a:extLst>
              <a:ext uri="{FF2B5EF4-FFF2-40B4-BE49-F238E27FC236}">
                <a16:creationId xmlns:a16="http://schemas.microsoft.com/office/drawing/2014/main" id="{E2216C37-5EC9-846B-4301-2261F1537838}"/>
              </a:ext>
            </a:extLst>
          </p:cNvPr>
          <p:cNvGraphicFramePr>
            <a:graphicFrameLocks noGrp="1"/>
          </p:cNvGraphicFramePr>
          <p:nvPr>
            <p:extLst>
              <p:ext uri="{D42A27DB-BD31-4B8C-83A1-F6EECF244321}">
                <p14:modId xmlns:p14="http://schemas.microsoft.com/office/powerpoint/2010/main" val="2730577902"/>
              </p:ext>
            </p:extLst>
          </p:nvPr>
        </p:nvGraphicFramePr>
        <p:xfrm>
          <a:off x="2576411" y="2768554"/>
          <a:ext cx="13337869" cy="2438402"/>
        </p:xfrm>
        <a:graphic>
          <a:graphicData uri="http://schemas.openxmlformats.org/drawingml/2006/table">
            <a:tbl>
              <a:tblPr firstRow="1" bandRow="1">
                <a:tableStyleId>{5C22544A-7EE6-4342-B048-85BDC9FD1C3A}</a:tableStyleId>
              </a:tblPr>
              <a:tblGrid>
                <a:gridCol w="4356100">
                  <a:extLst>
                    <a:ext uri="{9D8B030D-6E8A-4147-A177-3AD203B41FA5}">
                      <a16:colId xmlns:a16="http://schemas.microsoft.com/office/drawing/2014/main" val="4171988742"/>
                    </a:ext>
                  </a:extLst>
                </a:gridCol>
                <a:gridCol w="1122721">
                  <a:extLst>
                    <a:ext uri="{9D8B030D-6E8A-4147-A177-3AD203B41FA5}">
                      <a16:colId xmlns:a16="http://schemas.microsoft.com/office/drawing/2014/main" val="3420224794"/>
                    </a:ext>
                  </a:extLst>
                </a:gridCol>
                <a:gridCol w="1122721">
                  <a:extLst>
                    <a:ext uri="{9D8B030D-6E8A-4147-A177-3AD203B41FA5}">
                      <a16:colId xmlns:a16="http://schemas.microsoft.com/office/drawing/2014/main" val="3600431629"/>
                    </a:ext>
                  </a:extLst>
                </a:gridCol>
                <a:gridCol w="1029161">
                  <a:extLst>
                    <a:ext uri="{9D8B030D-6E8A-4147-A177-3AD203B41FA5}">
                      <a16:colId xmlns:a16="http://schemas.microsoft.com/office/drawing/2014/main" val="1301760192"/>
                    </a:ext>
                  </a:extLst>
                </a:gridCol>
                <a:gridCol w="1029161">
                  <a:extLst>
                    <a:ext uri="{9D8B030D-6E8A-4147-A177-3AD203B41FA5}">
                      <a16:colId xmlns:a16="http://schemas.microsoft.com/office/drawing/2014/main" val="2418944697"/>
                    </a:ext>
                  </a:extLst>
                </a:gridCol>
                <a:gridCol w="1309840">
                  <a:extLst>
                    <a:ext uri="{9D8B030D-6E8A-4147-A177-3AD203B41FA5}">
                      <a16:colId xmlns:a16="http://schemas.microsoft.com/office/drawing/2014/main" val="3107308162"/>
                    </a:ext>
                  </a:extLst>
                </a:gridCol>
                <a:gridCol w="1694543">
                  <a:extLst>
                    <a:ext uri="{9D8B030D-6E8A-4147-A177-3AD203B41FA5}">
                      <a16:colId xmlns:a16="http://schemas.microsoft.com/office/drawing/2014/main" val="2106356639"/>
                    </a:ext>
                  </a:extLst>
                </a:gridCol>
                <a:gridCol w="1673622">
                  <a:extLst>
                    <a:ext uri="{9D8B030D-6E8A-4147-A177-3AD203B41FA5}">
                      <a16:colId xmlns:a16="http://schemas.microsoft.com/office/drawing/2014/main" val="2663010580"/>
                    </a:ext>
                  </a:extLst>
                </a:gridCol>
              </a:tblGrid>
              <a:tr h="701458">
                <a:tc>
                  <a:txBody>
                    <a:bodyPr/>
                    <a:lstStyle/>
                    <a:p>
                      <a:r>
                        <a:rPr lang="en-US" dirty="0"/>
                        <a:t>Fund Name</a:t>
                      </a:r>
                    </a:p>
                  </a:txBody>
                  <a:tcPr/>
                </a:tc>
                <a:tc>
                  <a:txBody>
                    <a:bodyPr/>
                    <a:lstStyle/>
                    <a:p>
                      <a:r>
                        <a:rPr lang="en-US" dirty="0"/>
                        <a:t>Fund Ticker</a:t>
                      </a:r>
                    </a:p>
                  </a:txBody>
                  <a:tcPr/>
                </a:tc>
                <a:tc>
                  <a:txBody>
                    <a:bodyPr/>
                    <a:lstStyle/>
                    <a:p>
                      <a:r>
                        <a:rPr lang="en-US" dirty="0"/>
                        <a:t>Current</a:t>
                      </a:r>
                      <a:r>
                        <a:rPr lang="en-US" baseline="0" dirty="0"/>
                        <a:t> Score</a:t>
                      </a:r>
                      <a:endParaRPr lang="en-US" dirty="0"/>
                    </a:p>
                  </a:txBody>
                  <a:tcPr/>
                </a:tc>
                <a:tc>
                  <a:txBody>
                    <a:bodyPr/>
                    <a:lstStyle/>
                    <a:p>
                      <a:r>
                        <a:rPr lang="en-US" dirty="0"/>
                        <a:t>1 </a:t>
                      </a:r>
                      <a:r>
                        <a:rPr lang="en-US" dirty="0" err="1"/>
                        <a:t>Yr</a:t>
                      </a:r>
                      <a:r>
                        <a:rPr lang="en-US" dirty="0"/>
                        <a:t> Score</a:t>
                      </a:r>
                    </a:p>
                  </a:txBody>
                  <a:tcPr/>
                </a:tc>
                <a:tc>
                  <a:txBody>
                    <a:bodyPr/>
                    <a:lstStyle/>
                    <a:p>
                      <a:r>
                        <a:rPr lang="en-US" dirty="0"/>
                        <a:t>3 </a:t>
                      </a:r>
                      <a:r>
                        <a:rPr lang="en-US" dirty="0" err="1"/>
                        <a:t>Yr</a:t>
                      </a:r>
                      <a:r>
                        <a:rPr lang="en-US" dirty="0"/>
                        <a:t> Score </a:t>
                      </a:r>
                    </a:p>
                  </a:txBody>
                  <a:tcPr/>
                </a:tc>
                <a:tc>
                  <a:txBody>
                    <a:bodyPr/>
                    <a:lstStyle/>
                    <a:p>
                      <a:r>
                        <a:rPr lang="en-US" dirty="0"/>
                        <a:t>Expense</a:t>
                      </a:r>
                    </a:p>
                  </a:txBody>
                  <a:tcPr/>
                </a:tc>
                <a:tc>
                  <a:txBody>
                    <a:bodyPr/>
                    <a:lstStyle/>
                    <a:p>
                      <a:r>
                        <a:rPr lang="en-US" dirty="0"/>
                        <a:t>Participants</a:t>
                      </a:r>
                    </a:p>
                  </a:txBody>
                  <a:tcPr/>
                </a:tc>
                <a:tc>
                  <a:txBody>
                    <a:bodyPr/>
                    <a:lstStyle/>
                    <a:p>
                      <a:r>
                        <a:rPr lang="en-US" dirty="0"/>
                        <a:t>Assets</a:t>
                      </a:r>
                    </a:p>
                  </a:txBody>
                  <a:tcPr/>
                </a:tc>
                <a:extLst>
                  <a:ext uri="{0D108BD9-81ED-4DB2-BD59-A6C34878D82A}">
                    <a16:rowId xmlns:a16="http://schemas.microsoft.com/office/drawing/2014/main" val="671689478"/>
                  </a:ext>
                </a:extLst>
              </a:tr>
              <a:tr h="434236">
                <a:tc>
                  <a:txBody>
                    <a:bodyPr/>
                    <a:lstStyle/>
                    <a:p>
                      <a:r>
                        <a:rPr lang="en-US" sz="2000" dirty="0" err="1">
                          <a:solidFill>
                            <a:srgbClr val="000000"/>
                          </a:solidFill>
                        </a:rPr>
                        <a:t>ClearBridge</a:t>
                      </a:r>
                      <a:r>
                        <a:rPr lang="en-US" sz="2000" dirty="0">
                          <a:solidFill>
                            <a:srgbClr val="000000"/>
                          </a:solidFill>
                        </a:rPr>
                        <a:t> Small Cap Growth I</a:t>
                      </a:r>
                    </a:p>
                  </a:txBody>
                  <a:tcPr/>
                </a:tc>
                <a:tc>
                  <a:txBody>
                    <a:bodyPr/>
                    <a:lstStyle/>
                    <a:p>
                      <a:r>
                        <a:rPr lang="en-US" sz="2000" dirty="0">
                          <a:solidFill>
                            <a:srgbClr val="000000"/>
                          </a:solidFill>
                        </a:rPr>
                        <a:t>SBPYX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65</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51</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23</a:t>
                      </a:r>
                    </a:p>
                  </a:txBody>
                  <a:tcP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0.91</a:t>
                      </a:r>
                    </a:p>
                  </a:txBody>
                  <a:tcPr/>
                </a:tc>
                <a:tc>
                  <a:txBody>
                    <a:bodyPr/>
                    <a:lstStyle/>
                    <a:p>
                      <a:r>
                        <a:rPr lang="en-US" sz="2000" dirty="0">
                          <a:solidFill>
                            <a:srgbClr val="000000"/>
                          </a:solidFill>
                        </a:rPr>
                        <a:t>20</a:t>
                      </a:r>
                    </a:p>
                  </a:txBody>
                  <a:tcPr/>
                </a:tc>
                <a:tc>
                  <a:txBody>
                    <a:bodyPr/>
                    <a:lstStyle/>
                    <a:p>
                      <a:r>
                        <a:rPr lang="en-US" sz="2000" dirty="0">
                          <a:solidFill>
                            <a:srgbClr val="000000"/>
                          </a:solidFill>
                        </a:rPr>
                        <a:t>$1,030,782.34</a:t>
                      </a:r>
                    </a:p>
                  </a:txBody>
                  <a:tcPr/>
                </a:tc>
                <a:extLst>
                  <a:ext uri="{0D108BD9-81ED-4DB2-BD59-A6C34878D82A}">
                    <a16:rowId xmlns:a16="http://schemas.microsoft.com/office/drawing/2014/main" val="1707298847"/>
                  </a:ext>
                </a:extLst>
              </a:tr>
              <a:tr h="434236">
                <a:tc>
                  <a:txBody>
                    <a:bodyPr/>
                    <a:lstStyle/>
                    <a:p>
                      <a:r>
                        <a:rPr lang="en-US" sz="2000" dirty="0">
                          <a:solidFill>
                            <a:srgbClr val="000000"/>
                          </a:solidFill>
                        </a:rPr>
                        <a:t>Fidelity Advisor Freedom 2005 Z6</a:t>
                      </a:r>
                    </a:p>
                  </a:txBody>
                  <a:tcPr/>
                </a:tc>
                <a:tc>
                  <a:txBody>
                    <a:bodyPr/>
                    <a:lstStyle/>
                    <a:p>
                      <a:r>
                        <a:rPr lang="en-US" sz="2000" dirty="0">
                          <a:solidFill>
                            <a:srgbClr val="000000"/>
                          </a:solidFill>
                        </a:rPr>
                        <a:t>FYGLX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69</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66</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54</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0.24</a:t>
                      </a:r>
                    </a:p>
                  </a:txBody>
                  <a:tcPr/>
                </a:tc>
                <a:tc>
                  <a:txBody>
                    <a:bodyPr/>
                    <a:lstStyle/>
                    <a:p>
                      <a:r>
                        <a:rPr lang="en-US" sz="2000" dirty="0">
                          <a:solidFill>
                            <a:srgbClr val="000000"/>
                          </a:solidFill>
                        </a:rPr>
                        <a:t>0</a:t>
                      </a:r>
                    </a:p>
                  </a:txBody>
                  <a:tcPr/>
                </a:tc>
                <a:tc>
                  <a:txBody>
                    <a:bodyPr/>
                    <a:lstStyle/>
                    <a:p>
                      <a:r>
                        <a:rPr lang="en-US" sz="2000" dirty="0">
                          <a:solidFill>
                            <a:srgbClr val="000000"/>
                          </a:solidFill>
                        </a:rPr>
                        <a:t>$0.00</a:t>
                      </a:r>
                    </a:p>
                  </a:txBody>
                  <a:tcPr/>
                </a:tc>
                <a:extLst>
                  <a:ext uri="{0D108BD9-81ED-4DB2-BD59-A6C34878D82A}">
                    <a16:rowId xmlns:a16="http://schemas.microsoft.com/office/drawing/2014/main" val="10004"/>
                  </a:ext>
                </a:extLst>
              </a:tr>
              <a:tr h="434236">
                <a:tc>
                  <a:txBody>
                    <a:bodyPr/>
                    <a:lstStyle/>
                    <a:p>
                      <a:r>
                        <a:rPr lang="en-US" sz="2000" dirty="0">
                          <a:solidFill>
                            <a:srgbClr val="000000"/>
                          </a:solidFill>
                        </a:rPr>
                        <a:t>Fidelity Advisor Freedom Income Z6</a:t>
                      </a:r>
                    </a:p>
                  </a:txBody>
                  <a:tcPr/>
                </a:tc>
                <a:tc>
                  <a:txBody>
                    <a:bodyPr/>
                    <a:lstStyle/>
                    <a:p>
                      <a:r>
                        <a:rPr lang="en-US" sz="2000" dirty="0">
                          <a:solidFill>
                            <a:srgbClr val="000000"/>
                          </a:solidFill>
                        </a:rPr>
                        <a:t>FEGLX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73</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64</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47</a:t>
                      </a: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0.24</a:t>
                      </a:r>
                    </a:p>
                  </a:txBody>
                  <a:tcPr/>
                </a:tc>
                <a:tc>
                  <a:txBody>
                    <a:bodyPr/>
                    <a:lstStyle/>
                    <a:p>
                      <a:r>
                        <a:rPr lang="en-US" sz="2000" dirty="0">
                          <a:solidFill>
                            <a:srgbClr val="000000"/>
                          </a:solidFill>
                        </a:rPr>
                        <a:t>0</a:t>
                      </a:r>
                    </a:p>
                  </a:txBody>
                  <a:tcPr/>
                </a:tc>
                <a:tc>
                  <a:txBody>
                    <a:bodyPr/>
                    <a:lstStyle/>
                    <a:p>
                      <a:r>
                        <a:rPr lang="en-US" sz="2000" dirty="0">
                          <a:solidFill>
                            <a:srgbClr val="000000"/>
                          </a:solidFill>
                        </a:rPr>
                        <a:t>$0.00</a:t>
                      </a:r>
                    </a:p>
                  </a:txBody>
                  <a:tcPr/>
                </a:tc>
                <a:extLst>
                  <a:ext uri="{0D108BD9-81ED-4DB2-BD59-A6C34878D82A}">
                    <a16:rowId xmlns:a16="http://schemas.microsoft.com/office/drawing/2014/main" val="10003"/>
                  </a:ext>
                </a:extLst>
              </a:tr>
              <a:tr h="434236">
                <a:tc>
                  <a:txBody>
                    <a:bodyPr/>
                    <a:lstStyle/>
                    <a:p>
                      <a:endParaRPr lang="en-US" sz="2000" dirty="0">
                        <a:solidFill>
                          <a:srgbClr val="000000"/>
                        </a:solidFill>
                      </a:endParaRPr>
                    </a:p>
                  </a:txBody>
                  <a:tcPr/>
                </a:tc>
                <a:tc>
                  <a:txBody>
                    <a:bodyPr/>
                    <a:lstStyle/>
                    <a:p>
                      <a:endParaRPr lang="en-US" sz="20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txBody>
                  <a:tcPr/>
                </a:tc>
                <a:tc>
                  <a:txBody>
                    <a:bodyPr/>
                    <a:lstStyle/>
                    <a:p>
                      <a:endParaRPr lang="en-US" sz="2000" dirty="0">
                        <a:solidFill>
                          <a:srgbClr val="000000"/>
                        </a:solidFill>
                      </a:endParaRPr>
                    </a:p>
                  </a:txBody>
                  <a:tcPr/>
                </a:tc>
                <a:tc>
                  <a:txBody>
                    <a:bodyPr/>
                    <a:lstStyle/>
                    <a:p>
                      <a:endParaRPr lang="en-US" sz="2000" dirty="0">
                        <a:solidFill>
                          <a:srgbClr val="000000"/>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42990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err="1">
                <a:solidFill>
                  <a:srgbClr val="000000"/>
                </a:solidFill>
                <a:latin typeface="Libby" pitchFamily="2" charset="0"/>
              </a:rPr>
              <a:t>RecordKeeper</a:t>
            </a:r>
            <a:r>
              <a:rPr lang="en-US" sz="5400" b="1" dirty="0">
                <a:solidFill>
                  <a:srgbClr val="000000"/>
                </a:solidFill>
                <a:latin typeface="Libby" pitchFamily="2" charset="0"/>
              </a:rPr>
              <a:t> Update</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15AB5C63-6542-2F46-B65F-D5A5E26AE7E9}" type="slidenum">
              <a:rPr lang="en-US" sz="2400" smtClean="0">
                <a:solidFill>
                  <a:srgbClr val="FFFFFF"/>
                </a:solidFill>
                <a:latin typeface="Open Sans" panose="020B0606030504020204" pitchFamily="34" charset="0"/>
              </a:rPr>
              <a:t>31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60560" y="1964717"/>
            <a:ext cx="15542113" cy="5956681"/>
          </a:xfrm>
          <a:prstGeom prst="rect">
            <a:avLst/>
          </a:prstGeom>
        </p:spPr>
        <p:txBody>
          <a:bodyPr lIns="0" tIns="0" rIns="0" bIns="0" rtlCol="0" anchor="t">
            <a:spAutoFit/>
          </a:bodyPr>
          <a:lstStyle/>
          <a:p>
            <a:pPr marL="690881" lvl="1" indent="-345440">
              <a:lnSpc>
                <a:spcPts val="5312"/>
              </a:lnSpc>
              <a:buFont typeface="Arial"/>
              <a:buChar char="•"/>
            </a:pPr>
            <a:r>
              <a:rPr lang="en-US" sz="3200" spc="-160">
                <a:solidFill>
                  <a:srgbClr val="11273B"/>
                </a:solidFill>
                <a:latin typeface="Nunito Sans"/>
              </a:rPr>
              <a:t>Point</a:t>
            </a:r>
          </a:p>
          <a:p>
            <a:pPr marL="690881" lvl="1" indent="-345440">
              <a:lnSpc>
                <a:spcPts val="5312"/>
              </a:lnSpc>
              <a:buFont typeface="Arial"/>
              <a:buChar char="•"/>
            </a:pPr>
            <a:r>
              <a:rPr lang="en-US" sz="3200" spc="-160">
                <a:solidFill>
                  <a:srgbClr val="11273B"/>
                </a:solidFill>
                <a:latin typeface="Nunito Sans"/>
              </a:rPr>
              <a:t>Point</a:t>
            </a:r>
          </a:p>
          <a:p>
            <a:pPr marL="1381761" lvl="2" indent="-460587">
              <a:lnSpc>
                <a:spcPts val="5312"/>
              </a:lnSpc>
              <a:buFont typeface="Arial"/>
              <a:buChar char="⚬"/>
            </a:pPr>
            <a:r>
              <a:rPr lang="en-US" sz="3200" spc="-160">
                <a:solidFill>
                  <a:srgbClr val="11273B"/>
                </a:solidFill>
                <a:latin typeface="Nunito Sans"/>
              </a:rPr>
              <a:t>Participant Expenses: 0.66%</a:t>
            </a:r>
          </a:p>
          <a:p>
            <a:pPr marL="2072642" lvl="3" indent="-518160">
              <a:lnSpc>
                <a:spcPts val="5312"/>
              </a:lnSpc>
              <a:buFont typeface="Arial"/>
              <a:buChar char="￭"/>
            </a:pPr>
            <a:r>
              <a:rPr lang="en-US" sz="3200" spc="-160">
                <a:solidFill>
                  <a:srgbClr val="11273B"/>
                </a:solidFill>
                <a:latin typeface="Nunito Sans"/>
              </a:rPr>
              <a:t>Average Investment Expense:   0.42%</a:t>
            </a:r>
          </a:p>
          <a:p>
            <a:pPr marL="2072642" lvl="3" indent="-518160">
              <a:lnSpc>
                <a:spcPts val="5312"/>
              </a:lnSpc>
              <a:buFont typeface="Arial"/>
              <a:buChar char="￭"/>
            </a:pPr>
            <a:r>
              <a:rPr lang="en-US" sz="3200" spc="-160">
                <a:solidFill>
                  <a:srgbClr val="11273B"/>
                </a:solidFill>
                <a:latin typeface="Nunito Sans"/>
              </a:rPr>
              <a:t>Recordkeeping:   0.09%</a:t>
            </a:r>
          </a:p>
          <a:p>
            <a:pPr marL="2072642" lvl="3" indent="-518160">
              <a:lnSpc>
                <a:spcPts val="5312"/>
              </a:lnSpc>
              <a:buFont typeface="Arial"/>
              <a:buChar char="￭"/>
            </a:pPr>
            <a:r>
              <a:rPr lang="en-US" sz="3200" spc="-160">
                <a:solidFill>
                  <a:srgbClr val="11273B"/>
                </a:solidFill>
                <a:latin typeface="Nunito Sans"/>
              </a:rPr>
              <a:t>RSG Advisory:   0.15%</a:t>
            </a:r>
          </a:p>
          <a:p>
            <a:pPr>
              <a:lnSpc>
                <a:spcPts val="5312"/>
              </a:lnSpc>
            </a:pPr>
            <a:endParaRPr lang="en-US" sz="3200" spc="-160">
              <a:solidFill>
                <a:srgbClr val="11273B"/>
              </a:solidFill>
              <a:latin typeface="Nunito Sans"/>
            </a:endParaRPr>
          </a:p>
          <a:p>
            <a:pPr>
              <a:lnSpc>
                <a:spcPts val="5312"/>
              </a:lnSpc>
            </a:pPr>
            <a:endParaRPr lang="en-US" sz="3200" spc="-160">
              <a:solidFill>
                <a:srgbClr val="11273B"/>
              </a:solidFill>
              <a:latin typeface="Nunito Sans"/>
            </a:endParaRPr>
          </a:p>
          <a:p>
            <a:pPr algn="l">
              <a:lnSpc>
                <a:spcPts val="5312"/>
              </a:lnSpc>
            </a:pPr>
            <a:endParaRPr lang="en-US" sz="3200" spc="-160">
              <a:solidFill>
                <a:srgbClr val="11273B"/>
              </a:solidFill>
              <a:latin typeface="Nunito Sans"/>
            </a:endParaRPr>
          </a:p>
        </p:txBody>
      </p:sp>
      <p:sp>
        <p:nvSpPr>
          <p:cNvPr id="6" name="Freeform 6"/>
          <p:cNvSpPr/>
          <p:nvPr/>
        </p:nvSpPr>
        <p:spPr>
          <a:xfrm>
            <a:off x="1028700" y="2101702"/>
            <a:ext cx="313243" cy="512465"/>
          </a:xfrm>
          <a:custGeom>
            <a:avLst/>
            <a:gdLst/>
            <a:ahLst/>
            <a:cxnLst/>
            <a:rect l="l" t="t" r="r" b="b"/>
            <a:pathLst>
              <a:path w="313243" h="512465">
                <a:moveTo>
                  <a:pt x="0" y="0"/>
                </a:moveTo>
                <a:lnTo>
                  <a:pt x="313243" y="0"/>
                </a:lnTo>
                <a:lnTo>
                  <a:pt x="313243" y="512465"/>
                </a:lnTo>
                <a:lnTo>
                  <a:pt x="0" y="512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609600"/>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Enter Slide Title</a:t>
            </a:r>
          </a:p>
        </p:txBody>
      </p:sp>
      <p:sp>
        <p:nvSpPr>
          <p:cNvPr id="8" name="TextBox 8"/>
          <p:cNvSpPr txBox="1"/>
          <p:nvPr/>
        </p:nvSpPr>
        <p:spPr>
          <a:xfrm>
            <a:off x="1028700" y="9657147"/>
            <a:ext cx="3095422" cy="406458"/>
          </a:xfrm>
          <a:prstGeom prst="rect">
            <a:avLst/>
          </a:prstGeom>
        </p:spPr>
        <p:txBody>
          <a:bodyPr lIns="0" tIns="0" rIns="0" bIns="0" rtlCol="0" anchor="t">
            <a:spAutoFit/>
          </a:bodyPr>
          <a:lstStyle/>
          <a:p>
            <a:pPr>
              <a:lnSpc>
                <a:spcPts val="3359"/>
              </a:lnSpc>
            </a:pPr>
            <a:fld id="{AEA2E969-9455-2F4F-B6F4-6FC6BA7D829F}" type="slidenum">
              <a:rPr lang="en-US" sz="2400" smtClean="0">
                <a:solidFill>
                  <a:srgbClr val="FFFFFF"/>
                </a:solidFill>
                <a:latin typeface="Open Sans" panose="020B0606030504020204" pitchFamily="34" charset="0"/>
              </a:rPr>
              <a:t>32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9" name="Freeform 9"/>
          <p:cNvSpPr/>
          <p:nvPr/>
        </p:nvSpPr>
        <p:spPr>
          <a:xfrm>
            <a:off x="1028700" y="2768554"/>
            <a:ext cx="313243" cy="512465"/>
          </a:xfrm>
          <a:custGeom>
            <a:avLst/>
            <a:gdLst/>
            <a:ahLst/>
            <a:cxnLst/>
            <a:rect l="l" t="t" r="r" b="b"/>
            <a:pathLst>
              <a:path w="313243" h="512465">
                <a:moveTo>
                  <a:pt x="0" y="0"/>
                </a:moveTo>
                <a:lnTo>
                  <a:pt x="313243" y="0"/>
                </a:lnTo>
                <a:lnTo>
                  <a:pt x="313243" y="512466"/>
                </a:lnTo>
                <a:lnTo>
                  <a:pt x="0" y="512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rPr>
              <a:t>New Business</a:t>
            </a:r>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A8FC8DF9-21A3-0242-B1F4-9968DB83E413}" type="slidenum">
              <a:rPr lang="en-US" sz="2400" smtClean="0">
                <a:solidFill>
                  <a:srgbClr val="FFFFFF"/>
                </a:solidFill>
                <a:latin typeface="Open Sans" panose="020B0606030504020204" pitchFamily="34" charset="0"/>
              </a:rPr>
              <a:t>33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2120271"/>
            <a:ext cx="14951698" cy="2305141"/>
            <a:chOff x="0" y="0"/>
            <a:chExt cx="3937896" cy="607115"/>
          </a:xfrm>
        </p:grpSpPr>
        <p:sp>
          <p:nvSpPr>
            <p:cNvPr id="6" name="Freeform 6"/>
            <p:cNvSpPr/>
            <p:nvPr/>
          </p:nvSpPr>
          <p:spPr>
            <a:xfrm>
              <a:off x="0" y="0"/>
              <a:ext cx="3937896" cy="607115"/>
            </a:xfrm>
            <a:custGeom>
              <a:avLst/>
              <a:gdLst/>
              <a:ahLst/>
              <a:cxnLst/>
              <a:rect l="l" t="t" r="r" b="b"/>
              <a:pathLst>
                <a:path w="3937896" h="607115">
                  <a:moveTo>
                    <a:pt x="0" y="0"/>
                  </a:moveTo>
                  <a:lnTo>
                    <a:pt x="3937896" y="0"/>
                  </a:lnTo>
                  <a:lnTo>
                    <a:pt x="3937896" y="607115"/>
                  </a:lnTo>
                  <a:lnTo>
                    <a:pt x="0" y="607115"/>
                  </a:lnTo>
                  <a:close/>
                </a:path>
              </a:pathLst>
            </a:custGeom>
            <a:solidFill>
              <a:srgbClr val="C22331"/>
            </a:solidFill>
          </p:spPr>
          <p:txBody>
            <a:bodyPr/>
            <a:lstStyle/>
            <a:p>
              <a:endParaRPr lang="en-US"/>
            </a:p>
          </p:txBody>
        </p:sp>
        <p:sp>
          <p:nvSpPr>
            <p:cNvPr id="7" name="TextBox 7"/>
            <p:cNvSpPr txBox="1"/>
            <p:nvPr/>
          </p:nvSpPr>
          <p:spPr>
            <a:xfrm>
              <a:off x="0" y="28575"/>
              <a:ext cx="3937896" cy="578540"/>
            </a:xfrm>
            <a:prstGeom prst="rect">
              <a:avLst/>
            </a:prstGeom>
          </p:spPr>
          <p:txBody>
            <a:bodyPr lIns="50800" tIns="50800" rIns="50800" bIns="50800" rtlCol="0" anchor="ctr"/>
            <a:lstStyle/>
            <a:p>
              <a:pPr algn="ctr">
                <a:lnSpc>
                  <a:spcPts val="1628"/>
                </a:lnSpc>
              </a:pPr>
              <a:endParaRPr/>
            </a:p>
          </p:txBody>
        </p:sp>
      </p:grpSp>
      <p:grpSp>
        <p:nvGrpSpPr>
          <p:cNvPr id="8" name="Group 8"/>
          <p:cNvGrpSpPr/>
          <p:nvPr/>
        </p:nvGrpSpPr>
        <p:grpSpPr>
          <a:xfrm>
            <a:off x="1028700" y="4568287"/>
            <a:ext cx="4843634" cy="2930292"/>
            <a:chOff x="0" y="0"/>
            <a:chExt cx="1275690" cy="771764"/>
          </a:xfrm>
        </p:grpSpPr>
        <p:sp>
          <p:nvSpPr>
            <p:cNvPr id="9" name="Freeform 9"/>
            <p:cNvSpPr/>
            <p:nvPr/>
          </p:nvSpPr>
          <p:spPr>
            <a:xfrm>
              <a:off x="0" y="0"/>
              <a:ext cx="1275690" cy="771764"/>
            </a:xfrm>
            <a:custGeom>
              <a:avLst/>
              <a:gdLst/>
              <a:ahLst/>
              <a:cxnLst/>
              <a:rect l="l" t="t" r="r" b="b"/>
              <a:pathLst>
                <a:path w="1275690" h="771764">
                  <a:moveTo>
                    <a:pt x="0" y="0"/>
                  </a:moveTo>
                  <a:lnTo>
                    <a:pt x="1275690" y="0"/>
                  </a:lnTo>
                  <a:lnTo>
                    <a:pt x="1275690" y="771764"/>
                  </a:lnTo>
                  <a:lnTo>
                    <a:pt x="0" y="771764"/>
                  </a:lnTo>
                  <a:close/>
                </a:path>
              </a:pathLst>
            </a:custGeom>
            <a:solidFill>
              <a:srgbClr val="06617E"/>
            </a:solidFill>
          </p:spPr>
          <p:txBody>
            <a:bodyPr/>
            <a:lstStyle/>
            <a:p>
              <a:endParaRPr lang="en-US"/>
            </a:p>
          </p:txBody>
        </p:sp>
        <p:sp>
          <p:nvSpPr>
            <p:cNvPr id="10" name="TextBox 10"/>
            <p:cNvSpPr txBox="1"/>
            <p:nvPr/>
          </p:nvSpPr>
          <p:spPr>
            <a:xfrm>
              <a:off x="0" y="28575"/>
              <a:ext cx="1275690" cy="743189"/>
            </a:xfrm>
            <a:prstGeom prst="rect">
              <a:avLst/>
            </a:prstGeom>
          </p:spPr>
          <p:txBody>
            <a:bodyPr lIns="50800" tIns="50800" rIns="50800" bIns="50800" rtlCol="0" anchor="ctr"/>
            <a:lstStyle/>
            <a:p>
              <a:pPr algn="ctr">
                <a:lnSpc>
                  <a:spcPts val="1628"/>
                </a:lnSpc>
              </a:pPr>
              <a:endParaRPr/>
            </a:p>
          </p:txBody>
        </p:sp>
      </p:grpSp>
      <p:grpSp>
        <p:nvGrpSpPr>
          <p:cNvPr id="11" name="Group 11"/>
          <p:cNvGrpSpPr/>
          <p:nvPr/>
        </p:nvGrpSpPr>
        <p:grpSpPr>
          <a:xfrm>
            <a:off x="6082732" y="4568287"/>
            <a:ext cx="4843634" cy="2930292"/>
            <a:chOff x="0" y="0"/>
            <a:chExt cx="1275690" cy="771764"/>
          </a:xfrm>
        </p:grpSpPr>
        <p:sp>
          <p:nvSpPr>
            <p:cNvPr id="12" name="Freeform 12"/>
            <p:cNvSpPr/>
            <p:nvPr/>
          </p:nvSpPr>
          <p:spPr>
            <a:xfrm>
              <a:off x="0" y="0"/>
              <a:ext cx="1275690" cy="771764"/>
            </a:xfrm>
            <a:custGeom>
              <a:avLst/>
              <a:gdLst/>
              <a:ahLst/>
              <a:cxnLst/>
              <a:rect l="l" t="t" r="r" b="b"/>
              <a:pathLst>
                <a:path w="1275690" h="771764">
                  <a:moveTo>
                    <a:pt x="0" y="0"/>
                  </a:moveTo>
                  <a:lnTo>
                    <a:pt x="1275690" y="0"/>
                  </a:lnTo>
                  <a:lnTo>
                    <a:pt x="1275690" y="771764"/>
                  </a:lnTo>
                  <a:lnTo>
                    <a:pt x="0" y="771764"/>
                  </a:lnTo>
                  <a:close/>
                </a:path>
              </a:pathLst>
            </a:custGeom>
            <a:solidFill>
              <a:srgbClr val="6E6674"/>
            </a:solidFill>
          </p:spPr>
          <p:txBody>
            <a:bodyPr/>
            <a:lstStyle/>
            <a:p>
              <a:endParaRPr lang="en-US"/>
            </a:p>
          </p:txBody>
        </p:sp>
        <p:sp>
          <p:nvSpPr>
            <p:cNvPr id="13" name="TextBox 13"/>
            <p:cNvSpPr txBox="1"/>
            <p:nvPr/>
          </p:nvSpPr>
          <p:spPr>
            <a:xfrm>
              <a:off x="0" y="28575"/>
              <a:ext cx="1275690" cy="743189"/>
            </a:xfrm>
            <a:prstGeom prst="rect">
              <a:avLst/>
            </a:prstGeom>
          </p:spPr>
          <p:txBody>
            <a:bodyPr lIns="50800" tIns="50800" rIns="50800" bIns="50800" rtlCol="0" anchor="ctr"/>
            <a:lstStyle/>
            <a:p>
              <a:pPr algn="ctr">
                <a:lnSpc>
                  <a:spcPts val="1628"/>
                </a:lnSpc>
              </a:pPr>
              <a:endParaRPr/>
            </a:p>
          </p:txBody>
        </p:sp>
      </p:grpSp>
      <p:grpSp>
        <p:nvGrpSpPr>
          <p:cNvPr id="14" name="Group 14"/>
          <p:cNvGrpSpPr/>
          <p:nvPr/>
        </p:nvGrpSpPr>
        <p:grpSpPr>
          <a:xfrm>
            <a:off x="11135916" y="4568287"/>
            <a:ext cx="4843634" cy="2930292"/>
            <a:chOff x="0" y="0"/>
            <a:chExt cx="1275690" cy="771764"/>
          </a:xfrm>
        </p:grpSpPr>
        <p:sp>
          <p:nvSpPr>
            <p:cNvPr id="15" name="Freeform 15"/>
            <p:cNvSpPr/>
            <p:nvPr/>
          </p:nvSpPr>
          <p:spPr>
            <a:xfrm>
              <a:off x="0" y="0"/>
              <a:ext cx="1275690" cy="771764"/>
            </a:xfrm>
            <a:custGeom>
              <a:avLst/>
              <a:gdLst/>
              <a:ahLst/>
              <a:cxnLst/>
              <a:rect l="l" t="t" r="r" b="b"/>
              <a:pathLst>
                <a:path w="1275690" h="771764">
                  <a:moveTo>
                    <a:pt x="0" y="0"/>
                  </a:moveTo>
                  <a:lnTo>
                    <a:pt x="1275690" y="0"/>
                  </a:lnTo>
                  <a:lnTo>
                    <a:pt x="1275690" y="771764"/>
                  </a:lnTo>
                  <a:lnTo>
                    <a:pt x="0" y="771764"/>
                  </a:lnTo>
                  <a:close/>
                </a:path>
              </a:pathLst>
            </a:custGeom>
            <a:solidFill>
              <a:srgbClr val="8A8B8C"/>
            </a:solidFill>
          </p:spPr>
          <p:txBody>
            <a:bodyPr/>
            <a:lstStyle/>
            <a:p>
              <a:endParaRPr lang="en-US"/>
            </a:p>
          </p:txBody>
        </p:sp>
        <p:sp>
          <p:nvSpPr>
            <p:cNvPr id="16" name="TextBox 16"/>
            <p:cNvSpPr txBox="1"/>
            <p:nvPr/>
          </p:nvSpPr>
          <p:spPr>
            <a:xfrm>
              <a:off x="0" y="28575"/>
              <a:ext cx="1275690" cy="743189"/>
            </a:xfrm>
            <a:prstGeom prst="rect">
              <a:avLst/>
            </a:prstGeom>
          </p:spPr>
          <p:txBody>
            <a:bodyPr lIns="50800" tIns="50800" rIns="50800" bIns="50800" rtlCol="0" anchor="ctr"/>
            <a:lstStyle/>
            <a:p>
              <a:pPr algn="ctr">
                <a:lnSpc>
                  <a:spcPts val="1628"/>
                </a:lnSpc>
              </a:pPr>
              <a:endParaRPr/>
            </a:p>
          </p:txBody>
        </p:sp>
      </p:grpSp>
      <p:sp>
        <p:nvSpPr>
          <p:cNvPr id="17" name="Freeform 17"/>
          <p:cNvSpPr/>
          <p:nvPr/>
        </p:nvSpPr>
        <p:spPr>
          <a:xfrm>
            <a:off x="8119534" y="4938515"/>
            <a:ext cx="769183" cy="769183"/>
          </a:xfrm>
          <a:custGeom>
            <a:avLst/>
            <a:gdLst/>
            <a:ahLst/>
            <a:cxnLst/>
            <a:rect l="l" t="t" r="r" b="b"/>
            <a:pathLst>
              <a:path w="769183" h="769183">
                <a:moveTo>
                  <a:pt x="0" y="0"/>
                </a:moveTo>
                <a:lnTo>
                  <a:pt x="769182" y="0"/>
                </a:lnTo>
                <a:lnTo>
                  <a:pt x="769182" y="769183"/>
                </a:lnTo>
                <a:lnTo>
                  <a:pt x="0" y="769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8119534" y="2505778"/>
            <a:ext cx="767064" cy="767064"/>
          </a:xfrm>
          <a:custGeom>
            <a:avLst/>
            <a:gdLst/>
            <a:ahLst/>
            <a:cxnLst/>
            <a:rect l="l" t="t" r="r" b="b"/>
            <a:pathLst>
              <a:path w="767064" h="767064">
                <a:moveTo>
                  <a:pt x="0" y="0"/>
                </a:moveTo>
                <a:lnTo>
                  <a:pt x="767064" y="0"/>
                </a:lnTo>
                <a:lnTo>
                  <a:pt x="767064" y="767064"/>
                </a:lnTo>
                <a:lnTo>
                  <a:pt x="0" y="767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3061388" y="4938515"/>
            <a:ext cx="779954" cy="779954"/>
          </a:xfrm>
          <a:custGeom>
            <a:avLst/>
            <a:gdLst/>
            <a:ahLst/>
            <a:cxnLst/>
            <a:rect l="l" t="t" r="r" b="b"/>
            <a:pathLst>
              <a:path w="779954" h="779954">
                <a:moveTo>
                  <a:pt x="0" y="0"/>
                </a:moveTo>
                <a:lnTo>
                  <a:pt x="779954" y="0"/>
                </a:lnTo>
                <a:lnTo>
                  <a:pt x="779954" y="779955"/>
                </a:lnTo>
                <a:lnTo>
                  <a:pt x="0" y="779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13174266" y="4926954"/>
            <a:ext cx="780743" cy="780743"/>
          </a:xfrm>
          <a:custGeom>
            <a:avLst/>
            <a:gdLst/>
            <a:ahLst/>
            <a:cxnLst/>
            <a:rect l="l" t="t" r="r" b="b"/>
            <a:pathLst>
              <a:path w="780743" h="780743">
                <a:moveTo>
                  <a:pt x="0" y="0"/>
                </a:moveTo>
                <a:lnTo>
                  <a:pt x="780743" y="0"/>
                </a:lnTo>
                <a:lnTo>
                  <a:pt x="780743" y="780744"/>
                </a:lnTo>
                <a:lnTo>
                  <a:pt x="0" y="780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1"/>
          <p:cNvSpPr txBox="1"/>
          <p:nvPr/>
        </p:nvSpPr>
        <p:spPr>
          <a:xfrm>
            <a:off x="1028699" y="415978"/>
            <a:ext cx="16844389" cy="1013354"/>
          </a:xfrm>
          <a:prstGeom prst="rect">
            <a:avLst/>
          </a:prstGeom>
        </p:spPr>
        <p:txBody>
          <a:bodyPr wrap="square" lIns="0" tIns="0" rIns="0" bIns="0" rtlCol="0" anchor="t">
            <a:spAutoFit/>
          </a:bodyPr>
          <a:lstStyle/>
          <a:p>
            <a:pPr>
              <a:lnSpc>
                <a:spcPts val="8960"/>
              </a:lnSpc>
            </a:pPr>
            <a:r>
              <a:rPr lang="en-US" sz="4800" b="1" dirty="0">
                <a:solidFill>
                  <a:srgbClr val="000000"/>
                </a:solidFill>
                <a:latin typeface="Libby" pitchFamily="2" charset="0"/>
              </a:rPr>
              <a:t>Four Point Immediate Action Plan</a:t>
            </a:r>
          </a:p>
        </p:txBody>
      </p:sp>
      <p:sp>
        <p:nvSpPr>
          <p:cNvPr id="22" name="TextBox 2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23" name="TextBox 23"/>
          <p:cNvSpPr txBox="1"/>
          <p:nvPr/>
        </p:nvSpPr>
        <p:spPr>
          <a:xfrm>
            <a:off x="1095293" y="3372577"/>
            <a:ext cx="14885105" cy="772796"/>
          </a:xfrm>
          <a:prstGeom prst="rect">
            <a:avLst/>
          </a:prstGeom>
        </p:spPr>
        <p:txBody>
          <a:bodyPr lIns="0" tIns="0" rIns="0" bIns="0" rtlCol="0" anchor="t">
            <a:spAutoFit/>
          </a:bodyPr>
          <a:lstStyle/>
          <a:p>
            <a:pPr algn="ctr">
              <a:lnSpc>
                <a:spcPts val="6229"/>
              </a:lnSpc>
            </a:pPr>
            <a:r>
              <a:rPr lang="en-US" sz="4449" dirty="0">
                <a:solidFill>
                  <a:srgbClr val="FFFFFF"/>
                </a:solidFill>
                <a:latin typeface="Nunito Sans Black"/>
              </a:rPr>
              <a:t>Implement Systematic Plan Governance</a:t>
            </a:r>
          </a:p>
        </p:txBody>
      </p:sp>
      <p:sp>
        <p:nvSpPr>
          <p:cNvPr id="24" name="TextBox 24"/>
          <p:cNvSpPr txBox="1"/>
          <p:nvPr/>
        </p:nvSpPr>
        <p:spPr>
          <a:xfrm>
            <a:off x="1029548" y="5823245"/>
            <a:ext cx="4843634" cy="1493520"/>
          </a:xfrm>
          <a:prstGeom prst="rect">
            <a:avLst/>
          </a:prstGeom>
        </p:spPr>
        <p:txBody>
          <a:bodyPr lIns="0" tIns="0" rIns="0" bIns="0" rtlCol="0" anchor="t">
            <a:spAutoFit/>
          </a:bodyPr>
          <a:lstStyle/>
          <a:p>
            <a:pPr algn="ctr">
              <a:lnSpc>
                <a:spcPts val="3960"/>
              </a:lnSpc>
            </a:pPr>
            <a:r>
              <a:rPr lang="en-US" sz="3600">
                <a:solidFill>
                  <a:srgbClr val="FFFFFF"/>
                </a:solidFill>
                <a:latin typeface="Nunito Sans Black"/>
              </a:rPr>
              <a:t>Conduct Comprehensive Investment Review</a:t>
            </a:r>
          </a:p>
        </p:txBody>
      </p:sp>
      <p:sp>
        <p:nvSpPr>
          <p:cNvPr id="25" name="TextBox 25"/>
          <p:cNvSpPr txBox="1"/>
          <p:nvPr/>
        </p:nvSpPr>
        <p:spPr>
          <a:xfrm>
            <a:off x="6082732" y="5823245"/>
            <a:ext cx="4843634" cy="1493520"/>
          </a:xfrm>
          <a:prstGeom prst="rect">
            <a:avLst/>
          </a:prstGeom>
        </p:spPr>
        <p:txBody>
          <a:bodyPr lIns="0" tIns="0" rIns="0" bIns="0" rtlCol="0" anchor="t">
            <a:spAutoFit/>
          </a:bodyPr>
          <a:lstStyle/>
          <a:p>
            <a:pPr algn="ctr">
              <a:lnSpc>
                <a:spcPts val="3960"/>
              </a:lnSpc>
            </a:pPr>
            <a:r>
              <a:rPr lang="en-US" sz="3600">
                <a:solidFill>
                  <a:srgbClr val="FFFFFF"/>
                </a:solidFill>
                <a:latin typeface="Nunito Sans Black"/>
              </a:rPr>
              <a:t>Enhance Participant Education &amp; Support Services</a:t>
            </a:r>
          </a:p>
        </p:txBody>
      </p:sp>
      <p:sp>
        <p:nvSpPr>
          <p:cNvPr id="26" name="TextBox 26"/>
          <p:cNvSpPr txBox="1"/>
          <p:nvPr/>
        </p:nvSpPr>
        <p:spPr>
          <a:xfrm>
            <a:off x="11142821" y="5823245"/>
            <a:ext cx="4843634" cy="1493520"/>
          </a:xfrm>
          <a:prstGeom prst="rect">
            <a:avLst/>
          </a:prstGeom>
        </p:spPr>
        <p:txBody>
          <a:bodyPr lIns="0" tIns="0" rIns="0" bIns="0" rtlCol="0" anchor="t">
            <a:spAutoFit/>
          </a:bodyPr>
          <a:lstStyle/>
          <a:p>
            <a:pPr algn="ctr">
              <a:lnSpc>
                <a:spcPts val="3960"/>
              </a:lnSpc>
            </a:pPr>
            <a:r>
              <a:rPr lang="en-US" sz="3600">
                <a:solidFill>
                  <a:srgbClr val="FFFFFF"/>
                </a:solidFill>
                <a:latin typeface="Nunito Sans Black"/>
              </a:rPr>
              <a:t>Market Test</a:t>
            </a:r>
          </a:p>
          <a:p>
            <a:pPr algn="ctr">
              <a:lnSpc>
                <a:spcPts val="3960"/>
              </a:lnSpc>
            </a:pPr>
            <a:r>
              <a:rPr lang="en-US" sz="3600">
                <a:solidFill>
                  <a:srgbClr val="FFFFFF"/>
                </a:solidFill>
                <a:latin typeface="Nunito Sans Black"/>
              </a:rPr>
              <a:t>Current</a:t>
            </a:r>
          </a:p>
          <a:p>
            <a:pPr algn="ctr">
              <a:lnSpc>
                <a:spcPts val="3960"/>
              </a:lnSpc>
            </a:pPr>
            <a:r>
              <a:rPr lang="en-US" sz="3600">
                <a:solidFill>
                  <a:srgbClr val="FFFFFF"/>
                </a:solidFill>
                <a:latin typeface="Nunito Sans Black"/>
              </a:rPr>
              <a:t>Recordkeeper</a:t>
            </a:r>
          </a:p>
        </p:txBody>
      </p:sp>
      <p:sp>
        <p:nvSpPr>
          <p:cNvPr id="27" name="TextBox 27"/>
          <p:cNvSpPr txBox="1"/>
          <p:nvPr/>
        </p:nvSpPr>
        <p:spPr>
          <a:xfrm>
            <a:off x="1028700" y="9657147"/>
            <a:ext cx="3095422" cy="406458"/>
          </a:xfrm>
          <a:prstGeom prst="rect">
            <a:avLst/>
          </a:prstGeom>
        </p:spPr>
        <p:txBody>
          <a:bodyPr lIns="0" tIns="0" rIns="0" bIns="0" rtlCol="0" anchor="t">
            <a:spAutoFit/>
          </a:bodyPr>
          <a:lstStyle/>
          <a:p>
            <a:pPr>
              <a:lnSpc>
                <a:spcPts val="3359"/>
              </a:lnSpc>
            </a:pPr>
            <a:fld id="{EAEE14D2-CEF6-0F4C-9363-35CA7770A3BD}" type="slidenum">
              <a:rPr lang="en-US" sz="2400" smtClean="0">
                <a:solidFill>
                  <a:srgbClr val="FFFFFF"/>
                </a:solidFill>
                <a:latin typeface="Open Sans" panose="020B0606030504020204" pitchFamily="34" charset="0"/>
              </a:rPr>
              <a:t>34</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4945644" cy="1379040"/>
            <a:chOff x="0" y="0"/>
            <a:chExt cx="3937896" cy="363351"/>
          </a:xfrm>
        </p:grpSpPr>
        <p:sp>
          <p:nvSpPr>
            <p:cNvPr id="6" name="Freeform 6"/>
            <p:cNvSpPr/>
            <p:nvPr/>
          </p:nvSpPr>
          <p:spPr>
            <a:xfrm>
              <a:off x="0" y="0"/>
              <a:ext cx="3937896" cy="363351"/>
            </a:xfrm>
            <a:custGeom>
              <a:avLst/>
              <a:gdLst/>
              <a:ahLst/>
              <a:cxnLst/>
              <a:rect l="l" t="t" r="r" b="b"/>
              <a:pathLst>
                <a:path w="3937896" h="363351">
                  <a:moveTo>
                    <a:pt x="0" y="0"/>
                  </a:moveTo>
                  <a:lnTo>
                    <a:pt x="3937896" y="0"/>
                  </a:lnTo>
                  <a:lnTo>
                    <a:pt x="3937896" y="363351"/>
                  </a:lnTo>
                  <a:lnTo>
                    <a:pt x="0" y="363351"/>
                  </a:lnTo>
                  <a:close/>
                </a:path>
              </a:pathLst>
            </a:custGeom>
            <a:solidFill>
              <a:srgbClr val="C22331"/>
            </a:solidFill>
          </p:spPr>
          <p:txBody>
            <a:bodyPr/>
            <a:lstStyle/>
            <a:p>
              <a:endParaRPr lang="en-US"/>
            </a:p>
          </p:txBody>
        </p:sp>
        <p:sp>
          <p:nvSpPr>
            <p:cNvPr id="7" name="TextBox 7"/>
            <p:cNvSpPr txBox="1"/>
            <p:nvPr/>
          </p:nvSpPr>
          <p:spPr>
            <a:xfrm>
              <a:off x="0" y="28575"/>
              <a:ext cx="3937896" cy="334776"/>
            </a:xfrm>
            <a:prstGeom prst="rect">
              <a:avLst/>
            </a:prstGeom>
          </p:spPr>
          <p:txBody>
            <a:bodyPr lIns="50800" tIns="50800" rIns="50800" bIns="50800" rtlCol="0" anchor="ctr"/>
            <a:lstStyle/>
            <a:p>
              <a:pPr algn="ctr">
                <a:lnSpc>
                  <a:spcPts val="1628"/>
                </a:lnSpc>
              </a:pPr>
              <a:endParaRPr/>
            </a:p>
          </p:txBody>
        </p:sp>
      </p:grpSp>
      <p:sp>
        <p:nvSpPr>
          <p:cNvPr id="8" name="Freeform 8"/>
          <p:cNvSpPr/>
          <p:nvPr/>
        </p:nvSpPr>
        <p:spPr>
          <a:xfrm>
            <a:off x="1259798" y="1028700"/>
            <a:ext cx="1003109" cy="1003109"/>
          </a:xfrm>
          <a:custGeom>
            <a:avLst/>
            <a:gdLst/>
            <a:ahLst/>
            <a:cxnLst/>
            <a:rect l="l" t="t" r="r" b="b"/>
            <a:pathLst>
              <a:path w="1003109" h="1003109">
                <a:moveTo>
                  <a:pt x="0" y="0"/>
                </a:moveTo>
                <a:lnTo>
                  <a:pt x="1003109" y="0"/>
                </a:lnTo>
                <a:lnTo>
                  <a:pt x="1003109" y="1003109"/>
                </a:lnTo>
                <a:lnTo>
                  <a:pt x="0" y="1003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962189" y="3285540"/>
            <a:ext cx="7346197" cy="6110006"/>
            <a:chOff x="0" y="0"/>
            <a:chExt cx="1934801" cy="1609220"/>
          </a:xfrm>
        </p:grpSpPr>
        <p:sp>
          <p:nvSpPr>
            <p:cNvPr id="10" name="Freeform 10"/>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C22331">
                <a:alpha val="49804"/>
              </a:srgbClr>
            </a:solidFill>
          </p:spPr>
          <p:txBody>
            <a:bodyPr/>
            <a:lstStyle/>
            <a:p>
              <a:endParaRPr lang="en-US"/>
            </a:p>
          </p:txBody>
        </p:sp>
        <p:sp>
          <p:nvSpPr>
            <p:cNvPr id="11" name="TextBox 11"/>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grpSp>
        <p:nvGrpSpPr>
          <p:cNvPr id="12" name="Group 12"/>
          <p:cNvGrpSpPr/>
          <p:nvPr/>
        </p:nvGrpSpPr>
        <p:grpSpPr>
          <a:xfrm>
            <a:off x="8308386" y="3579183"/>
            <a:ext cx="7931387" cy="4864725"/>
            <a:chOff x="0" y="0"/>
            <a:chExt cx="10575182" cy="6486300"/>
          </a:xfrm>
        </p:grpSpPr>
        <p:sp>
          <p:nvSpPr>
            <p:cNvPr id="13" name="TextBox 13"/>
            <p:cNvSpPr txBox="1"/>
            <p:nvPr/>
          </p:nvSpPr>
          <p:spPr>
            <a:xfrm>
              <a:off x="0" y="-78960"/>
              <a:ext cx="10575182" cy="6565260"/>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Action 1</a:t>
              </a:r>
            </a:p>
            <a:p>
              <a:pPr marL="863599" lvl="1" indent="-431800">
                <a:lnSpc>
                  <a:spcPts val="6639"/>
                </a:lnSpc>
                <a:buFont typeface="Arial"/>
                <a:buChar char="•"/>
              </a:pPr>
              <a:r>
                <a:rPr lang="en-US" sz="3999" spc="-199">
                  <a:solidFill>
                    <a:srgbClr val="11273B"/>
                  </a:solidFill>
                  <a:latin typeface="Nunito Sans"/>
                </a:rPr>
                <a:t>Action 2</a:t>
              </a:r>
            </a:p>
            <a:p>
              <a:pPr marL="863599" lvl="1" indent="-431800">
                <a:lnSpc>
                  <a:spcPts val="6639"/>
                </a:lnSpc>
                <a:buFont typeface="Arial"/>
                <a:buChar char="•"/>
              </a:pPr>
              <a:r>
                <a:rPr lang="en-US" sz="3999" spc="-199">
                  <a:solidFill>
                    <a:srgbClr val="11273B"/>
                  </a:solidFill>
                  <a:latin typeface="Nunito Sans"/>
                </a:rPr>
                <a:t>Action 3</a:t>
              </a:r>
            </a:p>
            <a:p>
              <a:pPr marL="863599" lvl="1" indent="-431800">
                <a:lnSpc>
                  <a:spcPts val="6639"/>
                </a:lnSpc>
                <a:buFont typeface="Arial"/>
                <a:buChar char="•"/>
              </a:pPr>
              <a:r>
                <a:rPr lang="en-US" sz="3999" spc="-199">
                  <a:solidFill>
                    <a:srgbClr val="11273B"/>
                  </a:solidFill>
                  <a:latin typeface="Nunito Sans"/>
                </a:rPr>
                <a:t>Action 4</a:t>
              </a:r>
            </a:p>
            <a:p>
              <a:pPr marL="863599" lvl="1" indent="-431800">
                <a:lnSpc>
                  <a:spcPts val="6639"/>
                </a:lnSpc>
                <a:buFont typeface="Arial"/>
                <a:buChar char="•"/>
              </a:pPr>
              <a:r>
                <a:rPr lang="en-US" sz="3999" spc="-199">
                  <a:solidFill>
                    <a:srgbClr val="11273B"/>
                  </a:solidFill>
                  <a:latin typeface="Nunito Sans"/>
                </a:rPr>
                <a:t>Action 5</a:t>
              </a:r>
            </a:p>
            <a:p>
              <a:pPr marL="0" lvl="0" indent="0" algn="l">
                <a:lnSpc>
                  <a:spcPts val="6639"/>
                </a:lnSpc>
              </a:pPr>
              <a:endParaRPr lang="en-US" sz="3999" spc="-199">
                <a:solidFill>
                  <a:srgbClr val="11273B"/>
                </a:solidFill>
                <a:latin typeface="Nunito Sans"/>
              </a:endParaRPr>
            </a:p>
          </p:txBody>
        </p:sp>
        <p:sp>
          <p:nvSpPr>
            <p:cNvPr id="14" name="Freeform 14"/>
            <p:cNvSpPr/>
            <p:nvPr/>
          </p:nvSpPr>
          <p:spPr>
            <a:xfrm>
              <a:off x="367233" y="4478486"/>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67426">
              <a:off x="367233" y="5619"/>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376520" y="1142506"/>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376520" y="2273082"/>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376520" y="337330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19"/>
            <p:cNvGrpSpPr/>
            <p:nvPr/>
          </p:nvGrpSpPr>
          <p:grpSpPr>
            <a:xfrm>
              <a:off x="257514" y="5431263"/>
              <a:ext cx="714092" cy="71409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76200" y="104775"/>
                <a:ext cx="660400" cy="631825"/>
              </a:xfrm>
              <a:prstGeom prst="rect">
                <a:avLst/>
              </a:prstGeom>
            </p:spPr>
            <p:txBody>
              <a:bodyPr lIns="50800" tIns="50800" rIns="50800" bIns="50800" rtlCol="0" anchor="ctr"/>
              <a:lstStyle/>
              <a:p>
                <a:pPr algn="ctr">
                  <a:lnSpc>
                    <a:spcPts val="1628"/>
                  </a:lnSpc>
                </a:pPr>
                <a:endParaRPr/>
              </a:p>
            </p:txBody>
          </p:sp>
        </p:grpSp>
      </p:grpSp>
      <p:sp>
        <p:nvSpPr>
          <p:cNvPr id="22" name="TextBox 2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23" name="TextBox 23"/>
          <p:cNvSpPr txBox="1"/>
          <p:nvPr/>
        </p:nvSpPr>
        <p:spPr>
          <a:xfrm>
            <a:off x="2626717" y="1096209"/>
            <a:ext cx="14879078" cy="772814"/>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First Step/Point</a:t>
            </a:r>
          </a:p>
        </p:txBody>
      </p:sp>
      <p:sp>
        <p:nvSpPr>
          <p:cNvPr id="24" name="TextBox 24"/>
          <p:cNvSpPr txBox="1"/>
          <p:nvPr/>
        </p:nvSpPr>
        <p:spPr>
          <a:xfrm>
            <a:off x="8255770" y="2573070"/>
            <a:ext cx="431723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25" name="TextBox 25"/>
          <p:cNvSpPr txBox="1"/>
          <p:nvPr/>
        </p:nvSpPr>
        <p:spPr>
          <a:xfrm>
            <a:off x="740498" y="3743801"/>
            <a:ext cx="6374109" cy="196955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 </a:t>
            </a:r>
          </a:p>
          <a:p>
            <a:pPr>
              <a:lnSpc>
                <a:spcPts val="3839"/>
              </a:lnSpc>
            </a:pPr>
            <a:endParaRPr lang="en-US" sz="3999" spc="-199">
              <a:solidFill>
                <a:srgbClr val="FFFFFF"/>
              </a:solidFill>
              <a:latin typeface="Nunito Sans Bold"/>
            </a:endParaRPr>
          </a:p>
          <a:p>
            <a:pPr marL="863599" lvl="1" indent="-431800">
              <a:lnSpc>
                <a:spcPts val="3839"/>
              </a:lnSpc>
              <a:buFont typeface="Arial"/>
              <a:buChar char="•"/>
            </a:pPr>
            <a:r>
              <a:rPr lang="en-US" sz="3999" spc="-199">
                <a:solidFill>
                  <a:srgbClr val="FFFFFF"/>
                </a:solidFill>
                <a:latin typeface="Nunito Sans Bold"/>
              </a:rPr>
              <a:t>Findings</a:t>
            </a:r>
          </a:p>
          <a:p>
            <a:pPr marL="0" lvl="0" indent="0" algn="l">
              <a:lnSpc>
                <a:spcPts val="3839"/>
              </a:lnSpc>
            </a:pPr>
            <a:endParaRPr lang="en-US" sz="3999" spc="-199">
              <a:solidFill>
                <a:srgbClr val="FFFFFF"/>
              </a:solidFill>
              <a:latin typeface="Nunito Sans Bold"/>
            </a:endParaRPr>
          </a:p>
        </p:txBody>
      </p:sp>
      <p:sp>
        <p:nvSpPr>
          <p:cNvPr id="26" name="TextBox 26"/>
          <p:cNvSpPr txBox="1"/>
          <p:nvPr/>
        </p:nvSpPr>
        <p:spPr>
          <a:xfrm>
            <a:off x="1028700" y="2573070"/>
            <a:ext cx="499110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sp>
        <p:nvSpPr>
          <p:cNvPr id="27" name="TextBox 27"/>
          <p:cNvSpPr txBox="1"/>
          <p:nvPr/>
        </p:nvSpPr>
        <p:spPr>
          <a:xfrm>
            <a:off x="1028700" y="9657147"/>
            <a:ext cx="3095422" cy="406458"/>
          </a:xfrm>
          <a:prstGeom prst="rect">
            <a:avLst/>
          </a:prstGeom>
        </p:spPr>
        <p:txBody>
          <a:bodyPr lIns="0" tIns="0" rIns="0" bIns="0" rtlCol="0" anchor="t">
            <a:spAutoFit/>
          </a:bodyPr>
          <a:lstStyle/>
          <a:p>
            <a:pPr>
              <a:lnSpc>
                <a:spcPts val="3359"/>
              </a:lnSpc>
            </a:pPr>
            <a:fld id="{5CE7FB4D-CAB9-2445-9517-871BE77CD5AE}" type="slidenum">
              <a:rPr lang="en-US" sz="2400" smtClean="0">
                <a:solidFill>
                  <a:srgbClr val="FFFFFF"/>
                </a:solidFill>
                <a:latin typeface="Open Sans" panose="020B0606030504020204" pitchFamily="34" charset="0"/>
              </a:rPr>
              <a:t>35</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5288677" cy="1379040"/>
            <a:chOff x="0" y="0"/>
            <a:chExt cx="4028279" cy="363351"/>
          </a:xfrm>
        </p:grpSpPr>
        <p:sp>
          <p:nvSpPr>
            <p:cNvPr id="6" name="Freeform 6"/>
            <p:cNvSpPr/>
            <p:nvPr/>
          </p:nvSpPr>
          <p:spPr>
            <a:xfrm>
              <a:off x="0" y="0"/>
              <a:ext cx="4028279" cy="363351"/>
            </a:xfrm>
            <a:custGeom>
              <a:avLst/>
              <a:gdLst/>
              <a:ahLst/>
              <a:cxnLst/>
              <a:rect l="l" t="t" r="r" b="b"/>
              <a:pathLst>
                <a:path w="4028279" h="363351">
                  <a:moveTo>
                    <a:pt x="0" y="0"/>
                  </a:moveTo>
                  <a:lnTo>
                    <a:pt x="4028279" y="0"/>
                  </a:lnTo>
                  <a:lnTo>
                    <a:pt x="4028279" y="363351"/>
                  </a:lnTo>
                  <a:lnTo>
                    <a:pt x="0" y="363351"/>
                  </a:lnTo>
                  <a:close/>
                </a:path>
              </a:pathLst>
            </a:custGeom>
            <a:solidFill>
              <a:srgbClr val="06617E"/>
            </a:solidFill>
          </p:spPr>
          <p:txBody>
            <a:bodyPr/>
            <a:lstStyle/>
            <a:p>
              <a:endParaRPr lang="en-US"/>
            </a:p>
          </p:txBody>
        </p:sp>
        <p:sp>
          <p:nvSpPr>
            <p:cNvPr id="7" name="TextBox 7"/>
            <p:cNvSpPr txBox="1"/>
            <p:nvPr/>
          </p:nvSpPr>
          <p:spPr>
            <a:xfrm>
              <a:off x="0" y="28575"/>
              <a:ext cx="4028279" cy="334776"/>
            </a:xfrm>
            <a:prstGeom prst="rect">
              <a:avLst/>
            </a:prstGeom>
          </p:spPr>
          <p:txBody>
            <a:bodyPr lIns="50800" tIns="50800" rIns="50800" bIns="50800" rtlCol="0" anchor="ctr"/>
            <a:lstStyle/>
            <a:p>
              <a:pPr algn="ctr">
                <a:lnSpc>
                  <a:spcPts val="1628"/>
                </a:lnSpc>
              </a:pPr>
              <a:endParaRPr/>
            </a:p>
          </p:txBody>
        </p:sp>
      </p:grpSp>
      <p:sp>
        <p:nvSpPr>
          <p:cNvPr id="8" name="Freeform 8"/>
          <p:cNvSpPr/>
          <p:nvPr/>
        </p:nvSpPr>
        <p:spPr>
          <a:xfrm>
            <a:off x="1421317" y="1074115"/>
            <a:ext cx="990220" cy="990220"/>
          </a:xfrm>
          <a:custGeom>
            <a:avLst/>
            <a:gdLst/>
            <a:ahLst/>
            <a:cxnLst/>
            <a:rect l="l" t="t" r="r" b="b"/>
            <a:pathLst>
              <a:path w="990220" h="990220">
                <a:moveTo>
                  <a:pt x="0" y="0"/>
                </a:moveTo>
                <a:lnTo>
                  <a:pt x="990220" y="0"/>
                </a:lnTo>
                <a:lnTo>
                  <a:pt x="990220" y="990220"/>
                </a:lnTo>
                <a:lnTo>
                  <a:pt x="0" y="990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047750" y="3285540"/>
            <a:ext cx="7346197" cy="6110006"/>
            <a:chOff x="0" y="0"/>
            <a:chExt cx="1934801" cy="1609220"/>
          </a:xfrm>
        </p:grpSpPr>
        <p:sp>
          <p:nvSpPr>
            <p:cNvPr id="10" name="Freeform 10"/>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06617E">
                <a:alpha val="49804"/>
              </a:srgbClr>
            </a:solidFill>
          </p:spPr>
          <p:txBody>
            <a:bodyPr/>
            <a:lstStyle/>
            <a:p>
              <a:endParaRPr lang="en-US"/>
            </a:p>
          </p:txBody>
        </p:sp>
        <p:sp>
          <p:nvSpPr>
            <p:cNvPr id="11" name="TextBox 11"/>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sp>
        <p:nvSpPr>
          <p:cNvPr id="12" name="TextBox 1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13" name="TextBox 13"/>
          <p:cNvSpPr txBox="1"/>
          <p:nvPr/>
        </p:nvSpPr>
        <p:spPr>
          <a:xfrm>
            <a:off x="2626717" y="1096209"/>
            <a:ext cx="14879078" cy="772814"/>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Second Point/Step</a:t>
            </a:r>
          </a:p>
        </p:txBody>
      </p:sp>
      <p:sp>
        <p:nvSpPr>
          <p:cNvPr id="14" name="TextBox 14"/>
          <p:cNvSpPr txBox="1"/>
          <p:nvPr/>
        </p:nvSpPr>
        <p:spPr>
          <a:xfrm>
            <a:off x="8308386" y="2573070"/>
            <a:ext cx="5636214"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15" name="TextBox 15"/>
          <p:cNvSpPr txBox="1"/>
          <p:nvPr/>
        </p:nvSpPr>
        <p:spPr>
          <a:xfrm>
            <a:off x="868487" y="3471640"/>
            <a:ext cx="6374109" cy="148383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a:t>
            </a:r>
          </a:p>
          <a:p>
            <a:pPr>
              <a:lnSpc>
                <a:spcPts val="3839"/>
              </a:lnSpc>
            </a:pPr>
            <a:endParaRPr lang="en-US" sz="3999" spc="-199">
              <a:solidFill>
                <a:srgbClr val="FFFFFF"/>
              </a:solidFill>
              <a:latin typeface="Nunito Sans Bold"/>
            </a:endParaRPr>
          </a:p>
          <a:p>
            <a:pPr marL="863599" lvl="1" indent="-431800" algn="l">
              <a:lnSpc>
                <a:spcPts val="3839"/>
              </a:lnSpc>
              <a:buFont typeface="Arial"/>
              <a:buChar char="•"/>
            </a:pPr>
            <a:r>
              <a:rPr lang="en-US" sz="3999" spc="-199">
                <a:solidFill>
                  <a:srgbClr val="FFFFFF"/>
                </a:solidFill>
                <a:latin typeface="Nunito Sans Bold"/>
              </a:rPr>
              <a:t>Finding</a:t>
            </a:r>
          </a:p>
        </p:txBody>
      </p:sp>
      <p:sp>
        <p:nvSpPr>
          <p:cNvPr id="16" name="TextBox 16"/>
          <p:cNvSpPr txBox="1"/>
          <p:nvPr/>
        </p:nvSpPr>
        <p:spPr>
          <a:xfrm>
            <a:off x="1028700" y="2573070"/>
            <a:ext cx="514350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sp>
        <p:nvSpPr>
          <p:cNvPr id="17" name="TextBox 17"/>
          <p:cNvSpPr txBox="1"/>
          <p:nvPr/>
        </p:nvSpPr>
        <p:spPr>
          <a:xfrm>
            <a:off x="1028700" y="9657147"/>
            <a:ext cx="3095422" cy="406458"/>
          </a:xfrm>
          <a:prstGeom prst="rect">
            <a:avLst/>
          </a:prstGeom>
        </p:spPr>
        <p:txBody>
          <a:bodyPr lIns="0" tIns="0" rIns="0" bIns="0" rtlCol="0" anchor="t">
            <a:spAutoFit/>
          </a:bodyPr>
          <a:lstStyle/>
          <a:p>
            <a:pPr>
              <a:lnSpc>
                <a:spcPts val="3359"/>
              </a:lnSpc>
            </a:pPr>
            <a:fld id="{D1F1FFE1-7FC2-DA45-9A07-E15E3BCD3EE9}" type="slidenum">
              <a:rPr lang="en-US" sz="2400" smtClean="0">
                <a:solidFill>
                  <a:srgbClr val="FFFFFF"/>
                </a:solidFill>
                <a:latin typeface="Open Sans" panose="020B0606030504020204" pitchFamily="34" charset="0"/>
              </a:rPr>
              <a:t>36</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grpSp>
        <p:nvGrpSpPr>
          <p:cNvPr id="18" name="Group 18"/>
          <p:cNvGrpSpPr/>
          <p:nvPr/>
        </p:nvGrpSpPr>
        <p:grpSpPr>
          <a:xfrm>
            <a:off x="8308386" y="3579183"/>
            <a:ext cx="7931387" cy="4864725"/>
            <a:chOff x="0" y="0"/>
            <a:chExt cx="10575182" cy="6486300"/>
          </a:xfrm>
        </p:grpSpPr>
        <p:sp>
          <p:nvSpPr>
            <p:cNvPr id="19" name="TextBox 19"/>
            <p:cNvSpPr txBox="1"/>
            <p:nvPr/>
          </p:nvSpPr>
          <p:spPr>
            <a:xfrm>
              <a:off x="0" y="-78960"/>
              <a:ext cx="10575182" cy="6565260"/>
            </a:xfrm>
            <a:prstGeom prst="rect">
              <a:avLst/>
            </a:prstGeom>
          </p:spPr>
          <p:txBody>
            <a:bodyPr lIns="0" tIns="0" rIns="0" bIns="0" rtlCol="0" anchor="t">
              <a:spAutoFit/>
            </a:bodyPr>
            <a:lstStyle/>
            <a:p>
              <a:pPr marL="863599" lvl="1" indent="-431800">
                <a:lnSpc>
                  <a:spcPts val="6639"/>
                </a:lnSpc>
                <a:buFont typeface="Arial"/>
                <a:buChar char="•"/>
              </a:pPr>
              <a:r>
                <a:rPr lang="en-US" sz="3999" spc="-199">
                  <a:solidFill>
                    <a:srgbClr val="11273B"/>
                  </a:solidFill>
                  <a:latin typeface="Nunito Sans"/>
                </a:rPr>
                <a:t>Action 1</a:t>
              </a:r>
            </a:p>
            <a:p>
              <a:pPr marL="863599" lvl="1" indent="-431800">
                <a:lnSpc>
                  <a:spcPts val="6639"/>
                </a:lnSpc>
                <a:buFont typeface="Arial"/>
                <a:buChar char="•"/>
              </a:pPr>
              <a:r>
                <a:rPr lang="en-US" sz="3999" spc="-199">
                  <a:solidFill>
                    <a:srgbClr val="11273B"/>
                  </a:solidFill>
                  <a:latin typeface="Nunito Sans"/>
                </a:rPr>
                <a:t>Action 2</a:t>
              </a:r>
            </a:p>
            <a:p>
              <a:pPr marL="863599" lvl="1" indent="-431800">
                <a:lnSpc>
                  <a:spcPts val="6639"/>
                </a:lnSpc>
                <a:buFont typeface="Arial"/>
                <a:buChar char="•"/>
              </a:pPr>
              <a:r>
                <a:rPr lang="en-US" sz="3999" spc="-199">
                  <a:solidFill>
                    <a:srgbClr val="11273B"/>
                  </a:solidFill>
                  <a:latin typeface="Nunito Sans"/>
                </a:rPr>
                <a:t>Action 3</a:t>
              </a:r>
            </a:p>
            <a:p>
              <a:pPr marL="863599" lvl="1" indent="-431800">
                <a:lnSpc>
                  <a:spcPts val="6639"/>
                </a:lnSpc>
                <a:buFont typeface="Arial"/>
                <a:buChar char="•"/>
              </a:pPr>
              <a:r>
                <a:rPr lang="en-US" sz="3999" spc="-199">
                  <a:solidFill>
                    <a:srgbClr val="11273B"/>
                  </a:solidFill>
                  <a:latin typeface="Nunito Sans"/>
                </a:rPr>
                <a:t>Action 4</a:t>
              </a:r>
            </a:p>
            <a:p>
              <a:pPr marL="863599" lvl="1" indent="-431800">
                <a:lnSpc>
                  <a:spcPts val="6639"/>
                </a:lnSpc>
                <a:buFont typeface="Arial"/>
                <a:buChar char="•"/>
              </a:pPr>
              <a:r>
                <a:rPr lang="en-US" sz="3999" spc="-199">
                  <a:solidFill>
                    <a:srgbClr val="11273B"/>
                  </a:solidFill>
                  <a:latin typeface="Nunito Sans"/>
                </a:rPr>
                <a:t>Action 5</a:t>
              </a:r>
            </a:p>
            <a:p>
              <a:pPr marL="0" lvl="0" indent="0" algn="l">
                <a:lnSpc>
                  <a:spcPts val="6639"/>
                </a:lnSpc>
              </a:pPr>
              <a:endParaRPr lang="en-US" sz="3999" spc="-199">
                <a:solidFill>
                  <a:srgbClr val="11273B"/>
                </a:solidFill>
                <a:latin typeface="Nunito Sans"/>
              </a:endParaRPr>
            </a:p>
          </p:txBody>
        </p:sp>
        <p:sp>
          <p:nvSpPr>
            <p:cNvPr id="20" name="Freeform 20"/>
            <p:cNvSpPr/>
            <p:nvPr/>
          </p:nvSpPr>
          <p:spPr>
            <a:xfrm>
              <a:off x="367233" y="4478486"/>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rot="67426">
              <a:off x="367233" y="5619"/>
              <a:ext cx="582382" cy="952777"/>
            </a:xfrm>
            <a:custGeom>
              <a:avLst/>
              <a:gdLst/>
              <a:ahLst/>
              <a:cxnLst/>
              <a:rect l="l" t="t" r="r" b="b"/>
              <a:pathLst>
                <a:path w="582382" h="952777">
                  <a:moveTo>
                    <a:pt x="0" y="0"/>
                  </a:moveTo>
                  <a:lnTo>
                    <a:pt x="582381" y="0"/>
                  </a:lnTo>
                  <a:lnTo>
                    <a:pt x="582381"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376520" y="1142506"/>
              <a:ext cx="582382" cy="952777"/>
            </a:xfrm>
            <a:custGeom>
              <a:avLst/>
              <a:gdLst/>
              <a:ahLst/>
              <a:cxnLst/>
              <a:rect l="l" t="t" r="r" b="b"/>
              <a:pathLst>
                <a:path w="582382" h="952777">
                  <a:moveTo>
                    <a:pt x="0" y="0"/>
                  </a:moveTo>
                  <a:lnTo>
                    <a:pt x="582382" y="0"/>
                  </a:lnTo>
                  <a:lnTo>
                    <a:pt x="582382" y="952776"/>
                  </a:lnTo>
                  <a:lnTo>
                    <a:pt x="0" y="952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376520" y="2273082"/>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376520" y="337330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5"/>
            <p:cNvGrpSpPr/>
            <p:nvPr/>
          </p:nvGrpSpPr>
          <p:grpSpPr>
            <a:xfrm>
              <a:off x="257514" y="5431263"/>
              <a:ext cx="714092" cy="71409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7" name="TextBox 27"/>
              <p:cNvSpPr txBox="1"/>
              <p:nvPr/>
            </p:nvSpPr>
            <p:spPr>
              <a:xfrm>
                <a:off x="76200" y="104775"/>
                <a:ext cx="660400" cy="631825"/>
              </a:xfrm>
              <a:prstGeom prst="rect">
                <a:avLst/>
              </a:prstGeom>
            </p:spPr>
            <p:txBody>
              <a:bodyPr lIns="50800" tIns="50800" rIns="50800" bIns="50800" rtlCol="0" anchor="ctr"/>
              <a:lstStyle/>
              <a:p>
                <a:pPr algn="ctr">
                  <a:lnSpc>
                    <a:spcPts val="1628"/>
                  </a:lnSpc>
                </a:pPr>
                <a:endParaRPr/>
              </a:p>
            </p:txBody>
          </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5597466" cy="1379040"/>
            <a:chOff x="0" y="0"/>
            <a:chExt cx="4109639" cy="363351"/>
          </a:xfrm>
        </p:grpSpPr>
        <p:sp>
          <p:nvSpPr>
            <p:cNvPr id="6" name="Freeform 6"/>
            <p:cNvSpPr/>
            <p:nvPr/>
          </p:nvSpPr>
          <p:spPr>
            <a:xfrm>
              <a:off x="0" y="0"/>
              <a:ext cx="4109639" cy="363351"/>
            </a:xfrm>
            <a:custGeom>
              <a:avLst/>
              <a:gdLst/>
              <a:ahLst/>
              <a:cxnLst/>
              <a:rect l="l" t="t" r="r" b="b"/>
              <a:pathLst>
                <a:path w="4109639" h="363351">
                  <a:moveTo>
                    <a:pt x="0" y="0"/>
                  </a:moveTo>
                  <a:lnTo>
                    <a:pt x="4109639" y="0"/>
                  </a:lnTo>
                  <a:lnTo>
                    <a:pt x="4109639" y="363351"/>
                  </a:lnTo>
                  <a:lnTo>
                    <a:pt x="0" y="363351"/>
                  </a:lnTo>
                  <a:close/>
                </a:path>
              </a:pathLst>
            </a:custGeom>
            <a:solidFill>
              <a:srgbClr val="6E6674"/>
            </a:solidFill>
          </p:spPr>
          <p:txBody>
            <a:bodyPr/>
            <a:lstStyle/>
            <a:p>
              <a:endParaRPr lang="en-US"/>
            </a:p>
          </p:txBody>
        </p:sp>
        <p:sp>
          <p:nvSpPr>
            <p:cNvPr id="7" name="TextBox 7"/>
            <p:cNvSpPr txBox="1"/>
            <p:nvPr/>
          </p:nvSpPr>
          <p:spPr>
            <a:xfrm>
              <a:off x="0" y="28575"/>
              <a:ext cx="4109639" cy="334776"/>
            </a:xfrm>
            <a:prstGeom prst="rect">
              <a:avLst/>
            </a:prstGeom>
          </p:spPr>
          <p:txBody>
            <a:bodyPr lIns="50800" tIns="50800" rIns="50800" bIns="50800" rtlCol="0" anchor="ctr"/>
            <a:lstStyle/>
            <a:p>
              <a:pPr algn="ctr">
                <a:lnSpc>
                  <a:spcPts val="1628"/>
                </a:lnSpc>
              </a:pPr>
              <a:endParaRPr/>
            </a:p>
          </p:txBody>
        </p:sp>
      </p:grpSp>
      <p:sp>
        <p:nvSpPr>
          <p:cNvPr id="8" name="Freeform 8"/>
          <p:cNvSpPr/>
          <p:nvPr/>
        </p:nvSpPr>
        <p:spPr>
          <a:xfrm>
            <a:off x="1412066" y="1068988"/>
            <a:ext cx="1000475" cy="1000475"/>
          </a:xfrm>
          <a:custGeom>
            <a:avLst/>
            <a:gdLst/>
            <a:ahLst/>
            <a:cxnLst/>
            <a:rect l="l" t="t" r="r" b="b"/>
            <a:pathLst>
              <a:path w="1000475" h="1000475">
                <a:moveTo>
                  <a:pt x="0" y="0"/>
                </a:moveTo>
                <a:lnTo>
                  <a:pt x="1000475" y="0"/>
                </a:lnTo>
                <a:lnTo>
                  <a:pt x="1000475" y="1000474"/>
                </a:lnTo>
                <a:lnTo>
                  <a:pt x="0" y="1000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962189" y="3285540"/>
            <a:ext cx="7346197" cy="6110006"/>
            <a:chOff x="0" y="0"/>
            <a:chExt cx="1934801" cy="1609220"/>
          </a:xfrm>
        </p:grpSpPr>
        <p:sp>
          <p:nvSpPr>
            <p:cNvPr id="10" name="Freeform 10"/>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6E6674">
                <a:alpha val="49804"/>
              </a:srgbClr>
            </a:solidFill>
          </p:spPr>
          <p:txBody>
            <a:bodyPr/>
            <a:lstStyle/>
            <a:p>
              <a:endParaRPr lang="en-US"/>
            </a:p>
          </p:txBody>
        </p:sp>
        <p:sp>
          <p:nvSpPr>
            <p:cNvPr id="11" name="TextBox 11"/>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sp>
        <p:nvSpPr>
          <p:cNvPr id="12" name="TextBox 12"/>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13" name="TextBox 13"/>
          <p:cNvSpPr txBox="1"/>
          <p:nvPr/>
        </p:nvSpPr>
        <p:spPr>
          <a:xfrm>
            <a:off x="2626717" y="1096209"/>
            <a:ext cx="14879078" cy="772842"/>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Enhance Participant Education &amp; Support Services</a:t>
            </a:r>
          </a:p>
        </p:txBody>
      </p:sp>
      <p:sp>
        <p:nvSpPr>
          <p:cNvPr id="14" name="TextBox 14"/>
          <p:cNvSpPr txBox="1"/>
          <p:nvPr/>
        </p:nvSpPr>
        <p:spPr>
          <a:xfrm>
            <a:off x="8308386" y="2573070"/>
            <a:ext cx="4798014"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15" name="TextBox 15"/>
          <p:cNvSpPr txBox="1"/>
          <p:nvPr/>
        </p:nvSpPr>
        <p:spPr>
          <a:xfrm>
            <a:off x="756757" y="3539577"/>
            <a:ext cx="6374109" cy="196955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Findings</a:t>
            </a:r>
          </a:p>
          <a:p>
            <a:pPr>
              <a:lnSpc>
                <a:spcPts val="3839"/>
              </a:lnSpc>
            </a:pPr>
            <a:endParaRPr lang="en-US" sz="3999" spc="-199">
              <a:solidFill>
                <a:srgbClr val="FFFFFF"/>
              </a:solidFill>
              <a:latin typeface="Nunito Sans Bold"/>
            </a:endParaRPr>
          </a:p>
          <a:p>
            <a:pPr marL="863599" lvl="1" indent="-431800">
              <a:lnSpc>
                <a:spcPts val="3839"/>
              </a:lnSpc>
              <a:buFont typeface="Arial"/>
              <a:buChar char="•"/>
            </a:pPr>
            <a:r>
              <a:rPr lang="en-US" sz="3999" spc="-199">
                <a:solidFill>
                  <a:srgbClr val="FFFFFF"/>
                </a:solidFill>
                <a:latin typeface="Nunito Sans Bold"/>
              </a:rPr>
              <a:t>Findings</a:t>
            </a:r>
          </a:p>
          <a:p>
            <a:pPr algn="l">
              <a:lnSpc>
                <a:spcPts val="3839"/>
              </a:lnSpc>
            </a:pPr>
            <a:endParaRPr lang="en-US" sz="3999" spc="-199">
              <a:solidFill>
                <a:srgbClr val="FFFFFF"/>
              </a:solidFill>
              <a:latin typeface="Nunito Sans Bold"/>
            </a:endParaRPr>
          </a:p>
        </p:txBody>
      </p:sp>
      <p:sp>
        <p:nvSpPr>
          <p:cNvPr id="16" name="TextBox 16"/>
          <p:cNvSpPr txBox="1"/>
          <p:nvPr/>
        </p:nvSpPr>
        <p:spPr>
          <a:xfrm>
            <a:off x="1028700" y="2573070"/>
            <a:ext cx="6102166"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grpSp>
        <p:nvGrpSpPr>
          <p:cNvPr id="17" name="Group 17"/>
          <p:cNvGrpSpPr/>
          <p:nvPr/>
        </p:nvGrpSpPr>
        <p:grpSpPr>
          <a:xfrm>
            <a:off x="8308386" y="3380604"/>
            <a:ext cx="8008991" cy="4557455"/>
            <a:chOff x="0" y="5619"/>
            <a:chExt cx="10678655" cy="6076606"/>
          </a:xfrm>
        </p:grpSpPr>
        <p:sp>
          <p:nvSpPr>
            <p:cNvPr id="18" name="TextBox 18"/>
            <p:cNvSpPr txBox="1"/>
            <p:nvPr/>
          </p:nvSpPr>
          <p:spPr>
            <a:xfrm>
              <a:off x="0" y="186265"/>
              <a:ext cx="10678655" cy="5895960"/>
            </a:xfrm>
            <a:prstGeom prst="rect">
              <a:avLst/>
            </a:prstGeom>
          </p:spPr>
          <p:txBody>
            <a:bodyPr lIns="0" tIns="0" rIns="0" bIns="0" rtlCol="0" anchor="t">
              <a:spAutoFit/>
            </a:bodyPr>
            <a:lstStyle/>
            <a:p>
              <a:pPr marL="863599" lvl="1" indent="-431800">
                <a:lnSpc>
                  <a:spcPts val="3839"/>
                </a:lnSpc>
                <a:buFont typeface="Arial"/>
                <a:buChar char="•"/>
              </a:pPr>
              <a:r>
                <a:rPr lang="en-US" sz="3999" spc="-199" dirty="0">
                  <a:solidFill>
                    <a:srgbClr val="11273B"/>
                  </a:solidFill>
                  <a:latin typeface="Nunito Sans"/>
                </a:rPr>
                <a:t>Action 1 </a:t>
              </a:r>
            </a:p>
            <a:p>
              <a:pPr marL="1727199" lvl="2" indent="-575733">
                <a:lnSpc>
                  <a:spcPts val="3839"/>
                </a:lnSpc>
                <a:buFont typeface="Arial"/>
                <a:buChar char="⚬"/>
              </a:pPr>
              <a:r>
                <a:rPr lang="en-US" sz="3999" spc="-199" dirty="0">
                  <a:solidFill>
                    <a:srgbClr val="11273B"/>
                  </a:solidFill>
                  <a:latin typeface="Nunito Sans"/>
                </a:rPr>
                <a:t>Additional detail</a:t>
              </a:r>
            </a:p>
            <a:p>
              <a:pPr marL="1727199" lvl="2" indent="-575733">
                <a:lnSpc>
                  <a:spcPts val="3839"/>
                </a:lnSpc>
                <a:buFont typeface="Arial"/>
                <a:buChar char="⚬"/>
              </a:pPr>
              <a:r>
                <a:rPr lang="en-US" sz="3999" spc="-199" dirty="0">
                  <a:solidFill>
                    <a:srgbClr val="11273B"/>
                  </a:solidFill>
                  <a:latin typeface="Nunito Sans"/>
                </a:rPr>
                <a:t>More details</a:t>
              </a:r>
            </a:p>
            <a:p>
              <a:pPr>
                <a:lnSpc>
                  <a:spcPts val="3839"/>
                </a:lnSpc>
              </a:pPr>
              <a:endParaRPr lang="en-US" sz="3999" spc="-199" dirty="0">
                <a:solidFill>
                  <a:srgbClr val="11273B"/>
                </a:solidFill>
                <a:latin typeface="Nunito Sans"/>
              </a:endParaRPr>
            </a:p>
            <a:p>
              <a:pPr marL="863599" lvl="1" indent="-431800">
                <a:lnSpc>
                  <a:spcPts val="3839"/>
                </a:lnSpc>
                <a:buFont typeface="Arial"/>
                <a:buChar char="•"/>
              </a:pPr>
              <a:r>
                <a:rPr lang="en-US" sz="3999" spc="-199" dirty="0">
                  <a:solidFill>
                    <a:srgbClr val="11273B"/>
                  </a:solidFill>
                  <a:latin typeface="Nunito Sans"/>
                </a:rPr>
                <a:t>Longer action plan step can be described here</a:t>
              </a:r>
            </a:p>
            <a:p>
              <a:pPr marL="1727199" lvl="2" indent="-575733">
                <a:lnSpc>
                  <a:spcPts val="3839"/>
                </a:lnSpc>
                <a:buFont typeface="Arial"/>
                <a:buChar char="⚬"/>
              </a:pPr>
              <a:r>
                <a:rPr lang="en-US" sz="3999" spc="-199" dirty="0">
                  <a:solidFill>
                    <a:srgbClr val="11273B"/>
                  </a:solidFill>
                  <a:latin typeface="Nunito Sans"/>
                </a:rPr>
                <a:t>This is where you can put a longer detail</a:t>
              </a:r>
            </a:p>
            <a:p>
              <a:pPr marL="1727199" lvl="2" indent="-575733" algn="l">
                <a:lnSpc>
                  <a:spcPts val="3839"/>
                </a:lnSpc>
                <a:buFont typeface="Arial"/>
                <a:buChar char="⚬"/>
              </a:pPr>
              <a:r>
                <a:rPr lang="en-US" sz="3999" spc="-199" dirty="0">
                  <a:solidFill>
                    <a:srgbClr val="11273B"/>
                  </a:solidFill>
                  <a:latin typeface="Nunito Sans"/>
                </a:rPr>
                <a:t>More </a:t>
              </a:r>
              <a:r>
                <a:rPr lang="en-US" sz="3999" spc="-199" dirty="0" err="1">
                  <a:solidFill>
                    <a:srgbClr val="11273B"/>
                  </a:solidFill>
                  <a:latin typeface="Nunito Sans"/>
                </a:rPr>
                <a:t>detials</a:t>
              </a:r>
              <a:endParaRPr lang="en-US" sz="3999" spc="-199" dirty="0">
                <a:solidFill>
                  <a:srgbClr val="11273B"/>
                </a:solidFill>
                <a:latin typeface="Nunito Sans"/>
              </a:endParaRPr>
            </a:p>
          </p:txBody>
        </p:sp>
        <p:sp>
          <p:nvSpPr>
            <p:cNvPr id="19" name="Freeform 19"/>
            <p:cNvSpPr/>
            <p:nvPr/>
          </p:nvSpPr>
          <p:spPr>
            <a:xfrm rot="67426">
              <a:off x="357512" y="561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366799" y="2599247"/>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1"/>
            <p:cNvGrpSpPr/>
            <p:nvPr/>
          </p:nvGrpSpPr>
          <p:grpSpPr>
            <a:xfrm>
              <a:off x="1520552" y="933747"/>
              <a:ext cx="574728" cy="470924"/>
              <a:chOff x="-37166" y="-17071"/>
              <a:chExt cx="113526" cy="93022"/>
            </a:xfrm>
          </p:grpSpPr>
          <p:sp>
            <p:nvSpPr>
              <p:cNvPr id="22" name="Freeform 22"/>
              <p:cNvSpPr/>
              <p:nvPr/>
            </p:nvSpPr>
            <p:spPr>
              <a:xfrm>
                <a:off x="-37166" y="-17071"/>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3" name="TextBox 23"/>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4" name="Group 24"/>
            <p:cNvGrpSpPr/>
            <p:nvPr/>
          </p:nvGrpSpPr>
          <p:grpSpPr>
            <a:xfrm>
              <a:off x="1520552" y="1543347"/>
              <a:ext cx="574728" cy="495032"/>
              <a:chOff x="-37166" y="-21833"/>
              <a:chExt cx="113526" cy="97784"/>
            </a:xfrm>
          </p:grpSpPr>
          <p:sp>
            <p:nvSpPr>
              <p:cNvPr id="25" name="Freeform 25"/>
              <p:cNvSpPr/>
              <p:nvPr/>
            </p:nvSpPr>
            <p:spPr>
              <a:xfrm>
                <a:off x="-37166" y="-21833"/>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6" name="TextBox 26"/>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7" name="Group 27"/>
            <p:cNvGrpSpPr/>
            <p:nvPr/>
          </p:nvGrpSpPr>
          <p:grpSpPr>
            <a:xfrm>
              <a:off x="1520552" y="4184949"/>
              <a:ext cx="574728" cy="436484"/>
              <a:chOff x="-37166" y="-10268"/>
              <a:chExt cx="113526" cy="86219"/>
            </a:xfrm>
          </p:grpSpPr>
          <p:sp>
            <p:nvSpPr>
              <p:cNvPr id="28" name="Freeform 28"/>
              <p:cNvSpPr/>
              <p:nvPr/>
            </p:nvSpPr>
            <p:spPr>
              <a:xfrm>
                <a:off x="-37166" y="-10268"/>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9" name="TextBox 29"/>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30" name="Group 30"/>
            <p:cNvGrpSpPr/>
            <p:nvPr/>
          </p:nvGrpSpPr>
          <p:grpSpPr>
            <a:xfrm>
              <a:off x="1520552" y="5404145"/>
              <a:ext cx="574728" cy="478042"/>
              <a:chOff x="-37166" y="-18477"/>
              <a:chExt cx="113526" cy="94428"/>
            </a:xfrm>
          </p:grpSpPr>
          <p:sp>
            <p:nvSpPr>
              <p:cNvPr id="31" name="Freeform 31"/>
              <p:cNvSpPr/>
              <p:nvPr/>
            </p:nvSpPr>
            <p:spPr>
              <a:xfrm>
                <a:off x="-37166" y="-18477"/>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32" name="TextBox 32"/>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sp>
        <p:nvSpPr>
          <p:cNvPr id="33" name="TextBox 33"/>
          <p:cNvSpPr txBox="1"/>
          <p:nvPr/>
        </p:nvSpPr>
        <p:spPr>
          <a:xfrm>
            <a:off x="1028700" y="9657147"/>
            <a:ext cx="3016205" cy="406458"/>
          </a:xfrm>
          <a:prstGeom prst="rect">
            <a:avLst/>
          </a:prstGeom>
        </p:spPr>
        <p:txBody>
          <a:bodyPr lIns="0" tIns="0" rIns="0" bIns="0" rtlCol="0" anchor="t">
            <a:spAutoFit/>
          </a:bodyPr>
          <a:lstStyle/>
          <a:p>
            <a:pPr>
              <a:lnSpc>
                <a:spcPts val="3359"/>
              </a:lnSpc>
            </a:pPr>
            <a:fld id="{A6B527A4-2560-584A-8A41-41125BE3CA72}" type="slidenum">
              <a:rPr lang="en-US" sz="2400" smtClean="0">
                <a:solidFill>
                  <a:srgbClr val="FFFFFF"/>
                </a:solidFill>
                <a:latin typeface="Open Sans" panose="020B0606030504020204" pitchFamily="34" charset="0"/>
              </a:rPr>
              <a:t>37</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879705"/>
            <a:ext cx="14951698" cy="1379040"/>
            <a:chOff x="0" y="0"/>
            <a:chExt cx="3939491" cy="363351"/>
          </a:xfrm>
        </p:grpSpPr>
        <p:sp>
          <p:nvSpPr>
            <p:cNvPr id="6" name="Freeform 6"/>
            <p:cNvSpPr/>
            <p:nvPr/>
          </p:nvSpPr>
          <p:spPr>
            <a:xfrm>
              <a:off x="0" y="0"/>
              <a:ext cx="3939491" cy="363351"/>
            </a:xfrm>
            <a:custGeom>
              <a:avLst/>
              <a:gdLst/>
              <a:ahLst/>
              <a:cxnLst/>
              <a:rect l="l" t="t" r="r" b="b"/>
              <a:pathLst>
                <a:path w="3939491" h="363351">
                  <a:moveTo>
                    <a:pt x="0" y="0"/>
                  </a:moveTo>
                  <a:lnTo>
                    <a:pt x="3939491" y="0"/>
                  </a:lnTo>
                  <a:lnTo>
                    <a:pt x="3939491" y="363351"/>
                  </a:lnTo>
                  <a:lnTo>
                    <a:pt x="0" y="363351"/>
                  </a:lnTo>
                  <a:close/>
                </a:path>
              </a:pathLst>
            </a:custGeom>
            <a:solidFill>
              <a:srgbClr val="4F4954"/>
            </a:solidFill>
          </p:spPr>
          <p:txBody>
            <a:bodyPr/>
            <a:lstStyle/>
            <a:p>
              <a:endParaRPr lang="en-US"/>
            </a:p>
          </p:txBody>
        </p:sp>
        <p:sp>
          <p:nvSpPr>
            <p:cNvPr id="7" name="TextBox 7"/>
            <p:cNvSpPr txBox="1"/>
            <p:nvPr/>
          </p:nvSpPr>
          <p:spPr>
            <a:xfrm>
              <a:off x="0" y="28575"/>
              <a:ext cx="3939491" cy="334776"/>
            </a:xfrm>
            <a:prstGeom prst="rect">
              <a:avLst/>
            </a:prstGeom>
          </p:spPr>
          <p:txBody>
            <a:bodyPr lIns="50800" tIns="50800" rIns="50800" bIns="50800" rtlCol="0" anchor="ctr"/>
            <a:lstStyle/>
            <a:p>
              <a:pPr algn="ctr">
                <a:lnSpc>
                  <a:spcPts val="1628"/>
                </a:lnSpc>
              </a:pPr>
              <a:endParaRPr/>
            </a:p>
          </p:txBody>
        </p:sp>
      </p:grpSp>
      <p:sp>
        <p:nvSpPr>
          <p:cNvPr id="8" name="TextBox 8"/>
          <p:cNvSpPr txBox="1"/>
          <p:nvPr/>
        </p:nvSpPr>
        <p:spPr>
          <a:xfrm>
            <a:off x="7419529" y="-48489"/>
            <a:ext cx="3448943" cy="539115"/>
          </a:xfrm>
          <a:prstGeom prst="rect">
            <a:avLst/>
          </a:prstGeom>
        </p:spPr>
        <p:txBody>
          <a:bodyPr lIns="0" tIns="0" rIns="0" bIns="0" rtlCol="0" anchor="t">
            <a:spAutoFit/>
          </a:bodyPr>
          <a:lstStyle/>
          <a:p>
            <a:pPr>
              <a:lnSpc>
                <a:spcPts val="4409"/>
              </a:lnSpc>
            </a:pPr>
            <a:r>
              <a:rPr lang="en-US" sz="3150" dirty="0">
                <a:solidFill>
                  <a:srgbClr val="FFFFFF"/>
                </a:solidFill>
                <a:latin typeface="Open Sans" panose="020B0606030504020204" pitchFamily="34" charset="0"/>
              </a:rPr>
              <a:t>04  | RSG Advisory</a:t>
            </a:r>
          </a:p>
        </p:txBody>
      </p:sp>
      <p:sp>
        <p:nvSpPr>
          <p:cNvPr id="9" name="TextBox 9"/>
          <p:cNvSpPr txBox="1"/>
          <p:nvPr/>
        </p:nvSpPr>
        <p:spPr>
          <a:xfrm>
            <a:off x="2626717" y="1096209"/>
            <a:ext cx="14879078" cy="1563417"/>
          </a:xfrm>
          <a:prstGeom prst="rect">
            <a:avLst/>
          </a:prstGeom>
        </p:spPr>
        <p:txBody>
          <a:bodyPr lIns="0" tIns="0" rIns="0" bIns="0" rtlCol="0" anchor="t">
            <a:spAutoFit/>
          </a:bodyPr>
          <a:lstStyle/>
          <a:p>
            <a:pPr>
              <a:lnSpc>
                <a:spcPts val="6227"/>
              </a:lnSpc>
            </a:pPr>
            <a:r>
              <a:rPr lang="en-US" sz="4448">
                <a:solidFill>
                  <a:srgbClr val="FFFFFF"/>
                </a:solidFill>
                <a:latin typeface="Nunito Sans Black"/>
              </a:rPr>
              <a:t>Market Test Current Recordkeeper</a:t>
            </a:r>
          </a:p>
          <a:p>
            <a:pPr>
              <a:lnSpc>
                <a:spcPts val="6227"/>
              </a:lnSpc>
            </a:pPr>
            <a:endParaRPr lang="en-US" sz="4448">
              <a:solidFill>
                <a:srgbClr val="FFFFFF"/>
              </a:solidFill>
              <a:latin typeface="Nunito Sans Black"/>
            </a:endParaRPr>
          </a:p>
        </p:txBody>
      </p:sp>
      <p:sp>
        <p:nvSpPr>
          <p:cNvPr id="10" name="Freeform 10"/>
          <p:cNvSpPr/>
          <p:nvPr/>
        </p:nvSpPr>
        <p:spPr>
          <a:xfrm>
            <a:off x="1409915" y="1068464"/>
            <a:ext cx="1001522" cy="1001522"/>
          </a:xfrm>
          <a:custGeom>
            <a:avLst/>
            <a:gdLst/>
            <a:ahLst/>
            <a:cxnLst/>
            <a:rect l="l" t="t" r="r" b="b"/>
            <a:pathLst>
              <a:path w="1001522" h="1001522">
                <a:moveTo>
                  <a:pt x="0" y="0"/>
                </a:moveTo>
                <a:lnTo>
                  <a:pt x="1001522" y="0"/>
                </a:lnTo>
                <a:lnTo>
                  <a:pt x="1001522" y="1001522"/>
                </a:lnTo>
                <a:lnTo>
                  <a:pt x="0" y="1001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a:off x="962189" y="3285540"/>
            <a:ext cx="7346197" cy="6110006"/>
            <a:chOff x="0" y="0"/>
            <a:chExt cx="1934801" cy="1609220"/>
          </a:xfrm>
        </p:grpSpPr>
        <p:sp>
          <p:nvSpPr>
            <p:cNvPr id="12" name="Freeform 12"/>
            <p:cNvSpPr/>
            <p:nvPr/>
          </p:nvSpPr>
          <p:spPr>
            <a:xfrm>
              <a:off x="0" y="0"/>
              <a:ext cx="1934801" cy="1609220"/>
            </a:xfrm>
            <a:custGeom>
              <a:avLst/>
              <a:gdLst/>
              <a:ahLst/>
              <a:cxnLst/>
              <a:rect l="l" t="t" r="r" b="b"/>
              <a:pathLst>
                <a:path w="1934801" h="1609220">
                  <a:moveTo>
                    <a:pt x="1451101" y="0"/>
                  </a:moveTo>
                  <a:lnTo>
                    <a:pt x="0" y="0"/>
                  </a:lnTo>
                  <a:lnTo>
                    <a:pt x="0" y="1609220"/>
                  </a:lnTo>
                  <a:lnTo>
                    <a:pt x="1451101" y="1609220"/>
                  </a:lnTo>
                  <a:lnTo>
                    <a:pt x="1934801" y="804610"/>
                  </a:lnTo>
                  <a:lnTo>
                    <a:pt x="1451101" y="0"/>
                  </a:lnTo>
                  <a:close/>
                </a:path>
              </a:pathLst>
            </a:custGeom>
            <a:solidFill>
              <a:srgbClr val="4F4954">
                <a:alpha val="64706"/>
              </a:srgbClr>
            </a:solidFill>
          </p:spPr>
          <p:txBody>
            <a:bodyPr/>
            <a:lstStyle/>
            <a:p>
              <a:endParaRPr lang="en-US"/>
            </a:p>
          </p:txBody>
        </p:sp>
        <p:sp>
          <p:nvSpPr>
            <p:cNvPr id="13" name="TextBox 13"/>
            <p:cNvSpPr txBox="1"/>
            <p:nvPr/>
          </p:nvSpPr>
          <p:spPr>
            <a:xfrm>
              <a:off x="0" y="28575"/>
              <a:ext cx="1662719" cy="1580645"/>
            </a:xfrm>
            <a:prstGeom prst="rect">
              <a:avLst/>
            </a:prstGeom>
          </p:spPr>
          <p:txBody>
            <a:bodyPr lIns="50800" tIns="50800" rIns="50800" bIns="50800" rtlCol="0" anchor="ctr"/>
            <a:lstStyle/>
            <a:p>
              <a:pPr algn="ctr">
                <a:lnSpc>
                  <a:spcPts val="1628"/>
                </a:lnSpc>
              </a:pPr>
              <a:endParaRPr/>
            </a:p>
          </p:txBody>
        </p:sp>
      </p:grpSp>
      <p:sp>
        <p:nvSpPr>
          <p:cNvPr id="14" name="TextBox 14"/>
          <p:cNvSpPr txBox="1"/>
          <p:nvPr/>
        </p:nvSpPr>
        <p:spPr>
          <a:xfrm>
            <a:off x="8308386" y="2573070"/>
            <a:ext cx="4264614"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Action Plan</a:t>
            </a:r>
          </a:p>
        </p:txBody>
      </p:sp>
      <p:sp>
        <p:nvSpPr>
          <p:cNvPr id="15" name="TextBox 15"/>
          <p:cNvSpPr txBox="1"/>
          <p:nvPr/>
        </p:nvSpPr>
        <p:spPr>
          <a:xfrm>
            <a:off x="1028700" y="2573070"/>
            <a:ext cx="5143500" cy="729046"/>
          </a:xfrm>
          <a:prstGeom prst="rect">
            <a:avLst/>
          </a:prstGeom>
        </p:spPr>
        <p:txBody>
          <a:bodyPr wrap="square" lIns="0" tIns="0" rIns="0" bIns="0" rtlCol="0" anchor="t">
            <a:spAutoFit/>
          </a:bodyPr>
          <a:lstStyle/>
          <a:p>
            <a:pPr>
              <a:lnSpc>
                <a:spcPts val="5880"/>
              </a:lnSpc>
            </a:pPr>
            <a:r>
              <a:rPr lang="en-US" sz="4200" dirty="0">
                <a:solidFill>
                  <a:srgbClr val="000000"/>
                </a:solidFill>
                <a:latin typeface="Nunito Sans Black"/>
              </a:rPr>
              <a:t>Initial Findings</a:t>
            </a:r>
          </a:p>
        </p:txBody>
      </p:sp>
      <p:grpSp>
        <p:nvGrpSpPr>
          <p:cNvPr id="16" name="Group 16"/>
          <p:cNvGrpSpPr/>
          <p:nvPr/>
        </p:nvGrpSpPr>
        <p:grpSpPr>
          <a:xfrm>
            <a:off x="8308386" y="3380604"/>
            <a:ext cx="8008991" cy="4557455"/>
            <a:chOff x="0" y="5619"/>
            <a:chExt cx="10678655" cy="6076606"/>
          </a:xfrm>
        </p:grpSpPr>
        <p:sp>
          <p:nvSpPr>
            <p:cNvPr id="17" name="TextBox 17"/>
            <p:cNvSpPr txBox="1"/>
            <p:nvPr/>
          </p:nvSpPr>
          <p:spPr>
            <a:xfrm>
              <a:off x="0" y="186265"/>
              <a:ext cx="10678655" cy="5895960"/>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11273B"/>
                  </a:solidFill>
                  <a:latin typeface="Nunito Sans"/>
                </a:rPr>
                <a:t>Action 1 </a:t>
              </a:r>
            </a:p>
            <a:p>
              <a:pPr marL="1727199" lvl="2" indent="-575733">
                <a:lnSpc>
                  <a:spcPts val="3839"/>
                </a:lnSpc>
                <a:buFont typeface="Arial"/>
                <a:buChar char="⚬"/>
              </a:pPr>
              <a:r>
                <a:rPr lang="en-US" sz="3999" spc="-199">
                  <a:solidFill>
                    <a:srgbClr val="11273B"/>
                  </a:solidFill>
                  <a:latin typeface="Nunito Sans"/>
                </a:rPr>
                <a:t>Additional detail</a:t>
              </a:r>
            </a:p>
            <a:p>
              <a:pPr marL="1727199" lvl="2" indent="-575733">
                <a:lnSpc>
                  <a:spcPts val="3839"/>
                </a:lnSpc>
                <a:buFont typeface="Arial"/>
                <a:buChar char="⚬"/>
              </a:pPr>
              <a:r>
                <a:rPr lang="en-US" sz="3999" spc="-199">
                  <a:solidFill>
                    <a:srgbClr val="11273B"/>
                  </a:solidFill>
                  <a:latin typeface="Nunito Sans"/>
                </a:rPr>
                <a:t>More details</a:t>
              </a:r>
            </a:p>
            <a:p>
              <a:pPr>
                <a:lnSpc>
                  <a:spcPts val="3839"/>
                </a:lnSpc>
              </a:pPr>
              <a:endParaRPr lang="en-US" sz="3999" spc="-199">
                <a:solidFill>
                  <a:srgbClr val="11273B"/>
                </a:solidFill>
                <a:latin typeface="Nunito Sans"/>
              </a:endParaRPr>
            </a:p>
            <a:p>
              <a:pPr marL="863599" lvl="1" indent="-431800">
                <a:lnSpc>
                  <a:spcPts val="3839"/>
                </a:lnSpc>
                <a:buFont typeface="Arial"/>
                <a:buChar char="•"/>
              </a:pPr>
              <a:r>
                <a:rPr lang="en-US" sz="3999" spc="-199">
                  <a:solidFill>
                    <a:srgbClr val="11273B"/>
                  </a:solidFill>
                  <a:latin typeface="Nunito Sans"/>
                </a:rPr>
                <a:t>Longer action plan step can be described here</a:t>
              </a:r>
            </a:p>
            <a:p>
              <a:pPr marL="1727199" lvl="2" indent="-575733">
                <a:lnSpc>
                  <a:spcPts val="3839"/>
                </a:lnSpc>
                <a:buFont typeface="Arial"/>
                <a:buChar char="⚬"/>
              </a:pPr>
              <a:r>
                <a:rPr lang="en-US" sz="3999" spc="-199">
                  <a:solidFill>
                    <a:srgbClr val="11273B"/>
                  </a:solidFill>
                  <a:latin typeface="Nunito Sans"/>
                </a:rPr>
                <a:t>This is where you can put a longer detail</a:t>
              </a:r>
            </a:p>
            <a:p>
              <a:pPr marL="1727199" lvl="2" indent="-575733" algn="l">
                <a:lnSpc>
                  <a:spcPts val="3839"/>
                </a:lnSpc>
                <a:buFont typeface="Arial"/>
                <a:buChar char="⚬"/>
              </a:pPr>
              <a:r>
                <a:rPr lang="en-US" sz="3999" spc="-199">
                  <a:solidFill>
                    <a:srgbClr val="11273B"/>
                  </a:solidFill>
                  <a:latin typeface="Nunito Sans"/>
                </a:rPr>
                <a:t>More detials</a:t>
              </a:r>
            </a:p>
          </p:txBody>
        </p:sp>
        <p:sp>
          <p:nvSpPr>
            <p:cNvPr id="18" name="Freeform 18"/>
            <p:cNvSpPr/>
            <p:nvPr/>
          </p:nvSpPr>
          <p:spPr>
            <a:xfrm rot="67426">
              <a:off x="357512" y="5619"/>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366799" y="2599247"/>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20"/>
            <p:cNvGrpSpPr/>
            <p:nvPr/>
          </p:nvGrpSpPr>
          <p:grpSpPr>
            <a:xfrm>
              <a:off x="1520552" y="933747"/>
              <a:ext cx="574728" cy="470924"/>
              <a:chOff x="-37166" y="-17071"/>
              <a:chExt cx="113526" cy="93022"/>
            </a:xfrm>
          </p:grpSpPr>
          <p:sp>
            <p:nvSpPr>
              <p:cNvPr id="21" name="Freeform 21"/>
              <p:cNvSpPr/>
              <p:nvPr/>
            </p:nvSpPr>
            <p:spPr>
              <a:xfrm>
                <a:off x="-37166" y="-17071"/>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2" name="TextBox 22"/>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3" name="Group 23"/>
            <p:cNvGrpSpPr/>
            <p:nvPr/>
          </p:nvGrpSpPr>
          <p:grpSpPr>
            <a:xfrm>
              <a:off x="1520552" y="1543347"/>
              <a:ext cx="574728" cy="495032"/>
              <a:chOff x="-37166" y="-21833"/>
              <a:chExt cx="113526" cy="97784"/>
            </a:xfrm>
          </p:grpSpPr>
          <p:sp>
            <p:nvSpPr>
              <p:cNvPr id="24" name="Freeform 24"/>
              <p:cNvSpPr/>
              <p:nvPr/>
            </p:nvSpPr>
            <p:spPr>
              <a:xfrm>
                <a:off x="-37166" y="-21833"/>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5" name="TextBox 25"/>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6" name="Group 26"/>
            <p:cNvGrpSpPr/>
            <p:nvPr/>
          </p:nvGrpSpPr>
          <p:grpSpPr>
            <a:xfrm>
              <a:off x="1520552" y="4184949"/>
              <a:ext cx="574728" cy="436484"/>
              <a:chOff x="-37166" y="-10268"/>
              <a:chExt cx="113526" cy="86219"/>
            </a:xfrm>
          </p:grpSpPr>
          <p:sp>
            <p:nvSpPr>
              <p:cNvPr id="27" name="Freeform 27"/>
              <p:cNvSpPr/>
              <p:nvPr/>
            </p:nvSpPr>
            <p:spPr>
              <a:xfrm>
                <a:off x="-37166" y="-10268"/>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28" name="TextBox 28"/>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nvGrpSpPr>
            <p:cNvPr id="29" name="Group 29"/>
            <p:cNvGrpSpPr/>
            <p:nvPr/>
          </p:nvGrpSpPr>
          <p:grpSpPr>
            <a:xfrm>
              <a:off x="1520552" y="5404145"/>
              <a:ext cx="574728" cy="478042"/>
              <a:chOff x="-37166" y="-18477"/>
              <a:chExt cx="113526" cy="94428"/>
            </a:xfrm>
          </p:grpSpPr>
          <p:sp>
            <p:nvSpPr>
              <p:cNvPr id="30" name="Freeform 30"/>
              <p:cNvSpPr/>
              <p:nvPr/>
            </p:nvSpPr>
            <p:spPr>
              <a:xfrm>
                <a:off x="-37166" y="-18477"/>
                <a:ext cx="76360" cy="75951"/>
              </a:xfrm>
              <a:custGeom>
                <a:avLst/>
                <a:gdLst/>
                <a:ahLst/>
                <a:cxnLst/>
                <a:rect l="l" t="t" r="r" b="b"/>
                <a:pathLst>
                  <a:path w="76360" h="75951">
                    <a:moveTo>
                      <a:pt x="0" y="0"/>
                    </a:moveTo>
                    <a:lnTo>
                      <a:pt x="76360" y="0"/>
                    </a:lnTo>
                    <a:lnTo>
                      <a:pt x="76360" y="75951"/>
                    </a:lnTo>
                    <a:lnTo>
                      <a:pt x="0" y="75951"/>
                    </a:lnTo>
                    <a:close/>
                  </a:path>
                </a:pathLst>
              </a:custGeom>
              <a:solidFill>
                <a:srgbClr val="C22331"/>
              </a:solidFill>
            </p:spPr>
            <p:txBody>
              <a:bodyPr/>
              <a:lstStyle/>
              <a:p>
                <a:endParaRPr lang="en-US"/>
              </a:p>
            </p:txBody>
          </p:sp>
          <p:sp>
            <p:nvSpPr>
              <p:cNvPr id="31" name="TextBox 31"/>
              <p:cNvSpPr txBox="1"/>
              <p:nvPr/>
            </p:nvSpPr>
            <p:spPr>
              <a:xfrm>
                <a:off x="0" y="28575"/>
                <a:ext cx="76360" cy="47376"/>
              </a:xfrm>
              <a:prstGeom prst="rect">
                <a:avLst/>
              </a:prstGeom>
            </p:spPr>
            <p:txBody>
              <a:bodyPr lIns="50800" tIns="50800" rIns="50800" bIns="50800" rtlCol="0" anchor="ctr"/>
              <a:lstStyle/>
              <a:p>
                <a:pPr algn="ctr">
                  <a:lnSpc>
                    <a:spcPts val="1628"/>
                  </a:lnSpc>
                </a:pPr>
                <a:endParaRPr/>
              </a:p>
            </p:txBody>
          </p:sp>
        </p:grpSp>
      </p:grpSp>
      <p:sp>
        <p:nvSpPr>
          <p:cNvPr id="32" name="TextBox 32"/>
          <p:cNvSpPr txBox="1"/>
          <p:nvPr/>
        </p:nvSpPr>
        <p:spPr>
          <a:xfrm>
            <a:off x="756757" y="3539577"/>
            <a:ext cx="6374109" cy="1969553"/>
          </a:xfrm>
          <a:prstGeom prst="rect">
            <a:avLst/>
          </a:prstGeom>
        </p:spPr>
        <p:txBody>
          <a:bodyPr lIns="0" tIns="0" rIns="0" bIns="0" rtlCol="0" anchor="t">
            <a:spAutoFit/>
          </a:bodyPr>
          <a:lstStyle/>
          <a:p>
            <a:pPr marL="863599" lvl="1" indent="-431800">
              <a:lnSpc>
                <a:spcPts val="3839"/>
              </a:lnSpc>
              <a:buFont typeface="Arial"/>
              <a:buChar char="•"/>
            </a:pPr>
            <a:r>
              <a:rPr lang="en-US" sz="3999" spc="-199">
                <a:solidFill>
                  <a:srgbClr val="FFFFFF"/>
                </a:solidFill>
                <a:latin typeface="Nunito Sans Bold"/>
              </a:rPr>
              <a:t>Findings</a:t>
            </a:r>
          </a:p>
          <a:p>
            <a:pPr>
              <a:lnSpc>
                <a:spcPts val="3839"/>
              </a:lnSpc>
            </a:pPr>
            <a:endParaRPr lang="en-US" sz="3999" spc="-199">
              <a:solidFill>
                <a:srgbClr val="FFFFFF"/>
              </a:solidFill>
              <a:latin typeface="Nunito Sans Bold"/>
            </a:endParaRPr>
          </a:p>
          <a:p>
            <a:pPr marL="863599" lvl="1" indent="-431800">
              <a:lnSpc>
                <a:spcPts val="3839"/>
              </a:lnSpc>
              <a:buFont typeface="Arial"/>
              <a:buChar char="•"/>
            </a:pPr>
            <a:r>
              <a:rPr lang="en-US" sz="3999" spc="-199">
                <a:solidFill>
                  <a:srgbClr val="FFFFFF"/>
                </a:solidFill>
                <a:latin typeface="Nunito Sans Bold"/>
              </a:rPr>
              <a:t>Findings</a:t>
            </a:r>
          </a:p>
          <a:p>
            <a:pPr algn="l">
              <a:lnSpc>
                <a:spcPts val="3839"/>
              </a:lnSpc>
            </a:pPr>
            <a:endParaRPr lang="en-US" sz="3999" spc="-199">
              <a:solidFill>
                <a:srgbClr val="FFFFFF"/>
              </a:solidFill>
              <a:latin typeface="Nunito Sans Bold"/>
            </a:endParaRPr>
          </a:p>
        </p:txBody>
      </p:sp>
      <p:sp>
        <p:nvSpPr>
          <p:cNvPr id="33" name="TextBox 33"/>
          <p:cNvSpPr txBox="1"/>
          <p:nvPr/>
        </p:nvSpPr>
        <p:spPr>
          <a:xfrm>
            <a:off x="1028700" y="9657147"/>
            <a:ext cx="3016205" cy="406458"/>
          </a:xfrm>
          <a:prstGeom prst="rect">
            <a:avLst/>
          </a:prstGeom>
        </p:spPr>
        <p:txBody>
          <a:bodyPr lIns="0" tIns="0" rIns="0" bIns="0" rtlCol="0" anchor="t">
            <a:spAutoFit/>
          </a:bodyPr>
          <a:lstStyle/>
          <a:p>
            <a:pPr>
              <a:lnSpc>
                <a:spcPts val="3359"/>
              </a:lnSpc>
            </a:pPr>
            <a:fld id="{A98D7287-3A79-4446-B9D1-E8B433A4994C}" type="slidenum">
              <a:rPr lang="en-US" sz="2400" smtClean="0">
                <a:solidFill>
                  <a:srgbClr val="FFFFFF"/>
                </a:solidFill>
                <a:latin typeface="Open Sans" panose="020B0606030504020204" pitchFamily="34" charset="0"/>
              </a:rPr>
              <a:t>38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5412281" y="2791395"/>
            <a:ext cx="3396095" cy="5726715"/>
            <a:chOff x="0" y="0"/>
            <a:chExt cx="4528127" cy="7635619"/>
          </a:xfrm>
        </p:grpSpPr>
        <p:grpSp>
          <p:nvGrpSpPr>
            <p:cNvPr id="6" name="Group 6"/>
            <p:cNvGrpSpPr/>
            <p:nvPr/>
          </p:nvGrpSpPr>
          <p:grpSpPr>
            <a:xfrm>
              <a:off x="0" y="0"/>
              <a:ext cx="4528127" cy="7635619"/>
              <a:chOff x="0" y="0"/>
              <a:chExt cx="1758372" cy="2965080"/>
            </a:xfrm>
          </p:grpSpPr>
          <p:sp>
            <p:nvSpPr>
              <p:cNvPr id="7" name="Freeform 7"/>
              <p:cNvSpPr/>
              <p:nvPr/>
            </p:nvSpPr>
            <p:spPr>
              <a:xfrm>
                <a:off x="0" y="0"/>
                <a:ext cx="1758372" cy="2965080"/>
              </a:xfrm>
              <a:custGeom>
                <a:avLst/>
                <a:gdLst/>
                <a:ahLst/>
                <a:cxnLst/>
                <a:rect l="l" t="t" r="r" b="b"/>
                <a:pathLst>
                  <a:path w="1758372" h="2965080">
                    <a:moveTo>
                      <a:pt x="0" y="0"/>
                    </a:moveTo>
                    <a:lnTo>
                      <a:pt x="1758372" y="0"/>
                    </a:lnTo>
                    <a:lnTo>
                      <a:pt x="1758372" y="2965080"/>
                    </a:lnTo>
                    <a:lnTo>
                      <a:pt x="0" y="2965080"/>
                    </a:lnTo>
                    <a:close/>
                  </a:path>
                </a:pathLst>
              </a:custGeom>
              <a:solidFill>
                <a:srgbClr val="9F1621"/>
              </a:solidFill>
            </p:spPr>
            <p:txBody>
              <a:bodyPr/>
              <a:lstStyle/>
              <a:p>
                <a:endParaRPr lang="en-US"/>
              </a:p>
            </p:txBody>
          </p:sp>
        </p:grpSp>
        <p:sp>
          <p:nvSpPr>
            <p:cNvPr id="8" name="TextBox 8"/>
            <p:cNvSpPr txBox="1"/>
            <p:nvPr/>
          </p:nvSpPr>
          <p:spPr>
            <a:xfrm>
              <a:off x="283368" y="6355221"/>
              <a:ext cx="3978804" cy="56723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Chris Underwood</a:t>
              </a:r>
            </a:p>
          </p:txBody>
        </p:sp>
        <p:sp>
          <p:nvSpPr>
            <p:cNvPr id="9" name="Freeform 9"/>
            <p:cNvSpPr/>
            <p:nvPr/>
          </p:nvSpPr>
          <p:spPr>
            <a:xfrm>
              <a:off x="269824" y="244211"/>
              <a:ext cx="3988479" cy="5971938"/>
            </a:xfrm>
            <a:custGeom>
              <a:avLst/>
              <a:gdLst/>
              <a:ahLst/>
              <a:cxnLst/>
              <a:rect l="l" t="t" r="r" b="b"/>
              <a:pathLst>
                <a:path w="3988479" h="5971938">
                  <a:moveTo>
                    <a:pt x="0" y="0"/>
                  </a:moveTo>
                  <a:lnTo>
                    <a:pt x="3988479" y="0"/>
                  </a:lnTo>
                  <a:lnTo>
                    <a:pt x="3988479" y="5971938"/>
                  </a:lnTo>
                  <a:lnTo>
                    <a:pt x="0" y="5971938"/>
                  </a:lnTo>
                  <a:lnTo>
                    <a:pt x="0" y="0"/>
                  </a:lnTo>
                  <a:close/>
                </a:path>
              </a:pathLst>
            </a:custGeom>
            <a:blipFill>
              <a:blip r:embed="rId4"/>
              <a:stretch>
                <a:fillRect t="-121" b="-121"/>
              </a:stretch>
            </a:blipFill>
          </p:spPr>
          <p:txBody>
            <a:bodyPr/>
            <a:lstStyle/>
            <a:p>
              <a:endParaRPr lang="en-US"/>
            </a:p>
          </p:txBody>
        </p:sp>
        <p:sp>
          <p:nvSpPr>
            <p:cNvPr id="10" name="TextBox 10"/>
            <p:cNvSpPr txBox="1"/>
            <p:nvPr/>
          </p:nvSpPr>
          <p:spPr>
            <a:xfrm>
              <a:off x="274661" y="7084351"/>
              <a:ext cx="3978804" cy="378128"/>
            </a:xfrm>
            <a:prstGeom prst="rect">
              <a:avLst/>
            </a:prstGeom>
          </p:spPr>
          <p:txBody>
            <a:bodyPr lIns="0" tIns="0" rIns="0" bIns="0" rtlCol="0" anchor="t">
              <a:spAutoFit/>
            </a:bodyPr>
            <a:lstStyle/>
            <a:p>
              <a:pPr algn="l">
                <a:lnSpc>
                  <a:spcPts val="2451"/>
                </a:lnSpc>
              </a:pPr>
              <a:r>
                <a:rPr lang="en-US" sz="1690" spc="169">
                  <a:solidFill>
                    <a:srgbClr val="FFFFFF"/>
                  </a:solidFill>
                  <a:latin typeface="League Spartan"/>
                </a:rPr>
                <a:t>PRINCIPAL, AIF, CPFA®</a:t>
              </a:r>
            </a:p>
          </p:txBody>
        </p:sp>
      </p:grpSp>
      <p:grpSp>
        <p:nvGrpSpPr>
          <p:cNvPr id="11" name="Group 11"/>
          <p:cNvGrpSpPr/>
          <p:nvPr/>
        </p:nvGrpSpPr>
        <p:grpSpPr>
          <a:xfrm>
            <a:off x="1049411" y="2791395"/>
            <a:ext cx="3396095" cy="5726715"/>
            <a:chOff x="0" y="0"/>
            <a:chExt cx="4528127" cy="7635619"/>
          </a:xfrm>
        </p:grpSpPr>
        <p:grpSp>
          <p:nvGrpSpPr>
            <p:cNvPr id="12" name="Group 12"/>
            <p:cNvGrpSpPr/>
            <p:nvPr/>
          </p:nvGrpSpPr>
          <p:grpSpPr>
            <a:xfrm>
              <a:off x="0" y="0"/>
              <a:ext cx="4528127" cy="7635619"/>
              <a:chOff x="0" y="0"/>
              <a:chExt cx="1758372" cy="2965080"/>
            </a:xfrm>
          </p:grpSpPr>
          <p:sp>
            <p:nvSpPr>
              <p:cNvPr id="13" name="Freeform 13"/>
              <p:cNvSpPr/>
              <p:nvPr/>
            </p:nvSpPr>
            <p:spPr>
              <a:xfrm>
                <a:off x="0" y="0"/>
                <a:ext cx="1758372" cy="2965080"/>
              </a:xfrm>
              <a:custGeom>
                <a:avLst/>
                <a:gdLst/>
                <a:ahLst/>
                <a:cxnLst/>
                <a:rect l="l" t="t" r="r" b="b"/>
                <a:pathLst>
                  <a:path w="1758372" h="2965080">
                    <a:moveTo>
                      <a:pt x="0" y="0"/>
                    </a:moveTo>
                    <a:lnTo>
                      <a:pt x="1758372" y="0"/>
                    </a:lnTo>
                    <a:lnTo>
                      <a:pt x="1758372" y="2965080"/>
                    </a:lnTo>
                    <a:lnTo>
                      <a:pt x="0" y="2965080"/>
                    </a:lnTo>
                    <a:close/>
                  </a:path>
                </a:pathLst>
              </a:custGeom>
              <a:solidFill>
                <a:srgbClr val="9F1621"/>
              </a:solidFill>
            </p:spPr>
            <p:txBody>
              <a:bodyPr/>
              <a:lstStyle/>
              <a:p>
                <a:endParaRPr lang="en-US"/>
              </a:p>
            </p:txBody>
          </p:sp>
        </p:grpSp>
        <p:sp>
          <p:nvSpPr>
            <p:cNvPr id="14" name="TextBox 14"/>
            <p:cNvSpPr txBox="1"/>
            <p:nvPr/>
          </p:nvSpPr>
          <p:spPr>
            <a:xfrm>
              <a:off x="283368" y="6355221"/>
              <a:ext cx="3978804" cy="56723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Scott Emering</a:t>
              </a:r>
            </a:p>
          </p:txBody>
        </p:sp>
        <p:sp>
          <p:nvSpPr>
            <p:cNvPr id="15" name="Freeform 15"/>
            <p:cNvSpPr/>
            <p:nvPr/>
          </p:nvSpPr>
          <p:spPr>
            <a:xfrm>
              <a:off x="269824" y="244211"/>
              <a:ext cx="3988479" cy="5971938"/>
            </a:xfrm>
            <a:custGeom>
              <a:avLst/>
              <a:gdLst/>
              <a:ahLst/>
              <a:cxnLst/>
              <a:rect l="l" t="t" r="r" b="b"/>
              <a:pathLst>
                <a:path w="3988479" h="5971938">
                  <a:moveTo>
                    <a:pt x="0" y="0"/>
                  </a:moveTo>
                  <a:lnTo>
                    <a:pt x="3988479" y="0"/>
                  </a:lnTo>
                  <a:lnTo>
                    <a:pt x="3988479" y="5971938"/>
                  </a:lnTo>
                  <a:lnTo>
                    <a:pt x="0" y="5971938"/>
                  </a:lnTo>
                  <a:lnTo>
                    <a:pt x="0" y="0"/>
                  </a:lnTo>
                  <a:close/>
                </a:path>
              </a:pathLst>
            </a:custGeom>
            <a:blipFill>
              <a:blip r:embed="rId5"/>
              <a:stretch>
                <a:fillRect t="-184" b="-184"/>
              </a:stretch>
            </a:blipFill>
          </p:spPr>
          <p:txBody>
            <a:bodyPr/>
            <a:lstStyle/>
            <a:p>
              <a:endParaRPr lang="en-US"/>
            </a:p>
          </p:txBody>
        </p:sp>
        <p:sp>
          <p:nvSpPr>
            <p:cNvPr id="16" name="TextBox 16"/>
            <p:cNvSpPr txBox="1"/>
            <p:nvPr/>
          </p:nvSpPr>
          <p:spPr>
            <a:xfrm>
              <a:off x="274661" y="7084351"/>
              <a:ext cx="3978804" cy="378128"/>
            </a:xfrm>
            <a:prstGeom prst="rect">
              <a:avLst/>
            </a:prstGeom>
          </p:spPr>
          <p:txBody>
            <a:bodyPr lIns="0" tIns="0" rIns="0" bIns="0" rtlCol="0" anchor="t">
              <a:spAutoFit/>
            </a:bodyPr>
            <a:lstStyle/>
            <a:p>
              <a:pPr algn="l">
                <a:lnSpc>
                  <a:spcPts val="2451"/>
                </a:lnSpc>
              </a:pPr>
              <a:r>
                <a:rPr lang="en-US" sz="1690" spc="169">
                  <a:solidFill>
                    <a:srgbClr val="FFFFFF"/>
                  </a:solidFill>
                  <a:latin typeface="League Spartan"/>
                </a:rPr>
                <a:t>PARTNER, MBA, CPFA®</a:t>
              </a:r>
            </a:p>
          </p:txBody>
        </p:sp>
      </p:grpSp>
      <p:sp>
        <p:nvSpPr>
          <p:cNvPr id="17" name="TextBox 17"/>
          <p:cNvSpPr txBox="1"/>
          <p:nvPr/>
        </p:nvSpPr>
        <p:spPr>
          <a:xfrm>
            <a:off x="1049411" y="596953"/>
            <a:ext cx="16209889" cy="83869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We’re Here to Help</a:t>
            </a:r>
          </a:p>
        </p:txBody>
      </p:sp>
      <p:sp>
        <p:nvSpPr>
          <p:cNvPr id="18" name="TextBox 18"/>
          <p:cNvSpPr txBox="1"/>
          <p:nvPr/>
        </p:nvSpPr>
        <p:spPr>
          <a:xfrm>
            <a:off x="9746737" y="2791395"/>
            <a:ext cx="6942688" cy="3921260"/>
          </a:xfrm>
          <a:prstGeom prst="rect">
            <a:avLst/>
          </a:prstGeom>
        </p:spPr>
        <p:txBody>
          <a:bodyPr lIns="0" tIns="0" rIns="0" bIns="0" rtlCol="0" anchor="t">
            <a:spAutoFit/>
          </a:bodyPr>
          <a:lstStyle/>
          <a:p>
            <a:pPr>
              <a:lnSpc>
                <a:spcPts val="2991"/>
              </a:lnSpc>
            </a:pPr>
            <a:r>
              <a:rPr lang="en-US" sz="2991" dirty="0">
                <a:solidFill>
                  <a:srgbClr val="000000"/>
                </a:solidFill>
                <a:latin typeface="Nunito Sans"/>
              </a:rPr>
              <a:t>Your Team: </a:t>
            </a:r>
          </a:p>
          <a:p>
            <a:pPr>
              <a:lnSpc>
                <a:spcPts val="2991"/>
              </a:lnSpc>
            </a:pPr>
            <a:endParaRPr lang="en-US" sz="2991" dirty="0">
              <a:solidFill>
                <a:srgbClr val="000000"/>
              </a:solidFill>
              <a:latin typeface="Nunito Sans"/>
            </a:endParaRPr>
          </a:p>
          <a:p>
            <a:pPr>
              <a:lnSpc>
                <a:spcPts val="2799"/>
              </a:lnSpc>
            </a:pPr>
            <a:r>
              <a:rPr lang="en-US" sz="2799" dirty="0">
                <a:solidFill>
                  <a:srgbClr val="9F1621"/>
                </a:solidFill>
                <a:latin typeface="Nunito Sans Bold"/>
              </a:rPr>
              <a:t>Scott </a:t>
            </a:r>
            <a:r>
              <a:rPr lang="en-US" sz="2799" dirty="0" err="1">
                <a:solidFill>
                  <a:srgbClr val="9F1621"/>
                </a:solidFill>
                <a:latin typeface="Nunito Sans Bold"/>
              </a:rPr>
              <a:t>Emering</a:t>
            </a:r>
            <a:r>
              <a:rPr lang="en-US" sz="2799" dirty="0">
                <a:solidFill>
                  <a:srgbClr val="9F1621"/>
                </a:solidFill>
                <a:latin typeface="Nunito Sans Bold"/>
              </a:rPr>
              <a:t>​, MBA, CPFA®</a:t>
            </a:r>
          </a:p>
          <a:p>
            <a:pPr>
              <a:lnSpc>
                <a:spcPts val="2799"/>
              </a:lnSpc>
            </a:pPr>
            <a:r>
              <a:rPr lang="en-US" sz="2799" dirty="0">
                <a:solidFill>
                  <a:srgbClr val="000000"/>
                </a:solidFill>
                <a:latin typeface="Nunito Sans"/>
              </a:rPr>
              <a:t>Partner</a:t>
            </a:r>
          </a:p>
          <a:p>
            <a:pPr>
              <a:lnSpc>
                <a:spcPts val="2799"/>
              </a:lnSpc>
            </a:pPr>
            <a:r>
              <a:rPr lang="en-US" sz="2799" dirty="0" err="1">
                <a:solidFill>
                  <a:srgbClr val="000000"/>
                </a:solidFill>
                <a:latin typeface="Nunito Sans"/>
              </a:rPr>
              <a:t>scott@retirementsolutiongroup.com</a:t>
            </a:r>
            <a:endParaRPr lang="en-US" sz="2799" dirty="0">
              <a:solidFill>
                <a:srgbClr val="000000"/>
              </a:solidFill>
              <a:latin typeface="Nunito Sans"/>
            </a:endParaRPr>
          </a:p>
          <a:p>
            <a:pPr>
              <a:lnSpc>
                <a:spcPts val="2799"/>
              </a:lnSpc>
            </a:pPr>
            <a:r>
              <a:rPr lang="en-US" sz="2799" dirty="0">
                <a:solidFill>
                  <a:srgbClr val="000000"/>
                </a:solidFill>
                <a:latin typeface="Nunito Sans"/>
              </a:rPr>
              <a:t>ext. 110</a:t>
            </a:r>
          </a:p>
          <a:p>
            <a:pPr>
              <a:lnSpc>
                <a:spcPts val="2799"/>
              </a:lnSpc>
            </a:pPr>
            <a:endParaRPr lang="en-US" sz="2799" dirty="0">
              <a:solidFill>
                <a:srgbClr val="000000"/>
              </a:solidFill>
              <a:latin typeface="Nunito Sans"/>
            </a:endParaRPr>
          </a:p>
          <a:p>
            <a:pPr>
              <a:lnSpc>
                <a:spcPts val="2799"/>
              </a:lnSpc>
            </a:pPr>
            <a:r>
              <a:rPr lang="en-US" sz="2799" dirty="0">
                <a:solidFill>
                  <a:srgbClr val="9F1621"/>
                </a:solidFill>
                <a:latin typeface="Nunito Sans Bold"/>
              </a:rPr>
              <a:t>Chris Underwood, AIF, CPFA®</a:t>
            </a:r>
          </a:p>
          <a:p>
            <a:pPr>
              <a:lnSpc>
                <a:spcPts val="2799"/>
              </a:lnSpc>
            </a:pPr>
            <a:r>
              <a:rPr lang="en-US" sz="2799" dirty="0">
                <a:solidFill>
                  <a:srgbClr val="000000"/>
                </a:solidFill>
                <a:latin typeface="Nunito Sans"/>
              </a:rPr>
              <a:t>Principal</a:t>
            </a:r>
          </a:p>
          <a:p>
            <a:pPr>
              <a:lnSpc>
                <a:spcPts val="2799"/>
              </a:lnSpc>
            </a:pPr>
            <a:r>
              <a:rPr lang="en-US" sz="2799" dirty="0" err="1">
                <a:solidFill>
                  <a:srgbClr val="000000"/>
                </a:solidFill>
                <a:latin typeface="Nunito Sans"/>
              </a:rPr>
              <a:t>chris@retirementsolutiongroup.com</a:t>
            </a:r>
            <a:endParaRPr lang="en-US" sz="2799" dirty="0">
              <a:solidFill>
                <a:srgbClr val="000000"/>
              </a:solidFill>
              <a:latin typeface="Nunito Sans"/>
            </a:endParaRPr>
          </a:p>
          <a:p>
            <a:pPr>
              <a:lnSpc>
                <a:spcPts val="2799"/>
              </a:lnSpc>
            </a:pPr>
            <a:r>
              <a:rPr lang="en-US" sz="2799" dirty="0">
                <a:solidFill>
                  <a:srgbClr val="000000"/>
                </a:solidFill>
                <a:latin typeface="Nunito Sans"/>
              </a:rPr>
              <a:t>ext. 160</a:t>
            </a:r>
          </a:p>
        </p:txBody>
      </p:sp>
      <p:sp>
        <p:nvSpPr>
          <p:cNvPr id="19" name="TextBox 19"/>
          <p:cNvSpPr txBox="1"/>
          <p:nvPr/>
        </p:nvSpPr>
        <p:spPr>
          <a:xfrm>
            <a:off x="1028700" y="9657147"/>
            <a:ext cx="3016205" cy="406458"/>
          </a:xfrm>
          <a:prstGeom prst="rect">
            <a:avLst/>
          </a:prstGeom>
        </p:spPr>
        <p:txBody>
          <a:bodyPr lIns="0" tIns="0" rIns="0" bIns="0" rtlCol="0" anchor="t">
            <a:spAutoFit/>
          </a:bodyPr>
          <a:lstStyle/>
          <a:p>
            <a:pPr>
              <a:lnSpc>
                <a:spcPts val="3359"/>
              </a:lnSpc>
            </a:pPr>
            <a:fld id="{21299B78-9CAD-9D4E-8554-3E375B2B1587}" type="slidenum">
              <a:rPr lang="en-US" sz="2400" smtClean="0">
                <a:solidFill>
                  <a:srgbClr val="FFFFFF"/>
                </a:solidFill>
                <a:latin typeface="Open Sans" panose="020B0606030504020204" pitchFamily="34" charset="0"/>
              </a:rPr>
              <a:t>39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pic>
        <p:nvPicPr>
          <p:cNvPr id="21" name="Picture 20" descr="A qr code with a white background&#10;&#10;Description automatically generated">
            <a:extLst>
              <a:ext uri="{FF2B5EF4-FFF2-40B4-BE49-F238E27FC236}">
                <a16:creationId xmlns:a16="http://schemas.microsoft.com/office/drawing/2014/main" id="{E8B0C5E3-D186-E23C-9AAC-45358B15A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599" y="6677229"/>
            <a:ext cx="2143297" cy="21432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31212"/>
            <a:ext cx="18288000" cy="4168140"/>
          </a:xfrm>
          <a:custGeom>
            <a:avLst/>
            <a:gdLst/>
            <a:ahLst/>
            <a:cxnLst/>
            <a:rect l="l" t="t" r="r" b="b"/>
            <a:pathLst>
              <a:path w="18288000" h="4168140">
                <a:moveTo>
                  <a:pt x="0" y="0"/>
                </a:moveTo>
                <a:lnTo>
                  <a:pt x="18288000" y="0"/>
                </a:lnTo>
                <a:lnTo>
                  <a:pt x="18288000" y="4168140"/>
                </a:lnTo>
                <a:lnTo>
                  <a:pt x="0" y="4168140"/>
                </a:lnTo>
                <a:lnTo>
                  <a:pt x="0" y="0"/>
                </a:lnTo>
                <a:close/>
              </a:path>
            </a:pathLst>
          </a:custGeom>
          <a:blipFill>
            <a:blip r:embed="rId2"/>
            <a:stretch>
              <a:fillRect l="-91" r="-91"/>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815095" y="7396626"/>
            <a:ext cx="10444205" cy="1455366"/>
          </a:xfrm>
          <a:prstGeom prst="rect">
            <a:avLst/>
          </a:prstGeom>
        </p:spPr>
        <p:txBody>
          <a:bodyPr lIns="0" tIns="0" rIns="0" bIns="0" rtlCol="0" anchor="t">
            <a:spAutoFit/>
          </a:bodyPr>
          <a:lstStyle/>
          <a:p>
            <a:pPr algn="r">
              <a:lnSpc>
                <a:spcPts val="5880"/>
              </a:lnSpc>
              <a:spcBef>
                <a:spcPct val="0"/>
              </a:spcBef>
            </a:pPr>
            <a:r>
              <a:rPr lang="en-US" sz="4200">
                <a:solidFill>
                  <a:srgbClr val="FFFFFF"/>
                </a:solidFill>
                <a:latin typeface="Nunito Sans"/>
              </a:rPr>
              <a:t>Client Name</a:t>
            </a:r>
          </a:p>
          <a:p>
            <a:pPr algn="r">
              <a:lnSpc>
                <a:spcPts val="5880"/>
              </a:lnSpc>
              <a:spcBef>
                <a:spcPct val="0"/>
              </a:spcBef>
            </a:pPr>
            <a:r>
              <a:rPr lang="en-US" sz="4200">
                <a:solidFill>
                  <a:srgbClr val="FFFFFF"/>
                </a:solidFill>
                <a:latin typeface="Nunito Sans"/>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nSpc>
                <a:spcPts val="1800"/>
              </a:lnSpc>
            </a:pPr>
            <a:r>
              <a:rPr lang="en-US" sz="18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8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FA1E57D4-9625-D5A8-6A57-F59ACB1B29CC}"/>
              </a:ext>
            </a:extLst>
          </p:cNvPr>
          <p:cNvSpPr txBox="1"/>
          <p:nvPr/>
        </p:nvSpPr>
        <p:spPr>
          <a:xfrm>
            <a:off x="192296" y="665875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19" name="TextBox 19"/>
          <p:cNvSpPr txBox="1"/>
          <p:nvPr/>
        </p:nvSpPr>
        <p:spPr>
          <a:xfrm>
            <a:off x="1028700" y="9657147"/>
            <a:ext cx="3016205" cy="406458"/>
          </a:xfrm>
          <a:prstGeom prst="rect">
            <a:avLst/>
          </a:prstGeom>
        </p:spPr>
        <p:txBody>
          <a:bodyPr lIns="0" tIns="0" rIns="0" bIns="0" rtlCol="0" anchor="t">
            <a:spAutoFit/>
          </a:bodyPr>
          <a:lstStyle/>
          <a:p>
            <a:pPr>
              <a:lnSpc>
                <a:spcPts val="3359"/>
              </a:lnSpc>
            </a:pPr>
            <a:fld id="{21299B78-9CAD-9D4E-8554-3E375B2B1587}" type="slidenum">
              <a:rPr lang="en-US" sz="2400" smtClean="0">
                <a:solidFill>
                  <a:srgbClr val="FFFFFF"/>
                </a:solidFill>
                <a:latin typeface="Open Sans" panose="020B0606030504020204" pitchFamily="34" charset="0"/>
              </a:rPr>
              <a:t>40</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grpSp>
        <p:nvGrpSpPr>
          <p:cNvPr id="41" name="Group 6">
            <a:extLst>
              <a:ext uri="{FF2B5EF4-FFF2-40B4-BE49-F238E27FC236}">
                <a16:creationId xmlns:a16="http://schemas.microsoft.com/office/drawing/2014/main" id="{EF23FED4-540E-0E7D-2343-57EDE264EB89}"/>
              </a:ext>
            </a:extLst>
          </p:cNvPr>
          <p:cNvGrpSpPr/>
          <p:nvPr/>
        </p:nvGrpSpPr>
        <p:grpSpPr>
          <a:xfrm>
            <a:off x="10909449" y="735437"/>
            <a:ext cx="3396095" cy="6078749"/>
            <a:chOff x="0" y="0"/>
            <a:chExt cx="1758372" cy="3147350"/>
          </a:xfrm>
        </p:grpSpPr>
        <p:sp>
          <p:nvSpPr>
            <p:cNvPr id="42" name="Freeform 7">
              <a:extLst>
                <a:ext uri="{FF2B5EF4-FFF2-40B4-BE49-F238E27FC236}">
                  <a16:creationId xmlns:a16="http://schemas.microsoft.com/office/drawing/2014/main" id="{2780BAEF-7ECD-7C04-0362-71419FA8EC7C}"/>
                </a:ext>
              </a:extLst>
            </p:cNvPr>
            <p:cNvSpPr/>
            <p:nvPr/>
          </p:nvSpPr>
          <p:spPr>
            <a:xfrm>
              <a:off x="0" y="0"/>
              <a:ext cx="1758372" cy="3147350"/>
            </a:xfrm>
            <a:custGeom>
              <a:avLst/>
              <a:gdLst/>
              <a:ahLst/>
              <a:cxnLst/>
              <a:rect l="l" t="t" r="r" b="b"/>
              <a:pathLst>
                <a:path w="1758372" h="3147350">
                  <a:moveTo>
                    <a:pt x="0" y="0"/>
                  </a:moveTo>
                  <a:lnTo>
                    <a:pt x="1758372" y="0"/>
                  </a:lnTo>
                  <a:lnTo>
                    <a:pt x="1758372" y="3147350"/>
                  </a:lnTo>
                  <a:lnTo>
                    <a:pt x="0" y="3147350"/>
                  </a:lnTo>
                  <a:close/>
                </a:path>
              </a:pathLst>
            </a:custGeom>
            <a:solidFill>
              <a:srgbClr val="9F1621"/>
            </a:solidFill>
          </p:spPr>
          <p:txBody>
            <a:bodyPr/>
            <a:lstStyle/>
            <a:p>
              <a:endParaRPr lang="en-US"/>
            </a:p>
          </p:txBody>
        </p:sp>
      </p:grpSp>
      <p:sp>
        <p:nvSpPr>
          <p:cNvPr id="43" name="Freeform 8">
            <a:extLst>
              <a:ext uri="{FF2B5EF4-FFF2-40B4-BE49-F238E27FC236}">
                <a16:creationId xmlns:a16="http://schemas.microsoft.com/office/drawing/2014/main" id="{379D36C6-78F5-1254-D80C-026C19975C43}"/>
              </a:ext>
            </a:extLst>
          </p:cNvPr>
          <p:cNvSpPr/>
          <p:nvPr/>
        </p:nvSpPr>
        <p:spPr>
          <a:xfrm>
            <a:off x="11121975" y="942339"/>
            <a:ext cx="2981201" cy="4455210"/>
          </a:xfrm>
          <a:custGeom>
            <a:avLst/>
            <a:gdLst/>
            <a:ahLst/>
            <a:cxnLst/>
            <a:rect l="l" t="t" r="r" b="b"/>
            <a:pathLst>
              <a:path w="2981201" h="4455210">
                <a:moveTo>
                  <a:pt x="0" y="0"/>
                </a:moveTo>
                <a:lnTo>
                  <a:pt x="2981201" y="0"/>
                </a:lnTo>
                <a:lnTo>
                  <a:pt x="2981201" y="4455209"/>
                </a:lnTo>
                <a:lnTo>
                  <a:pt x="0" y="4455209"/>
                </a:lnTo>
                <a:lnTo>
                  <a:pt x="0" y="0"/>
                </a:lnTo>
                <a:close/>
              </a:path>
            </a:pathLst>
          </a:custGeom>
          <a:blipFill>
            <a:blip r:embed="rId4"/>
            <a:stretch>
              <a:fillRect l="-12777" t="-13237" b="-243"/>
            </a:stretch>
          </a:blipFill>
        </p:spPr>
        <p:txBody>
          <a:bodyPr/>
          <a:lstStyle/>
          <a:p>
            <a:endParaRPr lang="en-US"/>
          </a:p>
        </p:txBody>
      </p:sp>
      <p:grpSp>
        <p:nvGrpSpPr>
          <p:cNvPr id="44" name="Group 9">
            <a:extLst>
              <a:ext uri="{FF2B5EF4-FFF2-40B4-BE49-F238E27FC236}">
                <a16:creationId xmlns:a16="http://schemas.microsoft.com/office/drawing/2014/main" id="{9D03A374-703C-76FD-882D-DA2EB5221B0B}"/>
              </a:ext>
            </a:extLst>
          </p:cNvPr>
          <p:cNvGrpSpPr/>
          <p:nvPr/>
        </p:nvGrpSpPr>
        <p:grpSpPr>
          <a:xfrm>
            <a:off x="7344949" y="735355"/>
            <a:ext cx="3396095" cy="6078830"/>
            <a:chOff x="0" y="0"/>
            <a:chExt cx="1758372" cy="3147392"/>
          </a:xfrm>
        </p:grpSpPr>
        <p:sp>
          <p:nvSpPr>
            <p:cNvPr id="45" name="Freeform 10">
              <a:extLst>
                <a:ext uri="{FF2B5EF4-FFF2-40B4-BE49-F238E27FC236}">
                  <a16:creationId xmlns:a16="http://schemas.microsoft.com/office/drawing/2014/main" id="{D1370215-4306-29F4-27E7-2D9FA953B47F}"/>
                </a:ext>
              </a:extLst>
            </p:cNvPr>
            <p:cNvSpPr/>
            <p:nvPr/>
          </p:nvSpPr>
          <p:spPr>
            <a:xfrm>
              <a:off x="0" y="0"/>
              <a:ext cx="1758372" cy="3147392"/>
            </a:xfrm>
            <a:custGeom>
              <a:avLst/>
              <a:gdLst/>
              <a:ahLst/>
              <a:cxnLst/>
              <a:rect l="l" t="t" r="r" b="b"/>
              <a:pathLst>
                <a:path w="1758372" h="3147392">
                  <a:moveTo>
                    <a:pt x="0" y="0"/>
                  </a:moveTo>
                  <a:lnTo>
                    <a:pt x="1758372" y="0"/>
                  </a:lnTo>
                  <a:lnTo>
                    <a:pt x="1758372" y="3147392"/>
                  </a:lnTo>
                  <a:lnTo>
                    <a:pt x="0" y="3147392"/>
                  </a:lnTo>
                  <a:close/>
                </a:path>
              </a:pathLst>
            </a:custGeom>
            <a:solidFill>
              <a:srgbClr val="9F1621"/>
            </a:solidFill>
          </p:spPr>
          <p:txBody>
            <a:bodyPr/>
            <a:lstStyle/>
            <a:p>
              <a:endParaRPr lang="en-US"/>
            </a:p>
          </p:txBody>
        </p:sp>
      </p:grpSp>
      <p:sp>
        <p:nvSpPr>
          <p:cNvPr id="46" name="Freeform 11">
            <a:extLst>
              <a:ext uri="{FF2B5EF4-FFF2-40B4-BE49-F238E27FC236}">
                <a16:creationId xmlns:a16="http://schemas.microsoft.com/office/drawing/2014/main" id="{204D8F25-F60D-5BD2-6375-5999C6B6ABD6}"/>
              </a:ext>
            </a:extLst>
          </p:cNvPr>
          <p:cNvSpPr/>
          <p:nvPr/>
        </p:nvSpPr>
        <p:spPr>
          <a:xfrm>
            <a:off x="7547317" y="964900"/>
            <a:ext cx="3019860" cy="4432567"/>
          </a:xfrm>
          <a:custGeom>
            <a:avLst/>
            <a:gdLst/>
            <a:ahLst/>
            <a:cxnLst/>
            <a:rect l="l" t="t" r="r" b="b"/>
            <a:pathLst>
              <a:path w="3019860" h="4432567">
                <a:moveTo>
                  <a:pt x="0" y="0"/>
                </a:moveTo>
                <a:lnTo>
                  <a:pt x="3019860" y="0"/>
                </a:lnTo>
                <a:lnTo>
                  <a:pt x="3019860" y="4432567"/>
                </a:lnTo>
                <a:lnTo>
                  <a:pt x="0" y="4432567"/>
                </a:lnTo>
                <a:lnTo>
                  <a:pt x="0" y="0"/>
                </a:lnTo>
                <a:close/>
              </a:path>
            </a:pathLst>
          </a:custGeom>
          <a:blipFill>
            <a:blip r:embed="rId5"/>
            <a:stretch>
              <a:fillRect l="-14298" t="-15165" r="-4072" b="-6105"/>
            </a:stretch>
          </a:blipFill>
        </p:spPr>
        <p:txBody>
          <a:bodyPr/>
          <a:lstStyle/>
          <a:p>
            <a:endParaRPr lang="en-US"/>
          </a:p>
        </p:txBody>
      </p:sp>
      <p:grpSp>
        <p:nvGrpSpPr>
          <p:cNvPr id="47" name="Group 12">
            <a:extLst>
              <a:ext uri="{FF2B5EF4-FFF2-40B4-BE49-F238E27FC236}">
                <a16:creationId xmlns:a16="http://schemas.microsoft.com/office/drawing/2014/main" id="{5E4629A5-37EA-E46B-6414-B394D6FA1B3E}"/>
              </a:ext>
            </a:extLst>
          </p:cNvPr>
          <p:cNvGrpSpPr/>
          <p:nvPr/>
        </p:nvGrpSpPr>
        <p:grpSpPr>
          <a:xfrm>
            <a:off x="14476994" y="735355"/>
            <a:ext cx="3396095" cy="6078830"/>
            <a:chOff x="0" y="0"/>
            <a:chExt cx="1758372" cy="3147392"/>
          </a:xfrm>
        </p:grpSpPr>
        <p:sp>
          <p:nvSpPr>
            <p:cNvPr id="48" name="Freeform 13">
              <a:extLst>
                <a:ext uri="{FF2B5EF4-FFF2-40B4-BE49-F238E27FC236}">
                  <a16:creationId xmlns:a16="http://schemas.microsoft.com/office/drawing/2014/main" id="{4AD23F74-6230-2BDD-D71F-7CA2469432FA}"/>
                </a:ext>
              </a:extLst>
            </p:cNvPr>
            <p:cNvSpPr/>
            <p:nvPr/>
          </p:nvSpPr>
          <p:spPr>
            <a:xfrm>
              <a:off x="0" y="0"/>
              <a:ext cx="1758372" cy="3147392"/>
            </a:xfrm>
            <a:custGeom>
              <a:avLst/>
              <a:gdLst/>
              <a:ahLst/>
              <a:cxnLst/>
              <a:rect l="l" t="t" r="r" b="b"/>
              <a:pathLst>
                <a:path w="1758372" h="3147392">
                  <a:moveTo>
                    <a:pt x="0" y="0"/>
                  </a:moveTo>
                  <a:lnTo>
                    <a:pt x="1758372" y="0"/>
                  </a:lnTo>
                  <a:lnTo>
                    <a:pt x="1758372" y="3147392"/>
                  </a:lnTo>
                  <a:lnTo>
                    <a:pt x="0" y="3147392"/>
                  </a:lnTo>
                  <a:close/>
                </a:path>
              </a:pathLst>
            </a:custGeom>
            <a:solidFill>
              <a:srgbClr val="9F1621"/>
            </a:solidFill>
          </p:spPr>
          <p:txBody>
            <a:bodyPr/>
            <a:lstStyle/>
            <a:p>
              <a:endParaRPr lang="en-US"/>
            </a:p>
          </p:txBody>
        </p:sp>
      </p:grpSp>
      <p:sp>
        <p:nvSpPr>
          <p:cNvPr id="49" name="Freeform 14">
            <a:extLst>
              <a:ext uri="{FF2B5EF4-FFF2-40B4-BE49-F238E27FC236}">
                <a16:creationId xmlns:a16="http://schemas.microsoft.com/office/drawing/2014/main" id="{9E5DB54C-D209-3868-F6D7-302A10FB096E}"/>
              </a:ext>
            </a:extLst>
          </p:cNvPr>
          <p:cNvSpPr/>
          <p:nvPr/>
        </p:nvSpPr>
        <p:spPr>
          <a:xfrm>
            <a:off x="14707815" y="964900"/>
            <a:ext cx="2984103" cy="4417808"/>
          </a:xfrm>
          <a:custGeom>
            <a:avLst/>
            <a:gdLst/>
            <a:ahLst/>
            <a:cxnLst/>
            <a:rect l="l" t="t" r="r" b="b"/>
            <a:pathLst>
              <a:path w="2984103" h="4417808">
                <a:moveTo>
                  <a:pt x="0" y="0"/>
                </a:moveTo>
                <a:lnTo>
                  <a:pt x="2984102" y="0"/>
                </a:lnTo>
                <a:lnTo>
                  <a:pt x="2984102" y="4417808"/>
                </a:lnTo>
                <a:lnTo>
                  <a:pt x="0" y="4417808"/>
                </a:lnTo>
                <a:lnTo>
                  <a:pt x="0" y="0"/>
                </a:lnTo>
                <a:close/>
              </a:path>
            </a:pathLst>
          </a:custGeom>
          <a:blipFill>
            <a:blip r:embed="rId6"/>
            <a:stretch>
              <a:fillRect l="-9646" t="-4052" r="-6565" b="-13989"/>
            </a:stretch>
          </a:blipFill>
        </p:spPr>
        <p:txBody>
          <a:bodyPr/>
          <a:lstStyle/>
          <a:p>
            <a:endParaRPr lang="en-US"/>
          </a:p>
        </p:txBody>
      </p:sp>
      <p:sp>
        <p:nvSpPr>
          <p:cNvPr id="50" name="TextBox 15">
            <a:extLst>
              <a:ext uri="{FF2B5EF4-FFF2-40B4-BE49-F238E27FC236}">
                <a16:creationId xmlns:a16="http://schemas.microsoft.com/office/drawing/2014/main" id="{7F064D1F-3BD9-70E9-ABAA-7546E38C34F7}"/>
              </a:ext>
            </a:extLst>
          </p:cNvPr>
          <p:cNvSpPr txBox="1"/>
          <p:nvPr/>
        </p:nvSpPr>
        <p:spPr>
          <a:xfrm>
            <a:off x="11121975" y="5487565"/>
            <a:ext cx="2984103" cy="43968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Christie Cheng</a:t>
            </a:r>
          </a:p>
        </p:txBody>
      </p:sp>
      <p:sp>
        <p:nvSpPr>
          <p:cNvPr id="51" name="TextBox 16">
            <a:extLst>
              <a:ext uri="{FF2B5EF4-FFF2-40B4-BE49-F238E27FC236}">
                <a16:creationId xmlns:a16="http://schemas.microsoft.com/office/drawing/2014/main" id="{1EAE15FF-D32F-76D0-B35C-730BF1DEE434}"/>
              </a:ext>
            </a:extLst>
          </p:cNvPr>
          <p:cNvSpPr txBox="1"/>
          <p:nvPr/>
        </p:nvSpPr>
        <p:spPr>
          <a:xfrm>
            <a:off x="11140270" y="5889151"/>
            <a:ext cx="2984103" cy="601754"/>
          </a:xfrm>
          <a:prstGeom prst="rect">
            <a:avLst/>
          </a:prstGeom>
        </p:spPr>
        <p:txBody>
          <a:bodyPr lIns="0" tIns="0" rIns="0" bIns="0" rtlCol="0" anchor="t">
            <a:spAutoFit/>
          </a:bodyPr>
          <a:lstStyle/>
          <a:p>
            <a:pPr>
              <a:lnSpc>
                <a:spcPts val="2451"/>
              </a:lnSpc>
            </a:pPr>
            <a:r>
              <a:rPr lang="en-US" sz="1690" spc="169">
                <a:solidFill>
                  <a:srgbClr val="FFFFFF"/>
                </a:solidFill>
                <a:latin typeface="League Spartan"/>
              </a:rPr>
              <a:t>PRINCIPAL, CPFA®</a:t>
            </a:r>
          </a:p>
          <a:p>
            <a:pPr algn="l">
              <a:lnSpc>
                <a:spcPts val="2451"/>
              </a:lnSpc>
            </a:pPr>
            <a:endParaRPr lang="en-US" sz="1690" spc="169">
              <a:solidFill>
                <a:srgbClr val="FFFFFF"/>
              </a:solidFill>
              <a:latin typeface="League Spartan"/>
            </a:endParaRPr>
          </a:p>
        </p:txBody>
      </p:sp>
      <p:sp>
        <p:nvSpPr>
          <p:cNvPr id="52" name="TextBox 17">
            <a:extLst>
              <a:ext uri="{FF2B5EF4-FFF2-40B4-BE49-F238E27FC236}">
                <a16:creationId xmlns:a16="http://schemas.microsoft.com/office/drawing/2014/main" id="{E594A2F5-1A94-BCF1-88C0-5D6773E9B61C}"/>
              </a:ext>
            </a:extLst>
          </p:cNvPr>
          <p:cNvSpPr txBox="1"/>
          <p:nvPr/>
        </p:nvSpPr>
        <p:spPr>
          <a:xfrm>
            <a:off x="7557475" y="5487483"/>
            <a:ext cx="2984103" cy="439692"/>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Elvia Sanchez</a:t>
            </a:r>
          </a:p>
        </p:txBody>
      </p:sp>
      <p:sp>
        <p:nvSpPr>
          <p:cNvPr id="53" name="TextBox 18">
            <a:extLst>
              <a:ext uri="{FF2B5EF4-FFF2-40B4-BE49-F238E27FC236}">
                <a16:creationId xmlns:a16="http://schemas.microsoft.com/office/drawing/2014/main" id="{AEBD4902-6249-ECCE-A9C7-05BE1DA0E974}"/>
              </a:ext>
            </a:extLst>
          </p:cNvPr>
          <p:cNvSpPr txBox="1"/>
          <p:nvPr/>
        </p:nvSpPr>
        <p:spPr>
          <a:xfrm>
            <a:off x="7583074" y="5889151"/>
            <a:ext cx="2984103" cy="601754"/>
          </a:xfrm>
          <a:prstGeom prst="rect">
            <a:avLst/>
          </a:prstGeom>
        </p:spPr>
        <p:txBody>
          <a:bodyPr lIns="0" tIns="0" rIns="0" bIns="0" rtlCol="0" anchor="t">
            <a:spAutoFit/>
          </a:bodyPr>
          <a:lstStyle/>
          <a:p>
            <a:pPr>
              <a:lnSpc>
                <a:spcPts val="2451"/>
              </a:lnSpc>
            </a:pPr>
            <a:r>
              <a:rPr lang="en-US" sz="1690" spc="169">
                <a:solidFill>
                  <a:srgbClr val="FFFFFF"/>
                </a:solidFill>
                <a:latin typeface="League Spartan"/>
              </a:rPr>
              <a:t>PRINCIPAL, CPFA®</a:t>
            </a:r>
          </a:p>
          <a:p>
            <a:pPr algn="l">
              <a:lnSpc>
                <a:spcPts val="2451"/>
              </a:lnSpc>
            </a:pPr>
            <a:endParaRPr lang="en-US" sz="1690" spc="169">
              <a:solidFill>
                <a:srgbClr val="FFFFFF"/>
              </a:solidFill>
              <a:latin typeface="League Spartan"/>
            </a:endParaRPr>
          </a:p>
        </p:txBody>
      </p:sp>
      <p:sp>
        <p:nvSpPr>
          <p:cNvPr id="54" name="TextBox 19">
            <a:extLst>
              <a:ext uri="{FF2B5EF4-FFF2-40B4-BE49-F238E27FC236}">
                <a16:creationId xmlns:a16="http://schemas.microsoft.com/office/drawing/2014/main" id="{F925D954-EF7D-990F-E1DE-084366FF197C}"/>
              </a:ext>
            </a:extLst>
          </p:cNvPr>
          <p:cNvSpPr txBox="1"/>
          <p:nvPr/>
        </p:nvSpPr>
        <p:spPr>
          <a:xfrm>
            <a:off x="14689520" y="5487483"/>
            <a:ext cx="2984103" cy="439686"/>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Judy Gutierrez</a:t>
            </a:r>
          </a:p>
        </p:txBody>
      </p:sp>
      <p:sp>
        <p:nvSpPr>
          <p:cNvPr id="55" name="TextBox 20">
            <a:extLst>
              <a:ext uri="{FF2B5EF4-FFF2-40B4-BE49-F238E27FC236}">
                <a16:creationId xmlns:a16="http://schemas.microsoft.com/office/drawing/2014/main" id="{8EAB9E75-1467-4376-16B7-78CF43E2D2A7}"/>
              </a:ext>
            </a:extLst>
          </p:cNvPr>
          <p:cNvSpPr txBox="1"/>
          <p:nvPr/>
        </p:nvSpPr>
        <p:spPr>
          <a:xfrm>
            <a:off x="14707815" y="5889070"/>
            <a:ext cx="2984103" cy="601807"/>
          </a:xfrm>
          <a:prstGeom prst="rect">
            <a:avLst/>
          </a:prstGeom>
        </p:spPr>
        <p:txBody>
          <a:bodyPr lIns="0" tIns="0" rIns="0" bIns="0" rtlCol="0" anchor="t">
            <a:spAutoFit/>
          </a:bodyPr>
          <a:lstStyle/>
          <a:p>
            <a:pPr algn="l">
              <a:lnSpc>
                <a:spcPts val="2451"/>
              </a:lnSpc>
            </a:pPr>
            <a:r>
              <a:rPr lang="en-US" sz="1690" spc="169">
                <a:solidFill>
                  <a:srgbClr val="FFFFFF"/>
                </a:solidFill>
                <a:latin typeface="League Spartan"/>
              </a:rPr>
              <a:t>SR. RELATIONSHIP MANAGER, CPFA®</a:t>
            </a:r>
          </a:p>
        </p:txBody>
      </p:sp>
      <p:grpSp>
        <p:nvGrpSpPr>
          <p:cNvPr id="56" name="Group 21">
            <a:extLst>
              <a:ext uri="{FF2B5EF4-FFF2-40B4-BE49-F238E27FC236}">
                <a16:creationId xmlns:a16="http://schemas.microsoft.com/office/drawing/2014/main" id="{8CC9E7E9-2E74-4365-9E13-9D23A830AB43}"/>
              </a:ext>
            </a:extLst>
          </p:cNvPr>
          <p:cNvGrpSpPr/>
          <p:nvPr/>
        </p:nvGrpSpPr>
        <p:grpSpPr>
          <a:xfrm>
            <a:off x="3780066" y="740347"/>
            <a:ext cx="3393433" cy="6073838"/>
            <a:chOff x="0" y="0"/>
            <a:chExt cx="1758372" cy="3147275"/>
          </a:xfrm>
        </p:grpSpPr>
        <p:sp>
          <p:nvSpPr>
            <p:cNvPr id="57" name="Freeform 22">
              <a:extLst>
                <a:ext uri="{FF2B5EF4-FFF2-40B4-BE49-F238E27FC236}">
                  <a16:creationId xmlns:a16="http://schemas.microsoft.com/office/drawing/2014/main" id="{7FD24E51-D94A-AE40-D5B0-307A6C40C67C}"/>
                </a:ext>
              </a:extLst>
            </p:cNvPr>
            <p:cNvSpPr/>
            <p:nvPr/>
          </p:nvSpPr>
          <p:spPr>
            <a:xfrm>
              <a:off x="0" y="0"/>
              <a:ext cx="1758372" cy="3147275"/>
            </a:xfrm>
            <a:custGeom>
              <a:avLst/>
              <a:gdLst/>
              <a:ahLst/>
              <a:cxnLst/>
              <a:rect l="l" t="t" r="r" b="b"/>
              <a:pathLst>
                <a:path w="1758372" h="3147275">
                  <a:moveTo>
                    <a:pt x="0" y="0"/>
                  </a:moveTo>
                  <a:lnTo>
                    <a:pt x="1758372" y="0"/>
                  </a:lnTo>
                  <a:lnTo>
                    <a:pt x="1758372" y="3147275"/>
                  </a:lnTo>
                  <a:lnTo>
                    <a:pt x="0" y="3147275"/>
                  </a:lnTo>
                  <a:close/>
                </a:path>
              </a:pathLst>
            </a:custGeom>
            <a:solidFill>
              <a:srgbClr val="9F1621"/>
            </a:solidFill>
          </p:spPr>
          <p:txBody>
            <a:bodyPr/>
            <a:lstStyle/>
            <a:p>
              <a:endParaRPr lang="en-US"/>
            </a:p>
          </p:txBody>
        </p:sp>
      </p:grpSp>
      <p:sp>
        <p:nvSpPr>
          <p:cNvPr id="58" name="Freeform 23">
            <a:extLst>
              <a:ext uri="{FF2B5EF4-FFF2-40B4-BE49-F238E27FC236}">
                <a16:creationId xmlns:a16="http://schemas.microsoft.com/office/drawing/2014/main" id="{79AC1FF5-A2F3-43BD-35D2-D92327198AA2}"/>
              </a:ext>
            </a:extLst>
          </p:cNvPr>
          <p:cNvSpPr/>
          <p:nvPr/>
        </p:nvSpPr>
        <p:spPr>
          <a:xfrm>
            <a:off x="3982276" y="923362"/>
            <a:ext cx="2989014" cy="4475442"/>
          </a:xfrm>
          <a:custGeom>
            <a:avLst/>
            <a:gdLst/>
            <a:ahLst/>
            <a:cxnLst/>
            <a:rect l="l" t="t" r="r" b="b"/>
            <a:pathLst>
              <a:path w="2989014" h="4475442">
                <a:moveTo>
                  <a:pt x="0" y="0"/>
                </a:moveTo>
                <a:lnTo>
                  <a:pt x="2989013" y="0"/>
                </a:lnTo>
                <a:lnTo>
                  <a:pt x="2989013" y="4475442"/>
                </a:lnTo>
                <a:lnTo>
                  <a:pt x="0" y="4475442"/>
                </a:lnTo>
                <a:lnTo>
                  <a:pt x="0" y="0"/>
                </a:lnTo>
                <a:close/>
              </a:path>
            </a:pathLst>
          </a:custGeom>
          <a:blipFill>
            <a:blip r:embed="rId7"/>
            <a:stretch>
              <a:fillRect t="-184" b="-184"/>
            </a:stretch>
          </a:blipFill>
        </p:spPr>
        <p:txBody>
          <a:bodyPr/>
          <a:lstStyle/>
          <a:p>
            <a:endParaRPr lang="en-US"/>
          </a:p>
        </p:txBody>
      </p:sp>
      <p:sp>
        <p:nvSpPr>
          <p:cNvPr id="59" name="TextBox 24">
            <a:extLst>
              <a:ext uri="{FF2B5EF4-FFF2-40B4-BE49-F238E27FC236}">
                <a16:creationId xmlns:a16="http://schemas.microsoft.com/office/drawing/2014/main" id="{431153E9-8B36-D72F-8C46-1CB5B2ADAA60}"/>
              </a:ext>
            </a:extLst>
          </p:cNvPr>
          <p:cNvSpPr txBox="1"/>
          <p:nvPr/>
        </p:nvSpPr>
        <p:spPr>
          <a:xfrm>
            <a:off x="3992425" y="5488705"/>
            <a:ext cx="2981763" cy="439386"/>
          </a:xfrm>
          <a:prstGeom prst="rect">
            <a:avLst/>
          </a:prstGeom>
        </p:spPr>
        <p:txBody>
          <a:bodyPr lIns="0" tIns="0" rIns="0" bIns="0" rtlCol="0" anchor="t">
            <a:spAutoFit/>
          </a:bodyPr>
          <a:lstStyle/>
          <a:p>
            <a:pPr algn="l">
              <a:lnSpc>
                <a:spcPts val="3523"/>
              </a:lnSpc>
            </a:pPr>
            <a:r>
              <a:rPr lang="en-US" sz="2517">
                <a:solidFill>
                  <a:srgbClr val="FFFFFF"/>
                </a:solidFill>
                <a:latin typeface="League Spartan"/>
              </a:rPr>
              <a:t>Kevin Delaney</a:t>
            </a:r>
          </a:p>
        </p:txBody>
      </p:sp>
      <p:sp>
        <p:nvSpPr>
          <p:cNvPr id="60" name="TextBox 25">
            <a:extLst>
              <a:ext uri="{FF2B5EF4-FFF2-40B4-BE49-F238E27FC236}">
                <a16:creationId xmlns:a16="http://schemas.microsoft.com/office/drawing/2014/main" id="{30503820-5009-45B3-3A0D-C0C63266579A}"/>
              </a:ext>
            </a:extLst>
          </p:cNvPr>
          <p:cNvSpPr txBox="1"/>
          <p:nvPr/>
        </p:nvSpPr>
        <p:spPr>
          <a:xfrm>
            <a:off x="3985901" y="5889974"/>
            <a:ext cx="2981763" cy="601312"/>
          </a:xfrm>
          <a:prstGeom prst="rect">
            <a:avLst/>
          </a:prstGeom>
        </p:spPr>
        <p:txBody>
          <a:bodyPr lIns="0" tIns="0" rIns="0" bIns="0" rtlCol="0" anchor="t">
            <a:spAutoFit/>
          </a:bodyPr>
          <a:lstStyle/>
          <a:p>
            <a:pPr algn="l">
              <a:lnSpc>
                <a:spcPts val="2449"/>
              </a:lnSpc>
            </a:pPr>
            <a:r>
              <a:rPr lang="en-US" sz="1689" spc="168">
                <a:solidFill>
                  <a:srgbClr val="FFFFFF"/>
                </a:solidFill>
                <a:latin typeface="League Spartan"/>
              </a:rPr>
              <a:t>VP OF BUSINESS DEVELOPMENT, CPFA®</a:t>
            </a:r>
          </a:p>
        </p:txBody>
      </p:sp>
      <p:grpSp>
        <p:nvGrpSpPr>
          <p:cNvPr id="61" name="Group 26">
            <a:extLst>
              <a:ext uri="{FF2B5EF4-FFF2-40B4-BE49-F238E27FC236}">
                <a16:creationId xmlns:a16="http://schemas.microsoft.com/office/drawing/2014/main" id="{F0C3D346-D3CF-1910-157C-1F6946925C6D}"/>
              </a:ext>
            </a:extLst>
          </p:cNvPr>
          <p:cNvGrpSpPr/>
          <p:nvPr/>
        </p:nvGrpSpPr>
        <p:grpSpPr>
          <a:xfrm>
            <a:off x="212521" y="740347"/>
            <a:ext cx="3396095" cy="6035378"/>
            <a:chOff x="0" y="0"/>
            <a:chExt cx="4528127" cy="8047170"/>
          </a:xfrm>
        </p:grpSpPr>
        <p:grpSp>
          <p:nvGrpSpPr>
            <p:cNvPr id="62" name="Group 27">
              <a:extLst>
                <a:ext uri="{FF2B5EF4-FFF2-40B4-BE49-F238E27FC236}">
                  <a16:creationId xmlns:a16="http://schemas.microsoft.com/office/drawing/2014/main" id="{A1695281-F52E-B124-3548-CB986DBD3FF8}"/>
                </a:ext>
              </a:extLst>
            </p:cNvPr>
            <p:cNvGrpSpPr/>
            <p:nvPr/>
          </p:nvGrpSpPr>
          <p:grpSpPr>
            <a:xfrm>
              <a:off x="0" y="0"/>
              <a:ext cx="4528127" cy="8047170"/>
              <a:chOff x="0" y="0"/>
              <a:chExt cx="1758372" cy="3124894"/>
            </a:xfrm>
          </p:grpSpPr>
          <p:sp>
            <p:nvSpPr>
              <p:cNvPr id="66" name="Freeform 28">
                <a:extLst>
                  <a:ext uri="{FF2B5EF4-FFF2-40B4-BE49-F238E27FC236}">
                    <a16:creationId xmlns:a16="http://schemas.microsoft.com/office/drawing/2014/main" id="{D4BB5741-43EF-6A13-32D6-2C8580412C24}"/>
                  </a:ext>
                </a:extLst>
              </p:cNvPr>
              <p:cNvSpPr/>
              <p:nvPr/>
            </p:nvSpPr>
            <p:spPr>
              <a:xfrm>
                <a:off x="0" y="0"/>
                <a:ext cx="1758372" cy="3124894"/>
              </a:xfrm>
              <a:custGeom>
                <a:avLst/>
                <a:gdLst/>
                <a:ahLst/>
                <a:cxnLst/>
                <a:rect l="l" t="t" r="r" b="b"/>
                <a:pathLst>
                  <a:path w="1758372" h="3124894">
                    <a:moveTo>
                      <a:pt x="0" y="0"/>
                    </a:moveTo>
                    <a:lnTo>
                      <a:pt x="1758372" y="0"/>
                    </a:lnTo>
                    <a:lnTo>
                      <a:pt x="1758372" y="3124894"/>
                    </a:lnTo>
                    <a:lnTo>
                      <a:pt x="0" y="3124894"/>
                    </a:lnTo>
                    <a:close/>
                  </a:path>
                </a:pathLst>
              </a:custGeom>
              <a:solidFill>
                <a:srgbClr val="9F1621"/>
              </a:solidFill>
            </p:spPr>
            <p:txBody>
              <a:bodyPr/>
              <a:lstStyle/>
              <a:p>
                <a:endParaRPr lang="en-US"/>
              </a:p>
            </p:txBody>
          </p:sp>
        </p:grpSp>
        <p:sp>
          <p:nvSpPr>
            <p:cNvPr id="63" name="TextBox 29">
              <a:extLst>
                <a:ext uri="{FF2B5EF4-FFF2-40B4-BE49-F238E27FC236}">
                  <a16:creationId xmlns:a16="http://schemas.microsoft.com/office/drawing/2014/main" id="{98603BA3-BD65-B168-29B2-E6A5FEB5723A}"/>
                </a:ext>
              </a:extLst>
            </p:cNvPr>
            <p:cNvSpPr txBox="1"/>
            <p:nvPr/>
          </p:nvSpPr>
          <p:spPr>
            <a:xfrm>
              <a:off x="283368" y="6355221"/>
              <a:ext cx="3978804" cy="567205"/>
            </a:xfrm>
            <a:prstGeom prst="rect">
              <a:avLst/>
            </a:prstGeom>
          </p:spPr>
          <p:txBody>
            <a:bodyPr lIns="0" tIns="0" rIns="0" bIns="0" rtlCol="0" anchor="t">
              <a:spAutoFit/>
            </a:bodyPr>
            <a:lstStyle/>
            <a:p>
              <a:pPr algn="l">
                <a:lnSpc>
                  <a:spcPts val="3526"/>
                </a:lnSpc>
              </a:pPr>
              <a:r>
                <a:rPr lang="en-US" sz="2519">
                  <a:solidFill>
                    <a:srgbClr val="FFFFFF"/>
                  </a:solidFill>
                  <a:latin typeface="League Spartan"/>
                </a:rPr>
                <a:t>Steve Scott</a:t>
              </a:r>
            </a:p>
          </p:txBody>
        </p:sp>
        <p:sp>
          <p:nvSpPr>
            <p:cNvPr id="64" name="Freeform 30">
              <a:extLst>
                <a:ext uri="{FF2B5EF4-FFF2-40B4-BE49-F238E27FC236}">
                  <a16:creationId xmlns:a16="http://schemas.microsoft.com/office/drawing/2014/main" id="{D61B4D00-858E-38F3-3A61-1F5A3C18F6FA}"/>
                </a:ext>
              </a:extLst>
            </p:cNvPr>
            <p:cNvSpPr/>
            <p:nvPr/>
          </p:nvSpPr>
          <p:spPr>
            <a:xfrm>
              <a:off x="269824" y="244211"/>
              <a:ext cx="3988479" cy="5971938"/>
            </a:xfrm>
            <a:custGeom>
              <a:avLst/>
              <a:gdLst/>
              <a:ahLst/>
              <a:cxnLst/>
              <a:rect l="l" t="t" r="r" b="b"/>
              <a:pathLst>
                <a:path w="3988479" h="5971938">
                  <a:moveTo>
                    <a:pt x="0" y="0"/>
                  </a:moveTo>
                  <a:lnTo>
                    <a:pt x="3988479" y="0"/>
                  </a:lnTo>
                  <a:lnTo>
                    <a:pt x="3988479" y="5971938"/>
                  </a:lnTo>
                  <a:lnTo>
                    <a:pt x="0" y="5971938"/>
                  </a:lnTo>
                  <a:lnTo>
                    <a:pt x="0" y="0"/>
                  </a:lnTo>
                  <a:close/>
                </a:path>
              </a:pathLst>
            </a:custGeom>
            <a:blipFill>
              <a:blip r:embed="rId8"/>
              <a:stretch>
                <a:fillRect l="-22407" t="-7077" r="-14208" b="-30042"/>
              </a:stretch>
            </a:blipFill>
          </p:spPr>
          <p:txBody>
            <a:bodyPr/>
            <a:lstStyle/>
            <a:p>
              <a:endParaRPr lang="en-US"/>
            </a:p>
          </p:txBody>
        </p:sp>
        <p:sp>
          <p:nvSpPr>
            <p:cNvPr id="65" name="TextBox 31">
              <a:extLst>
                <a:ext uri="{FF2B5EF4-FFF2-40B4-BE49-F238E27FC236}">
                  <a16:creationId xmlns:a16="http://schemas.microsoft.com/office/drawing/2014/main" id="{09370767-8D37-B7BD-D29A-16C0F1B1CD2D}"/>
                </a:ext>
              </a:extLst>
            </p:cNvPr>
            <p:cNvSpPr txBox="1"/>
            <p:nvPr/>
          </p:nvSpPr>
          <p:spPr>
            <a:xfrm>
              <a:off x="274661" y="7084320"/>
              <a:ext cx="3978804" cy="789710"/>
            </a:xfrm>
            <a:prstGeom prst="rect">
              <a:avLst/>
            </a:prstGeom>
          </p:spPr>
          <p:txBody>
            <a:bodyPr lIns="0" tIns="0" rIns="0" bIns="0" rtlCol="0" anchor="t">
              <a:spAutoFit/>
            </a:bodyPr>
            <a:lstStyle/>
            <a:p>
              <a:pPr>
                <a:lnSpc>
                  <a:spcPts val="2451"/>
                </a:lnSpc>
              </a:pPr>
              <a:r>
                <a:rPr lang="en-US" sz="1690" spc="169">
                  <a:solidFill>
                    <a:srgbClr val="FFFFFF"/>
                  </a:solidFill>
                  <a:latin typeface="League Spartan"/>
                </a:rPr>
                <a:t>PARTNER, AIF, CPFA®</a:t>
              </a:r>
            </a:p>
            <a:p>
              <a:pPr algn="l">
                <a:lnSpc>
                  <a:spcPts val="2451"/>
                </a:lnSpc>
              </a:pPr>
              <a:r>
                <a:rPr lang="en-US" sz="1690" spc="169">
                  <a:solidFill>
                    <a:srgbClr val="FFFFFF"/>
                  </a:solidFill>
                  <a:latin typeface="League Spartan"/>
                </a:rPr>
                <a:t>CO-FIDUCIARY</a:t>
              </a:r>
            </a:p>
          </p:txBody>
        </p:sp>
      </p:grpSp>
    </p:spTree>
    <p:extLst>
      <p:ext uri="{BB962C8B-B14F-4D97-AF65-F5344CB8AC3E}">
        <p14:creationId xmlns:p14="http://schemas.microsoft.com/office/powerpoint/2010/main" val="3183398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9411" y="1782747"/>
            <a:ext cx="16230600" cy="7594387"/>
          </a:xfrm>
          <a:prstGeom prst="rect">
            <a:avLst/>
          </a:prstGeom>
        </p:spPr>
        <p:txBody>
          <a:bodyPr lIns="0" tIns="0" rIns="0" bIns="0" rtlCol="0" anchor="t">
            <a:spAutoFit/>
          </a:bodyPr>
          <a:lstStyle/>
          <a:p>
            <a:pPr>
              <a:lnSpc>
                <a:spcPts val="1628"/>
              </a:lnSpc>
              <a:spcBef>
                <a:spcPct val="0"/>
              </a:spcBef>
            </a:pPr>
            <a:r>
              <a:rPr lang="en-US" sz="1628" dirty="0">
                <a:solidFill>
                  <a:srgbClr val="000000"/>
                </a:solidFill>
                <a:latin typeface="Open Sans" panose="020B0606030504020204" pitchFamily="34" charset="0"/>
              </a:rPr>
              <a:t>Securities are offered through LPL Financial, member FINRA/SIPC. Investment Advisory Services offered through RSG Advisory a registered Investment Advisor. RSG Advisory and LPL Financial are separate, non-affiliated entities. </a:t>
            </a:r>
          </a:p>
          <a:p>
            <a:pPr>
              <a:lnSpc>
                <a:spcPts val="1628"/>
              </a:lnSpc>
              <a:spcBef>
                <a:spcPct val="0"/>
              </a:spcBef>
            </a:pPr>
            <a:r>
              <a:rPr lang="en-US" sz="1628" dirty="0">
                <a:solidFill>
                  <a:srgbClr val="000000"/>
                </a:solidFill>
                <a:latin typeface="Open Sans" panose="020B0606030504020204" pitchFamily="34" charset="0"/>
              </a:rPr>
              <a:t> </a:t>
            </a:r>
          </a:p>
          <a:p>
            <a:pPr>
              <a:lnSpc>
                <a:spcPts val="1628"/>
              </a:lnSpc>
              <a:spcBef>
                <a:spcPct val="0"/>
              </a:spcBef>
            </a:pPr>
            <a:r>
              <a:rPr lang="en-US" sz="1628" dirty="0">
                <a:solidFill>
                  <a:srgbClr val="000000"/>
                </a:solidFill>
                <a:latin typeface="Open Sans" panose="020B0606030504020204" pitchFamily="34" charset="0"/>
              </a:rPr>
              <a:t>The opinions voiced in this material are for general information only and are not intended to provide specific advice or recommendations for any individual. We suggest that you discuss your specific situation with your financial advisor prior to investing.</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All indices are unmanaged and may not be invested into directly. Unmanaged index returns do not reflect fees, expenses, or sales charges inherent to investing. All performance referenced is historical and is no guarantee of future results.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The economic forecasts set forth in this material may not develop as predicted and there can be no guarantee that strategies promoted will be successful.</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Investing in stock includes numerous specific risks including: the fluctuation of dividend, loss of principal and potential illiquidity of the investment in a falling market.</a:t>
            </a:r>
          </a:p>
          <a:p>
            <a:pPr>
              <a:lnSpc>
                <a:spcPts val="1628"/>
              </a:lnSpc>
              <a:spcBef>
                <a:spcPct val="0"/>
              </a:spcBef>
            </a:pPr>
            <a:r>
              <a:rPr lang="en-US" sz="1628" dirty="0">
                <a:solidFill>
                  <a:srgbClr val="000000"/>
                </a:solidFill>
                <a:latin typeface="Open Sans" panose="020B0606030504020204" pitchFamily="34" charset="0"/>
              </a:rPr>
              <a:t>The prices of small cap stocks are generally more volatile than large cap stocks.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The payment of dividends is not guaranteed. Companies may reduce or eliminate the payment of dividends at any given time.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Bonds are subject to market and interest rate risk if sold prior to maturity. Bond values will decline as interest rates rise and bonds are subject to availability and change in price.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High yield/junk bonds (grade BB or below) are not investment grade securities, and are subject to higher interest rate, credit, and liquidity risks than those graded BBB and above. They generally should be part of a diversified portfolio for sophisticated investors.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Government bonds and Treasury bills are guaranteed by the US government as to the timely payment of principal and interest and, if held to maturity, offer a fixed rate of return and fixed principal value.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Investing in Real Estate Investment Trusts (REITs) involves special risks such as potential illiquidity and may not be suitable for all investors. There is no assurance that the investment objectives of this program will be attained. </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The fast price swings in commodities and currencies will result in significant volatility in an investor’s holdings.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Precious metal investing involves greater fluctuation and potential for losses.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International investing involves special risks such as currency fluctuation and political instability and may not be suitable for all investors. These risks are often heightened for investments in emerging markets.</a:t>
            </a:r>
          </a:p>
          <a:p>
            <a:pPr>
              <a:lnSpc>
                <a:spcPts val="1628"/>
              </a:lnSpc>
              <a:spcBef>
                <a:spcPct val="0"/>
              </a:spcBef>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Technical analysis is based on the study of historical price movements and past trend patterns. There is no assurance that these movements or trends can or will be duplicated in the near future.</a:t>
            </a:r>
          </a:p>
        </p:txBody>
      </p:sp>
      <p:sp>
        <p:nvSpPr>
          <p:cNvPr id="3" name="TextBox 3"/>
          <p:cNvSpPr txBox="1"/>
          <p:nvPr/>
        </p:nvSpPr>
        <p:spPr>
          <a:xfrm>
            <a:off x="1049411" y="596953"/>
            <a:ext cx="16209889" cy="83946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Important disclosures</a:t>
            </a:r>
          </a:p>
        </p:txBody>
      </p:sp>
      <p:grpSp>
        <p:nvGrpSpPr>
          <p:cNvPr id="4" name="Group 4"/>
          <p:cNvGrpSpPr/>
          <p:nvPr/>
        </p:nvGrpSpPr>
        <p:grpSpPr>
          <a:xfrm>
            <a:off x="-227752" y="9554333"/>
            <a:ext cx="18998834" cy="998080"/>
            <a:chOff x="0" y="0"/>
            <a:chExt cx="6426766" cy="337622"/>
          </a:xfrm>
        </p:grpSpPr>
        <p:sp>
          <p:nvSpPr>
            <p:cNvPr id="5" name="Freeform 5"/>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E0FDC144-E78F-3241-BE9B-DBD2CFF7F3EA}" type="slidenum">
              <a:rPr lang="en-US" sz="2400" smtClean="0">
                <a:solidFill>
                  <a:srgbClr val="FFFFFF"/>
                </a:solidFill>
                <a:latin typeface="Open Sans" panose="020B0606030504020204" pitchFamily="34" charset="0"/>
              </a:rPr>
              <a:t>41</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9411" y="1782747"/>
            <a:ext cx="16230600" cy="8209940"/>
          </a:xfrm>
          <a:prstGeom prst="rect">
            <a:avLst/>
          </a:prstGeom>
        </p:spPr>
        <p:txBody>
          <a:bodyPr lIns="0" tIns="0" rIns="0" bIns="0" rtlCol="0" anchor="t">
            <a:spAutoFit/>
          </a:bodyPr>
          <a:lstStyle/>
          <a:p>
            <a:pPr>
              <a:lnSpc>
                <a:spcPts val="1628"/>
              </a:lnSpc>
            </a:pPr>
            <a:r>
              <a:rPr lang="en-US" sz="1628" dirty="0">
                <a:solidFill>
                  <a:srgbClr val="000000"/>
                </a:solidFill>
                <a:latin typeface="Open Sans" panose="020B0606030504020204" pitchFamily="34" charset="0"/>
              </a:rPr>
              <a:t>Rebalancing a portfolio may cause investors to incur tax liabilities and/or transaction costs and does not assure a profit or protect against a loss.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There is no guarantee that a diversified portfolio will enhance overall returns or outperform a non-diversified portfolio. Diversification does not protect against market risk.</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All investing involves risk including loss of principal. No strategy assures success or protects against loss.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Bold"/>
              </a:rPr>
              <a:t>Index definitions and terms:</a:t>
            </a:r>
          </a:p>
          <a:p>
            <a:pPr>
              <a:lnSpc>
                <a:spcPts val="1628"/>
              </a:lnSpc>
            </a:pPr>
            <a:endParaRPr lang="en-US" sz="1628" dirty="0">
              <a:solidFill>
                <a:srgbClr val="000000"/>
              </a:solidFill>
              <a:latin typeface="Open Sans Bold"/>
            </a:endParaRPr>
          </a:p>
          <a:p>
            <a:pPr>
              <a:lnSpc>
                <a:spcPts val="1628"/>
              </a:lnSpc>
            </a:pPr>
            <a:r>
              <a:rPr lang="en-US" sz="1628" dirty="0">
                <a:solidFill>
                  <a:srgbClr val="000000"/>
                </a:solidFill>
                <a:latin typeface="Open Sans" panose="020B0606030504020204" pitchFamily="34" charset="0"/>
              </a:rPr>
              <a:t>S&amp;P 500 Index is a capitalization weighted index of 500 stocks designed to measure performance of the broad domestic economy through changes in the aggregate market value of 500 stocks representing all major industries.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NASDAQ Composite Index measures all NASDAQ domestic and non-U.S. based common stocks listed on The NASDAQ Stock Market. The market value, the last sale price multiplied by total shares outstanding, is calculated throughout the trading day, and is related to the total value of the Index. </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Russell 3000 Index is a market-capitalization-weighted equity index maintained by the FTSE Russell that provides exposure to the entire U.S. stock market. The index tracks the 3,000 largest U.S.-traded stocks which represent about 98% of all U.S incorporated equity securities.</a:t>
            </a:r>
          </a:p>
          <a:p>
            <a:pPr>
              <a:lnSpc>
                <a:spcPts val="1628"/>
              </a:lnSpc>
            </a:pPr>
            <a:r>
              <a:rPr lang="en-US" sz="1628" dirty="0">
                <a:solidFill>
                  <a:srgbClr val="000000"/>
                </a:solidFill>
                <a:latin typeface="Open Sans" panose="020B0606030504020204" pitchFamily="34" charset="0"/>
              </a:rPr>
              <a:t> </a:t>
            </a:r>
          </a:p>
          <a:p>
            <a:pPr>
              <a:lnSpc>
                <a:spcPts val="1628"/>
              </a:lnSpc>
            </a:pPr>
            <a:r>
              <a:rPr lang="en-US" sz="1628" dirty="0">
                <a:solidFill>
                  <a:srgbClr val="000000"/>
                </a:solidFill>
                <a:latin typeface="Open Sans" panose="020B0606030504020204" pitchFamily="34" charset="0"/>
              </a:rPr>
              <a:t>Russell 3000 Value Index is a market-capitalization weighted equity index maintained by the Russell Investment Group and based on the Russell 3000 Index, which measures how U.S. stocks in the equity value segment perform. Included in the Russell 3000 Value Index are stocks from the Russell 3000 Index with lower price-to-book ratios and lower expected growth rates.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Russell 3000 Growth Index is a market capitalization weighted index based on the Russell 3000 index. The Russell 3000 Growth Index includes companies that display signs of above average growth. The index is used to provide a gauge of the performance of growth stocks.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Russell 2000 Index is an index measuring the performance of approximately 2,000 small-cap companies in the Russell 3000 Index. The index serves as a benchmark for U.S. small-cap stocks.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MSCI EAFE Index is a stock index that is a performance benchmark for the major international equity markets as represented by 21 major MSCI indices from Europe, Australia and Middle East.</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MSCI EAFE Small Cap Index is an equity index which captures small cap representation across Developed Markets as represented by MSCI indices from Europe, Australia and the Middle East.</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MSCI Emerging Markets Index consists of 23 economies: Brazil, Chile, China, Colombia, Czech Republic, Egypt, Greece, Hungary, India, Indonesia, Korea, Malaysia, Mexico, Peru, Philippines, Poland, Qatar, Russia, South Africa, Taiwan, Thailand, Turkey and the UAE.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Dividend Aristocrats Index are S&amp;P 500 index constituents that have increased their dividend payouts for 25 consecutive years or more.</a:t>
            </a:r>
          </a:p>
          <a:p>
            <a:pPr>
              <a:lnSpc>
                <a:spcPts val="1628"/>
              </a:lnSpc>
            </a:pPr>
            <a:endParaRPr lang="en-US" sz="1628" dirty="0">
              <a:solidFill>
                <a:srgbClr val="000000"/>
              </a:solidFill>
              <a:latin typeface="Open Sans" panose="020B0606030504020204" pitchFamily="34" charset="0"/>
            </a:endParaRPr>
          </a:p>
          <a:p>
            <a:pPr>
              <a:lnSpc>
                <a:spcPts val="1628"/>
              </a:lnSpc>
              <a:spcBef>
                <a:spcPct val="0"/>
              </a:spcBef>
            </a:pPr>
            <a:r>
              <a:rPr lang="en-US" sz="1628" dirty="0">
                <a:solidFill>
                  <a:srgbClr val="000000"/>
                </a:solidFill>
                <a:latin typeface="Open Sans" panose="020B0606030504020204" pitchFamily="34" charset="0"/>
              </a:rPr>
              <a:t>Wilshire REIT Index defines and measures the investable universe of publicly traded real estate investment trusts domiciled in the U.S.</a:t>
            </a:r>
          </a:p>
        </p:txBody>
      </p:sp>
      <p:sp>
        <p:nvSpPr>
          <p:cNvPr id="3" name="TextBox 3"/>
          <p:cNvSpPr txBox="1"/>
          <p:nvPr/>
        </p:nvSpPr>
        <p:spPr>
          <a:xfrm>
            <a:off x="1049411" y="596953"/>
            <a:ext cx="16209889" cy="83946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Important disclosures</a:t>
            </a:r>
          </a:p>
        </p:txBody>
      </p:sp>
      <p:grpSp>
        <p:nvGrpSpPr>
          <p:cNvPr id="4" name="Group 4"/>
          <p:cNvGrpSpPr/>
          <p:nvPr/>
        </p:nvGrpSpPr>
        <p:grpSpPr>
          <a:xfrm>
            <a:off x="-227752" y="9554333"/>
            <a:ext cx="18998834" cy="998080"/>
            <a:chOff x="0" y="0"/>
            <a:chExt cx="6426766" cy="337622"/>
          </a:xfrm>
        </p:grpSpPr>
        <p:sp>
          <p:nvSpPr>
            <p:cNvPr id="5" name="Freeform 5"/>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19B70764-485B-D44B-BDBD-2756F36D5095}" type="slidenum">
              <a:rPr lang="en-US" sz="2400" smtClean="0">
                <a:solidFill>
                  <a:srgbClr val="FFFFFF"/>
                </a:solidFill>
                <a:latin typeface="Open Sans" panose="020B0606030504020204" pitchFamily="34" charset="0"/>
              </a:rPr>
              <a:t>42</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9411" y="1782747"/>
            <a:ext cx="16230600" cy="6773649"/>
          </a:xfrm>
          <a:prstGeom prst="rect">
            <a:avLst/>
          </a:prstGeom>
        </p:spPr>
        <p:txBody>
          <a:bodyPr lIns="0" tIns="0" rIns="0" bIns="0" rtlCol="0" anchor="t">
            <a:spAutoFit/>
          </a:bodyPr>
          <a:lstStyle/>
          <a:p>
            <a:pPr>
              <a:lnSpc>
                <a:spcPts val="1628"/>
              </a:lnSpc>
            </a:pPr>
            <a:r>
              <a:rPr lang="en-US" sz="1628" dirty="0">
                <a:solidFill>
                  <a:srgbClr val="000000"/>
                </a:solidFill>
                <a:latin typeface="Open Sans" panose="020B0606030504020204" pitchFamily="34" charset="0"/>
              </a:rPr>
              <a:t>Goldman Sachs Crude Oil Total Return Index reflects available through an unleveraged investment in the West Texas Intermediate (WTI) crude oil futures contract plus the Treasury Bill rate of interest that could be earned on funds committed to the trading of the underlying contracts.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Bank of America Merrill Lynch U.S. Corporate AAA Index is an index of U.S. AAA corporate bonds. The Bank of America Merrill Lynch U.S. Corporate BBB Index includes U.S. BBB corporate bonds.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S&amp;P U.S. Preferred Stock Index is designed to serve the investment community's need for an investable benchmark representing the U.S. preferred stock market. Preferred stocks provide investors with a dividend, but do not offer equity in shares.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Bloomberg High Yield Bond Index measures the USD-denominated, high yield, fixed-rate corporate bond market. Securities are classified as high yield if the middle rating of Moody's, Fitch and S&amp;P is Ba1/BB+/BB+ or below. High Yield bonds are considered low quality bonds.</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Market Vectors Floating Rate Bond Index This index provides exposure to the floating rate segment of the U.S. investment grade bond market. Floating rate notes are bonds that have coupon payments that change based on various market characteristics- including rises and falls in interest rates. Holdings are chosen based on amount of debt issued.</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Barclays US Aggregate Bond Index is a market capitalization-weighted index, meaning the securities in the index are weighted according to the market size of each bond type. Most U.S. traded investment grade bonds are represented.</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Barclays Corporate Bond measures the performance of the investment grade U.S. corporate bond market. Securities must be fixed rate, U.S. dollar denominated, taxable and rated investment grade as defined by the Index methodology. Inclusion is based on currency of issue, not its domicile.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Barclays US Treasury Index is a market-capitalization weighted index that measures the performance of public obligations of the U.S. Treasury that have a maturity of one year or more.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Citigroup USBIG Treasury Bill 3M index “T-bill” is an unmanaged index representing monthly return equivalents of yield averages of the last 3-month Treasury Bill issues. </a:t>
            </a:r>
          </a:p>
          <a:p>
            <a:pPr>
              <a:lnSpc>
                <a:spcPts val="1628"/>
              </a:lnSpc>
            </a:pPr>
            <a:r>
              <a:rPr lang="en-US" sz="1628" dirty="0">
                <a:solidFill>
                  <a:srgbClr val="000000"/>
                </a:solidFill>
                <a:latin typeface="Open Sans" panose="020B0606030504020204" pitchFamily="34" charset="0"/>
              </a:rPr>
              <a:t>CBOE Volatility Index® (VIX®) is meant to be forward looking, showing the market's expectation of 30-day volatility in either direction, and is considered by many to be a barometer of investor sentiment and market volatility, commonly referred to as “Investor Fear Gauge”.</a:t>
            </a:r>
          </a:p>
          <a:p>
            <a:pPr>
              <a:lnSpc>
                <a:spcPts val="1628"/>
              </a:lnSpc>
            </a:pPr>
            <a:endParaRPr lang="en-US" sz="1628" dirty="0">
              <a:solidFill>
                <a:srgbClr val="000000"/>
              </a:solidFill>
              <a:latin typeface="Open Sans" panose="020B0606030504020204" pitchFamily="34" charset="0"/>
            </a:endParaRPr>
          </a:p>
          <a:p>
            <a:pPr>
              <a:lnSpc>
                <a:spcPts val="1628"/>
              </a:lnSpc>
            </a:pPr>
            <a:r>
              <a:rPr lang="en-US" sz="1628" dirty="0">
                <a:solidFill>
                  <a:srgbClr val="000000"/>
                </a:solidFill>
                <a:latin typeface="Open Sans" panose="020B0606030504020204" pitchFamily="34" charset="0"/>
              </a:rPr>
              <a:t>Gross Domestic Product (GDP) is the monetary value of all the finished goods and services produced within a country’s borders in a specific time period, though GDP is usually calculated on an annual basis. It includes all of private and public consumption, government outlays, investments and exports less imports that occur within a defined territory.</a:t>
            </a:r>
          </a:p>
          <a:p>
            <a:pPr>
              <a:lnSpc>
                <a:spcPts val="1628"/>
              </a:lnSpc>
              <a:spcBef>
                <a:spcPct val="0"/>
              </a:spcBef>
            </a:pPr>
            <a:endParaRPr lang="en-US" sz="1628" dirty="0">
              <a:solidFill>
                <a:srgbClr val="000000"/>
              </a:solidFill>
              <a:latin typeface="Open Sans" panose="020B0606030504020204" pitchFamily="34" charset="0"/>
            </a:endParaRPr>
          </a:p>
        </p:txBody>
      </p:sp>
      <p:sp>
        <p:nvSpPr>
          <p:cNvPr id="3" name="TextBox 3"/>
          <p:cNvSpPr txBox="1"/>
          <p:nvPr/>
        </p:nvSpPr>
        <p:spPr>
          <a:xfrm>
            <a:off x="1049411" y="596953"/>
            <a:ext cx="16209889" cy="839461"/>
          </a:xfrm>
          <a:prstGeom prst="rect">
            <a:avLst/>
          </a:prstGeom>
        </p:spPr>
        <p:txBody>
          <a:bodyPr lIns="0" tIns="0" rIns="0" bIns="0" rtlCol="0" anchor="t">
            <a:spAutoFit/>
          </a:bodyPr>
          <a:lstStyle/>
          <a:p>
            <a:pPr>
              <a:lnSpc>
                <a:spcPts val="7040"/>
              </a:lnSpc>
            </a:pPr>
            <a:r>
              <a:rPr lang="en-US" sz="5400" b="1" dirty="0">
                <a:solidFill>
                  <a:srgbClr val="000000"/>
                </a:solidFill>
                <a:latin typeface="Libby" pitchFamily="2" charset="0"/>
              </a:rPr>
              <a:t>Important disclosures</a:t>
            </a:r>
          </a:p>
        </p:txBody>
      </p:sp>
      <p:grpSp>
        <p:nvGrpSpPr>
          <p:cNvPr id="4" name="Group 4"/>
          <p:cNvGrpSpPr/>
          <p:nvPr/>
        </p:nvGrpSpPr>
        <p:grpSpPr>
          <a:xfrm>
            <a:off x="-227752" y="9554333"/>
            <a:ext cx="18998834" cy="998080"/>
            <a:chOff x="0" y="0"/>
            <a:chExt cx="6426766" cy="337622"/>
          </a:xfrm>
        </p:grpSpPr>
        <p:sp>
          <p:nvSpPr>
            <p:cNvPr id="5" name="Freeform 5"/>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8700" y="9657147"/>
            <a:ext cx="3016205" cy="406458"/>
          </a:xfrm>
          <a:prstGeom prst="rect">
            <a:avLst/>
          </a:prstGeom>
        </p:spPr>
        <p:txBody>
          <a:bodyPr lIns="0" tIns="0" rIns="0" bIns="0" rtlCol="0" anchor="t">
            <a:spAutoFit/>
          </a:bodyPr>
          <a:lstStyle/>
          <a:p>
            <a:pPr>
              <a:lnSpc>
                <a:spcPts val="3359"/>
              </a:lnSpc>
            </a:pPr>
            <a:fld id="{73BA65CB-ED01-E641-A9A4-27A30CF67B80}" type="slidenum">
              <a:rPr lang="en-US" sz="2400" smtClean="0">
                <a:solidFill>
                  <a:srgbClr val="FFFFFF"/>
                </a:solidFill>
                <a:latin typeface="Open Sans" panose="020B0606030504020204" pitchFamily="34" charset="0"/>
              </a:rPr>
              <a:t>43</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5422" cy="10329500"/>
          </a:xfrm>
          <a:custGeom>
            <a:avLst/>
            <a:gdLst/>
            <a:ahLst/>
            <a:cxnLst/>
            <a:rect l="l" t="t" r="r" b="b"/>
            <a:pathLst>
              <a:path w="18275422" h="10329500">
                <a:moveTo>
                  <a:pt x="0" y="0"/>
                </a:moveTo>
                <a:lnTo>
                  <a:pt x="18275422" y="0"/>
                </a:lnTo>
                <a:lnTo>
                  <a:pt x="18275422" y="10329500"/>
                </a:lnTo>
                <a:lnTo>
                  <a:pt x="0" y="10329500"/>
                </a:lnTo>
                <a:lnTo>
                  <a:pt x="0" y="0"/>
                </a:lnTo>
                <a:close/>
              </a:path>
            </a:pathLst>
          </a:custGeom>
          <a:blipFill>
            <a:blip r:embed="rId2"/>
            <a:stretch>
              <a:fillRect l="-12703" t="-24163" b="-8686"/>
            </a:stretch>
          </a:blipFill>
        </p:spPr>
        <p:txBody>
          <a:bodyPr/>
          <a:lstStyle/>
          <a:p>
            <a:endParaRPr lang="en-US"/>
          </a:p>
        </p:txBody>
      </p:sp>
      <p:sp>
        <p:nvSpPr>
          <p:cNvPr id="3" name="Freeform 3"/>
          <p:cNvSpPr/>
          <p:nvPr/>
        </p:nvSpPr>
        <p:spPr>
          <a:xfrm rot="5400000">
            <a:off x="3987922"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3">
              <a:alphaModFix amt="65999"/>
            </a:blip>
            <a:stretch>
              <a:fillRect l="-92814" t="-3144" b="-3144"/>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74041"/>
          </a:xfrm>
          <a:prstGeom prst="rect">
            <a:avLst/>
          </a:prstGeom>
        </p:spPr>
        <p:txBody>
          <a:bodyPr lIns="0" tIns="0" rIns="0" bIns="0" rtlCol="0" anchor="t">
            <a:spAutoFit/>
          </a:bodyPr>
          <a:lstStyle/>
          <a:p>
            <a:pPr algn="r">
              <a:lnSpc>
                <a:spcPts val="6361"/>
              </a:lnSpc>
            </a:pPr>
            <a:r>
              <a:rPr lang="en-US" sz="4543">
                <a:solidFill>
                  <a:srgbClr val="FFFFFF"/>
                </a:solidFill>
                <a:latin typeface="Nunito Sans Heavy"/>
              </a:rPr>
              <a:t>this is an option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A32B50B0-7B55-B7D8-EBE5-9852865B2D99}"/>
              </a:ext>
            </a:extLst>
          </p:cNvPr>
          <p:cNvSpPr txBox="1"/>
          <p:nvPr/>
        </p:nvSpPr>
        <p:spPr>
          <a:xfrm>
            <a:off x="469538" y="758534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74041"/>
          </a:xfrm>
          <a:prstGeom prst="rect">
            <a:avLst/>
          </a:prstGeom>
        </p:spPr>
        <p:txBody>
          <a:bodyPr lIns="0" tIns="0" rIns="0" bIns="0" rtlCol="0" anchor="t">
            <a:spAutoFit/>
          </a:bodyPr>
          <a:lstStyle/>
          <a:p>
            <a:pPr algn="r">
              <a:lnSpc>
                <a:spcPts val="6361"/>
              </a:lnSpc>
            </a:pPr>
            <a:r>
              <a:rPr lang="en-US" sz="4543">
                <a:solidFill>
                  <a:srgbClr val="FFFFFF"/>
                </a:solidFill>
                <a:latin typeface="Nunito Sans Heavy"/>
              </a:rPr>
              <a:t>this is an option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1C61BAB1-691D-14E7-074E-710DBD48ACED}"/>
              </a:ext>
            </a:extLst>
          </p:cNvPr>
          <p:cNvSpPr txBox="1"/>
          <p:nvPr/>
        </p:nvSpPr>
        <p:spPr>
          <a:xfrm>
            <a:off x="469538" y="758534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74041"/>
          </a:xfrm>
          <a:prstGeom prst="rect">
            <a:avLst/>
          </a:prstGeom>
        </p:spPr>
        <p:txBody>
          <a:bodyPr lIns="0" tIns="0" rIns="0" bIns="0" rtlCol="0" anchor="t">
            <a:spAutoFit/>
          </a:bodyPr>
          <a:lstStyle/>
          <a:p>
            <a:pPr algn="r">
              <a:lnSpc>
                <a:spcPts val="6361"/>
              </a:lnSpc>
            </a:pPr>
            <a:r>
              <a:rPr lang="en-US" sz="4543">
                <a:solidFill>
                  <a:srgbClr val="FFFFFF"/>
                </a:solidFill>
                <a:latin typeface="Nunito Sans Heavy"/>
              </a:rPr>
              <a:t>this is an option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ndParaRPr>
          </a:p>
        </p:txBody>
      </p:sp>
      <p:sp>
        <p:nvSpPr>
          <p:cNvPr id="8" name="TextBox 5">
            <a:extLst>
              <a:ext uri="{FF2B5EF4-FFF2-40B4-BE49-F238E27FC236}">
                <a16:creationId xmlns:a16="http://schemas.microsoft.com/office/drawing/2014/main" id="{13B3728E-C4B3-C551-07F5-5463CA70CEBA}"/>
              </a:ext>
            </a:extLst>
          </p:cNvPr>
          <p:cNvSpPr txBox="1"/>
          <p:nvPr/>
        </p:nvSpPr>
        <p:spPr>
          <a:xfrm>
            <a:off x="469538" y="7585346"/>
            <a:ext cx="17067005" cy="795089"/>
          </a:xfrm>
          <a:prstGeom prst="rect">
            <a:avLst/>
          </a:prstGeom>
        </p:spPr>
        <p:txBody>
          <a:bodyPr wrap="square" lIns="0" tIns="0" rIns="0" bIns="0" rtlCol="0" anchor="t">
            <a:spAutoFit/>
          </a:bodyPr>
          <a:lstStyle/>
          <a:p>
            <a:pPr algn="r">
              <a:lnSpc>
                <a:spcPts val="6160"/>
              </a:lnSpc>
            </a:pPr>
            <a:r>
              <a:rPr lang="en-US" sz="5400" b="1" dirty="0">
                <a:solidFill>
                  <a:srgbClr val="FFFFFF"/>
                </a:solidFill>
                <a:latin typeface="Libby" pitchFamily="2" charset="0"/>
              </a:rPr>
              <a:t>Alt design/Brand for Title Slide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Agenda</a:t>
            </a:r>
          </a:p>
        </p:txBody>
      </p:sp>
      <p:sp>
        <p:nvSpPr>
          <p:cNvPr id="6" name="TextBox 6"/>
          <p:cNvSpPr txBox="1"/>
          <p:nvPr/>
        </p:nvSpPr>
        <p:spPr>
          <a:xfrm>
            <a:off x="1225400" y="2189560"/>
            <a:ext cx="15017783" cy="5170646"/>
          </a:xfrm>
          <a:prstGeom prst="rect">
            <a:avLst/>
          </a:prstGeom>
        </p:spPr>
        <p:txBody>
          <a:bodyPr lIns="0" tIns="0" rIns="0" bIns="0" rtlCol="0" anchor="t">
            <a:spAutoFit/>
          </a:bodyPr>
          <a:lstStyle/>
          <a:p>
            <a:pPr marL="685800" indent="-685800">
              <a:buFont typeface="Arial" panose="020B0604020202020204" pitchFamily="34" charset="0"/>
              <a:buChar char="•"/>
            </a:pPr>
            <a:r>
              <a:rPr lang="en-US" sz="4800" dirty="0">
                <a:solidFill>
                  <a:srgbClr val="000000"/>
                </a:solidFill>
                <a:latin typeface="Nunito Sans"/>
              </a:rPr>
              <a:t>Plan Compliance</a:t>
            </a:r>
          </a:p>
          <a:p>
            <a:pPr marL="685800" indent="-685800">
              <a:buFont typeface="Arial" panose="020B0604020202020204" pitchFamily="34" charset="0"/>
              <a:buChar char="•"/>
            </a:pPr>
            <a:r>
              <a:rPr lang="en-US" sz="4800" dirty="0">
                <a:solidFill>
                  <a:srgbClr val="000000"/>
                </a:solidFill>
                <a:latin typeface="Nunito Sans"/>
              </a:rPr>
              <a:t>Plan Health</a:t>
            </a:r>
          </a:p>
          <a:p>
            <a:pPr marL="685800" indent="-685800">
              <a:buFont typeface="Arial" panose="020B0604020202020204" pitchFamily="34" charset="0"/>
              <a:buChar char="•"/>
            </a:pPr>
            <a:r>
              <a:rPr lang="en-US" sz="4800" dirty="0">
                <a:solidFill>
                  <a:srgbClr val="000000"/>
                </a:solidFill>
                <a:latin typeface="Nunito Sans"/>
              </a:rPr>
              <a:t>Education</a:t>
            </a:r>
          </a:p>
          <a:p>
            <a:pPr marL="685800" indent="-685800">
              <a:buFont typeface="Arial" panose="020B0604020202020204" pitchFamily="34" charset="0"/>
              <a:buChar char="•"/>
            </a:pPr>
            <a:r>
              <a:rPr lang="en-US" sz="4800" dirty="0">
                <a:solidFill>
                  <a:srgbClr val="000000"/>
                </a:solidFill>
                <a:latin typeface="Nunito Sans"/>
              </a:rPr>
              <a:t>Market Update</a:t>
            </a:r>
          </a:p>
          <a:p>
            <a:pPr marL="685800" indent="-685800">
              <a:buFont typeface="Arial" panose="020B0604020202020204" pitchFamily="34" charset="0"/>
              <a:buChar char="•"/>
            </a:pPr>
            <a:r>
              <a:rPr lang="en-US" sz="4800" dirty="0">
                <a:solidFill>
                  <a:srgbClr val="000000"/>
                </a:solidFill>
                <a:latin typeface="Nunito Sans"/>
              </a:rPr>
              <a:t>Investment Monitoring</a:t>
            </a:r>
          </a:p>
          <a:p>
            <a:pPr marL="685800" indent="-685800">
              <a:buFont typeface="Arial" panose="020B0604020202020204" pitchFamily="34" charset="0"/>
              <a:buChar char="•"/>
            </a:pPr>
            <a:r>
              <a:rPr lang="en-US" sz="4800" dirty="0">
                <a:solidFill>
                  <a:srgbClr val="000000"/>
                </a:solidFill>
                <a:latin typeface="Nunito Sans"/>
              </a:rPr>
              <a:t>Recordkeeper Update</a:t>
            </a:r>
          </a:p>
          <a:p>
            <a:pPr marL="685800" indent="-685800">
              <a:buFont typeface="Arial" panose="020B0604020202020204" pitchFamily="34" charset="0"/>
              <a:buChar char="•"/>
            </a:pPr>
            <a:r>
              <a:rPr lang="en-US" sz="4800" dirty="0">
                <a:solidFill>
                  <a:srgbClr val="000000"/>
                </a:solidFill>
                <a:latin typeface="Nunito Sans"/>
              </a:rPr>
              <a:t>Other New Business</a:t>
            </a:r>
          </a:p>
        </p:txBody>
      </p:sp>
      <p:sp>
        <p:nvSpPr>
          <p:cNvPr id="7" name="Freeform 7"/>
          <p:cNvSpPr/>
          <p:nvPr/>
        </p:nvSpPr>
        <p:spPr>
          <a:xfrm>
            <a:off x="1081643" y="2226111"/>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16" name="Group 2">
            <a:extLst>
              <a:ext uri="{FF2B5EF4-FFF2-40B4-BE49-F238E27FC236}">
                <a16:creationId xmlns:a16="http://schemas.microsoft.com/office/drawing/2014/main" id="{67313E1A-1DFB-608C-665A-5B1846BAB04E}"/>
              </a:ext>
            </a:extLst>
          </p:cNvPr>
          <p:cNvGrpSpPr/>
          <p:nvPr/>
        </p:nvGrpSpPr>
        <p:grpSpPr>
          <a:xfrm>
            <a:off x="-227752" y="9554333"/>
            <a:ext cx="18998834" cy="998080"/>
            <a:chOff x="0" y="0"/>
            <a:chExt cx="6426766" cy="337622"/>
          </a:xfrm>
        </p:grpSpPr>
        <p:sp>
          <p:nvSpPr>
            <p:cNvPr id="17" name="Freeform 3">
              <a:extLst>
                <a:ext uri="{FF2B5EF4-FFF2-40B4-BE49-F238E27FC236}">
                  <a16:creationId xmlns:a16="http://schemas.microsoft.com/office/drawing/2014/main" id="{937AABBB-065B-A2DC-7EAA-F94184BF42DA}"/>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8" name="Freeform 4">
            <a:extLst>
              <a:ext uri="{FF2B5EF4-FFF2-40B4-BE49-F238E27FC236}">
                <a16:creationId xmlns:a16="http://schemas.microsoft.com/office/drawing/2014/main" id="{8887C68E-3270-D4D8-48D8-602F1B17BA1D}"/>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6"/>
            <a:stretch>
              <a:fillRect/>
            </a:stretch>
          </a:blipFill>
        </p:spPr>
        <p:txBody>
          <a:bodyPr/>
          <a:lstStyle/>
          <a:p>
            <a:endParaRPr lang="en-US"/>
          </a:p>
        </p:txBody>
      </p:sp>
      <p:sp>
        <p:nvSpPr>
          <p:cNvPr id="19" name="TextBox 27">
            <a:extLst>
              <a:ext uri="{FF2B5EF4-FFF2-40B4-BE49-F238E27FC236}">
                <a16:creationId xmlns:a16="http://schemas.microsoft.com/office/drawing/2014/main" id="{B921ACFE-E7D4-7B83-F6E0-497B102FD9F5}"/>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5C84CBD5-9DDE-8C4B-B02C-C0494B48FD42}" type="slidenum">
              <a:rPr lang="en-US" sz="2400" smtClean="0">
                <a:solidFill>
                  <a:srgbClr val="FFFFFF"/>
                </a:solidFill>
                <a:latin typeface="Open Sans" panose="020B0606030504020204" pitchFamily="34" charset="0"/>
              </a:rPr>
              <a:t>8</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
        <p:nvSpPr>
          <p:cNvPr id="20" name="Freeform 7">
            <a:extLst>
              <a:ext uri="{FF2B5EF4-FFF2-40B4-BE49-F238E27FC236}">
                <a16:creationId xmlns:a16="http://schemas.microsoft.com/office/drawing/2014/main" id="{4ED74C04-9186-C7F3-F99A-CCB85D78594E}"/>
              </a:ext>
            </a:extLst>
          </p:cNvPr>
          <p:cNvSpPr/>
          <p:nvPr/>
        </p:nvSpPr>
        <p:spPr>
          <a:xfrm>
            <a:off x="1081643" y="2956953"/>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1" name="Freeform 7">
            <a:extLst>
              <a:ext uri="{FF2B5EF4-FFF2-40B4-BE49-F238E27FC236}">
                <a16:creationId xmlns:a16="http://schemas.microsoft.com/office/drawing/2014/main" id="{AB2CC87B-7964-7DEF-F83C-756E5D050843}"/>
              </a:ext>
            </a:extLst>
          </p:cNvPr>
          <p:cNvSpPr/>
          <p:nvPr/>
        </p:nvSpPr>
        <p:spPr>
          <a:xfrm>
            <a:off x="1093738" y="3702015"/>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2" name="Freeform 7">
            <a:extLst>
              <a:ext uri="{FF2B5EF4-FFF2-40B4-BE49-F238E27FC236}">
                <a16:creationId xmlns:a16="http://schemas.microsoft.com/office/drawing/2014/main" id="{30700219-F728-3C3B-EB10-8F070278B77B}"/>
              </a:ext>
            </a:extLst>
          </p:cNvPr>
          <p:cNvSpPr/>
          <p:nvPr/>
        </p:nvSpPr>
        <p:spPr>
          <a:xfrm>
            <a:off x="1081643" y="4422471"/>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3" name="Freeform 7">
            <a:extLst>
              <a:ext uri="{FF2B5EF4-FFF2-40B4-BE49-F238E27FC236}">
                <a16:creationId xmlns:a16="http://schemas.microsoft.com/office/drawing/2014/main" id="{7FF74713-31B7-6BCD-20D0-D0CD437C1C6A}"/>
              </a:ext>
            </a:extLst>
          </p:cNvPr>
          <p:cNvSpPr/>
          <p:nvPr/>
        </p:nvSpPr>
        <p:spPr>
          <a:xfrm>
            <a:off x="1093738" y="5167533"/>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4" name="Freeform 7">
            <a:extLst>
              <a:ext uri="{FF2B5EF4-FFF2-40B4-BE49-F238E27FC236}">
                <a16:creationId xmlns:a16="http://schemas.microsoft.com/office/drawing/2014/main" id="{B28B80FA-9951-2BA7-B08C-6C7DC73EFAF6}"/>
              </a:ext>
            </a:extLst>
          </p:cNvPr>
          <p:cNvSpPr/>
          <p:nvPr/>
        </p:nvSpPr>
        <p:spPr>
          <a:xfrm>
            <a:off x="1093738" y="5882298"/>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5" name="Freeform 7">
            <a:extLst>
              <a:ext uri="{FF2B5EF4-FFF2-40B4-BE49-F238E27FC236}">
                <a16:creationId xmlns:a16="http://schemas.microsoft.com/office/drawing/2014/main" id="{47C06D43-C844-5441-F916-18C9CB6D7480}"/>
              </a:ext>
            </a:extLst>
          </p:cNvPr>
          <p:cNvSpPr/>
          <p:nvPr/>
        </p:nvSpPr>
        <p:spPr>
          <a:xfrm>
            <a:off x="1081643" y="6611772"/>
            <a:ext cx="399336" cy="59164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2488409"/>
            <a:ext cx="15169289" cy="502879"/>
          </a:xfrm>
          <a:prstGeom prst="rect">
            <a:avLst/>
          </a:prstGeom>
        </p:spPr>
        <p:txBody>
          <a:bodyPr lIns="0" tIns="0" rIns="0" bIns="0" rtlCol="0" anchor="t">
            <a:spAutoFit/>
          </a:bodyPr>
          <a:lstStyle/>
          <a:p>
            <a:pPr>
              <a:lnSpc>
                <a:spcPts val="3960"/>
              </a:lnSpc>
            </a:pPr>
            <a:r>
              <a:rPr lang="en-US" sz="3600">
                <a:solidFill>
                  <a:srgbClr val="000000"/>
                </a:solidFill>
                <a:latin typeface="Nunito Sans"/>
              </a:rPr>
              <a:t>At RSG Advisory we specialize in employer sponsored retirement plans.</a:t>
            </a:r>
          </a:p>
        </p:txBody>
      </p:sp>
      <p:sp>
        <p:nvSpPr>
          <p:cNvPr id="6" name="TextBox 6"/>
          <p:cNvSpPr txBox="1"/>
          <p:nvPr/>
        </p:nvSpPr>
        <p:spPr>
          <a:xfrm>
            <a:off x="1028700" y="885825"/>
            <a:ext cx="16230600" cy="1062599"/>
          </a:xfrm>
          <a:prstGeom prst="rect">
            <a:avLst/>
          </a:prstGeom>
        </p:spPr>
        <p:txBody>
          <a:bodyPr lIns="0" tIns="0" rIns="0" bIns="0" rtlCol="0" anchor="t">
            <a:spAutoFit/>
          </a:bodyPr>
          <a:lstStyle/>
          <a:p>
            <a:pPr>
              <a:lnSpc>
                <a:spcPts val="8960"/>
              </a:lnSpc>
            </a:pPr>
            <a:r>
              <a:rPr lang="en-US" sz="5400" b="1" dirty="0">
                <a:solidFill>
                  <a:srgbClr val="000000"/>
                </a:solidFill>
                <a:latin typeface="Libby" pitchFamily="2" charset="0"/>
              </a:rPr>
              <a:t>Our Core business</a:t>
            </a:r>
          </a:p>
        </p:txBody>
      </p:sp>
      <p:grpSp>
        <p:nvGrpSpPr>
          <p:cNvPr id="7" name="Group 7"/>
          <p:cNvGrpSpPr/>
          <p:nvPr/>
        </p:nvGrpSpPr>
        <p:grpSpPr>
          <a:xfrm>
            <a:off x="7789623" y="6104083"/>
            <a:ext cx="2798113" cy="2997519"/>
            <a:chOff x="0" y="279985"/>
            <a:chExt cx="3730818" cy="3996692"/>
          </a:xfrm>
        </p:grpSpPr>
        <p:sp>
          <p:nvSpPr>
            <p:cNvPr id="8" name="Freeform 8"/>
            <p:cNvSpPr/>
            <p:nvPr/>
          </p:nvSpPr>
          <p:spPr>
            <a:xfrm rot="-1617535" flipH="1">
              <a:off x="1163234" y="279985"/>
              <a:ext cx="1786448" cy="2299827"/>
            </a:xfrm>
            <a:custGeom>
              <a:avLst/>
              <a:gdLst/>
              <a:ahLst/>
              <a:cxnLst/>
              <a:rect l="l" t="t" r="r" b="b"/>
              <a:pathLst>
                <a:path w="1786448" h="2299827">
                  <a:moveTo>
                    <a:pt x="1786448" y="0"/>
                  </a:moveTo>
                  <a:lnTo>
                    <a:pt x="0" y="0"/>
                  </a:lnTo>
                  <a:lnTo>
                    <a:pt x="0" y="2299828"/>
                  </a:lnTo>
                  <a:lnTo>
                    <a:pt x="1786448" y="2299828"/>
                  </a:lnTo>
                  <a:lnTo>
                    <a:pt x="17864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115738" y="475776"/>
              <a:ext cx="1266947" cy="12669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38100"/>
                <a:ext cx="660400" cy="698500"/>
              </a:xfrm>
              <a:prstGeom prst="rect">
                <a:avLst/>
              </a:prstGeom>
            </p:spPr>
            <p:txBody>
              <a:bodyPr lIns="38707" tIns="38707" rIns="38707" bIns="38707" rtlCol="0" anchor="ctr"/>
              <a:lstStyle/>
              <a:p>
                <a:pPr algn="ctr">
                  <a:lnSpc>
                    <a:spcPts val="3034"/>
                  </a:lnSpc>
                </a:pPr>
                <a:endParaRPr/>
              </a:p>
            </p:txBody>
          </p:sp>
        </p:grpSp>
        <p:sp>
          <p:nvSpPr>
            <p:cNvPr id="12" name="Freeform 12"/>
            <p:cNvSpPr/>
            <p:nvPr/>
          </p:nvSpPr>
          <p:spPr>
            <a:xfrm>
              <a:off x="1115738" y="475776"/>
              <a:ext cx="1266947" cy="1266947"/>
            </a:xfrm>
            <a:custGeom>
              <a:avLst/>
              <a:gdLst/>
              <a:ahLst/>
              <a:cxnLst/>
              <a:rect l="l" t="t" r="r" b="b"/>
              <a:pathLst>
                <a:path w="1266947" h="1266947">
                  <a:moveTo>
                    <a:pt x="0" y="0"/>
                  </a:moveTo>
                  <a:lnTo>
                    <a:pt x="1266947" y="0"/>
                  </a:lnTo>
                  <a:lnTo>
                    <a:pt x="1266947" y="1266947"/>
                  </a:lnTo>
                  <a:lnTo>
                    <a:pt x="0" y="1266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0" y="2498413"/>
              <a:ext cx="3730818" cy="1778264"/>
            </a:xfrm>
            <a:prstGeom prst="rect">
              <a:avLst/>
            </a:prstGeom>
          </p:spPr>
          <p:txBody>
            <a:bodyPr lIns="0" tIns="0" rIns="0" bIns="0" rtlCol="0" anchor="t">
              <a:spAutoFit/>
            </a:bodyPr>
            <a:lstStyle/>
            <a:p>
              <a:pPr algn="ctr">
                <a:lnSpc>
                  <a:spcPts val="2579"/>
                </a:lnSpc>
              </a:pPr>
              <a:r>
                <a:rPr lang="en-US" sz="2344" dirty="0">
                  <a:solidFill>
                    <a:srgbClr val="000000"/>
                  </a:solidFill>
                  <a:latin typeface="Open Sans" panose="020B0606030504020204" pitchFamily="34" charset="0"/>
                </a:rPr>
                <a:t>Retirement planning starts with </a:t>
              </a:r>
              <a:r>
                <a:rPr lang="en-US" sz="2344" dirty="0">
                  <a:solidFill>
                    <a:srgbClr val="000000"/>
                  </a:solidFill>
                  <a:latin typeface="Open Sans Bold"/>
                </a:rPr>
                <a:t>understanding</a:t>
              </a:r>
              <a:r>
                <a:rPr lang="en-US" sz="2344" dirty="0">
                  <a:solidFill>
                    <a:srgbClr val="000000"/>
                  </a:solidFill>
                  <a:latin typeface="Open Sans" panose="020B0606030504020204" pitchFamily="34" charset="0"/>
                </a:rPr>
                <a:t> our clients’ needs.</a:t>
              </a:r>
            </a:p>
          </p:txBody>
        </p:sp>
      </p:grpSp>
      <p:grpSp>
        <p:nvGrpSpPr>
          <p:cNvPr id="14" name="Group 14"/>
          <p:cNvGrpSpPr/>
          <p:nvPr/>
        </p:nvGrpSpPr>
        <p:grpSpPr>
          <a:xfrm>
            <a:off x="4477643" y="5922685"/>
            <a:ext cx="2818529" cy="2491274"/>
            <a:chOff x="0" y="0"/>
            <a:chExt cx="3758039" cy="3321698"/>
          </a:xfrm>
        </p:grpSpPr>
        <p:sp>
          <p:nvSpPr>
            <p:cNvPr id="15" name="Freeform 15"/>
            <p:cNvSpPr/>
            <p:nvPr/>
          </p:nvSpPr>
          <p:spPr>
            <a:xfrm>
              <a:off x="717507" y="0"/>
              <a:ext cx="1824907" cy="2115834"/>
            </a:xfrm>
            <a:custGeom>
              <a:avLst/>
              <a:gdLst/>
              <a:ahLst/>
              <a:cxnLst/>
              <a:rect l="l" t="t" r="r" b="b"/>
              <a:pathLst>
                <a:path w="1824907" h="2115834">
                  <a:moveTo>
                    <a:pt x="0" y="0"/>
                  </a:moveTo>
                  <a:lnTo>
                    <a:pt x="1824908" y="0"/>
                  </a:lnTo>
                  <a:lnTo>
                    <a:pt x="1824908" y="2115834"/>
                  </a:lnTo>
                  <a:lnTo>
                    <a:pt x="0" y="21158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0" y="2438638"/>
              <a:ext cx="3758039" cy="883061"/>
            </a:xfrm>
            <a:prstGeom prst="rect">
              <a:avLst/>
            </a:prstGeom>
          </p:spPr>
          <p:txBody>
            <a:bodyPr lIns="0" tIns="0" rIns="0" bIns="0" rtlCol="0" anchor="t">
              <a:spAutoFit/>
            </a:bodyPr>
            <a:lstStyle/>
            <a:p>
              <a:pPr algn="ctr">
                <a:lnSpc>
                  <a:spcPts val="2579"/>
                </a:lnSpc>
              </a:pPr>
              <a:r>
                <a:rPr lang="en-US" sz="2344" dirty="0">
                  <a:solidFill>
                    <a:srgbClr val="000000"/>
                  </a:solidFill>
                  <a:latin typeface="Open Sans" panose="020B0606030504020204" pitchFamily="34" charset="0"/>
                </a:rPr>
                <a:t>There is great value in </a:t>
              </a:r>
              <a:r>
                <a:rPr lang="en-US" sz="2344" dirty="0">
                  <a:solidFill>
                    <a:srgbClr val="000000"/>
                  </a:solidFill>
                  <a:latin typeface="Open Sans Bold"/>
                </a:rPr>
                <a:t>education</a:t>
              </a:r>
              <a:r>
                <a:rPr lang="en-US" sz="2344" dirty="0">
                  <a:solidFill>
                    <a:srgbClr val="000000"/>
                  </a:solidFill>
                  <a:latin typeface="Open Sans" panose="020B0606030504020204" pitchFamily="34" charset="0"/>
                </a:rPr>
                <a:t>.</a:t>
              </a:r>
            </a:p>
          </p:txBody>
        </p:sp>
      </p:grpSp>
      <p:grpSp>
        <p:nvGrpSpPr>
          <p:cNvPr id="17" name="Group 17"/>
          <p:cNvGrpSpPr/>
          <p:nvPr/>
        </p:nvGrpSpPr>
        <p:grpSpPr>
          <a:xfrm>
            <a:off x="11083036" y="6243287"/>
            <a:ext cx="2597463" cy="2502673"/>
            <a:chOff x="0" y="0"/>
            <a:chExt cx="3463285" cy="3336897"/>
          </a:xfrm>
        </p:grpSpPr>
        <p:sp>
          <p:nvSpPr>
            <p:cNvPr id="18" name="Freeform 18"/>
            <p:cNvSpPr/>
            <p:nvPr/>
          </p:nvSpPr>
          <p:spPr>
            <a:xfrm>
              <a:off x="789898" y="0"/>
              <a:ext cx="1883489" cy="1640990"/>
            </a:xfrm>
            <a:custGeom>
              <a:avLst/>
              <a:gdLst/>
              <a:ahLst/>
              <a:cxnLst/>
              <a:rect l="l" t="t" r="r" b="b"/>
              <a:pathLst>
                <a:path w="1883489" h="1640990">
                  <a:moveTo>
                    <a:pt x="0" y="0"/>
                  </a:moveTo>
                  <a:lnTo>
                    <a:pt x="1883489" y="0"/>
                  </a:lnTo>
                  <a:lnTo>
                    <a:pt x="1883489" y="1640990"/>
                  </a:lnTo>
                  <a:lnTo>
                    <a:pt x="0" y="16409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0" y="2003198"/>
              <a:ext cx="3463285" cy="1333699"/>
            </a:xfrm>
            <a:prstGeom prst="rect">
              <a:avLst/>
            </a:prstGeom>
          </p:spPr>
          <p:txBody>
            <a:bodyPr lIns="0" tIns="0" rIns="0" bIns="0" rtlCol="0" anchor="t">
              <a:spAutoFit/>
            </a:bodyPr>
            <a:lstStyle/>
            <a:p>
              <a:pPr algn="ctr">
                <a:lnSpc>
                  <a:spcPts val="2579"/>
                </a:lnSpc>
              </a:pPr>
              <a:r>
                <a:rPr lang="en-US" sz="2344" dirty="0">
                  <a:solidFill>
                    <a:srgbClr val="000000"/>
                  </a:solidFill>
                  <a:latin typeface="Open Sans" panose="020B0606030504020204" pitchFamily="34" charset="0"/>
                </a:rPr>
                <a:t>Everyone should be </a:t>
              </a:r>
              <a:r>
                <a:rPr lang="en-US" sz="2344" dirty="0">
                  <a:solidFill>
                    <a:srgbClr val="000000"/>
                  </a:solidFill>
                  <a:latin typeface="Open Sans Bold"/>
                </a:rPr>
                <a:t>empowered</a:t>
              </a:r>
              <a:r>
                <a:rPr lang="en-US" sz="2344" dirty="0">
                  <a:solidFill>
                    <a:srgbClr val="000000"/>
                  </a:solidFill>
                  <a:latin typeface="Open Sans" panose="020B0606030504020204" pitchFamily="34" charset="0"/>
                </a:rPr>
                <a:t> to retire with dignity.</a:t>
              </a:r>
            </a:p>
          </p:txBody>
        </p:sp>
      </p:grpSp>
      <p:grpSp>
        <p:nvGrpSpPr>
          <p:cNvPr id="20" name="Group 20"/>
          <p:cNvGrpSpPr/>
          <p:nvPr/>
        </p:nvGrpSpPr>
        <p:grpSpPr>
          <a:xfrm>
            <a:off x="1305760" y="3200690"/>
            <a:ext cx="10151830" cy="2547301"/>
            <a:chOff x="0" y="0"/>
            <a:chExt cx="13535774" cy="3396402"/>
          </a:xfrm>
        </p:grpSpPr>
        <p:sp>
          <p:nvSpPr>
            <p:cNvPr id="21" name="Freeform 21"/>
            <p:cNvSpPr/>
            <p:nvPr/>
          </p:nvSpPr>
          <p:spPr>
            <a:xfrm>
              <a:off x="0" y="0"/>
              <a:ext cx="749577" cy="779794"/>
            </a:xfrm>
            <a:custGeom>
              <a:avLst/>
              <a:gdLst/>
              <a:ahLst/>
              <a:cxnLst/>
              <a:rect l="l" t="t" r="r" b="b"/>
              <a:pathLst>
                <a:path w="749577" h="779794">
                  <a:moveTo>
                    <a:pt x="0" y="0"/>
                  </a:moveTo>
                  <a:lnTo>
                    <a:pt x="749577" y="0"/>
                  </a:lnTo>
                  <a:lnTo>
                    <a:pt x="749577" y="779794"/>
                  </a:lnTo>
                  <a:lnTo>
                    <a:pt x="0" y="779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0" y="868694"/>
              <a:ext cx="749577" cy="779794"/>
            </a:xfrm>
            <a:custGeom>
              <a:avLst/>
              <a:gdLst/>
              <a:ahLst/>
              <a:cxnLst/>
              <a:rect l="l" t="t" r="r" b="b"/>
              <a:pathLst>
                <a:path w="749577" h="779794">
                  <a:moveTo>
                    <a:pt x="0" y="0"/>
                  </a:moveTo>
                  <a:lnTo>
                    <a:pt x="749577" y="0"/>
                  </a:lnTo>
                  <a:lnTo>
                    <a:pt x="749577" y="779795"/>
                  </a:lnTo>
                  <a:lnTo>
                    <a:pt x="0" y="7797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0" y="1737389"/>
              <a:ext cx="749577" cy="779794"/>
            </a:xfrm>
            <a:custGeom>
              <a:avLst/>
              <a:gdLst/>
              <a:ahLst/>
              <a:cxnLst/>
              <a:rect l="l" t="t" r="r" b="b"/>
              <a:pathLst>
                <a:path w="749577" h="779794">
                  <a:moveTo>
                    <a:pt x="0" y="0"/>
                  </a:moveTo>
                  <a:lnTo>
                    <a:pt x="749577" y="0"/>
                  </a:lnTo>
                  <a:lnTo>
                    <a:pt x="749577" y="779794"/>
                  </a:lnTo>
                  <a:lnTo>
                    <a:pt x="0" y="779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TextBox 24"/>
            <p:cNvSpPr txBox="1"/>
            <p:nvPr/>
          </p:nvSpPr>
          <p:spPr>
            <a:xfrm>
              <a:off x="1130260" y="48263"/>
              <a:ext cx="12405514" cy="3348139"/>
            </a:xfrm>
            <a:prstGeom prst="rect">
              <a:avLst/>
            </a:prstGeom>
          </p:spPr>
          <p:txBody>
            <a:bodyPr lIns="0" tIns="0" rIns="0" bIns="0" rtlCol="0" anchor="t">
              <a:spAutoFit/>
            </a:bodyPr>
            <a:lstStyle/>
            <a:p>
              <a:pPr>
                <a:lnSpc>
                  <a:spcPts val="5039"/>
                </a:lnSpc>
              </a:pPr>
              <a:r>
                <a:rPr lang="en-US" sz="3599">
                  <a:solidFill>
                    <a:srgbClr val="000000"/>
                  </a:solidFill>
                  <a:latin typeface="Nunito Sans"/>
                </a:rPr>
                <a:t>Full service, holistic, independent approach</a:t>
              </a:r>
            </a:p>
            <a:p>
              <a:pPr>
                <a:lnSpc>
                  <a:spcPts val="5039"/>
                </a:lnSpc>
              </a:pPr>
              <a:r>
                <a:rPr lang="en-US" sz="3599">
                  <a:solidFill>
                    <a:srgbClr val="000000"/>
                  </a:solidFill>
                  <a:latin typeface="Nunito Sans"/>
                </a:rPr>
                <a:t>Knowledgable Advisory Specialists</a:t>
              </a:r>
            </a:p>
            <a:p>
              <a:pPr>
                <a:lnSpc>
                  <a:spcPts val="5039"/>
                </a:lnSpc>
              </a:pPr>
              <a:r>
                <a:rPr lang="en-US" sz="3599">
                  <a:solidFill>
                    <a:srgbClr val="000000"/>
                  </a:solidFill>
                  <a:latin typeface="Nunito Sans"/>
                </a:rPr>
                <a:t>Fiduciary administrators</a:t>
              </a:r>
            </a:p>
            <a:p>
              <a:pPr>
                <a:lnSpc>
                  <a:spcPts val="5039"/>
                </a:lnSpc>
              </a:pPr>
              <a:r>
                <a:rPr lang="en-US" sz="3599">
                  <a:solidFill>
                    <a:srgbClr val="000000"/>
                  </a:solidFill>
                  <a:latin typeface="Nunito Sans"/>
                </a:rPr>
                <a:t>Trusted Partners</a:t>
              </a:r>
            </a:p>
          </p:txBody>
        </p:sp>
        <p:sp>
          <p:nvSpPr>
            <p:cNvPr id="25" name="Freeform 25"/>
            <p:cNvSpPr/>
            <p:nvPr/>
          </p:nvSpPr>
          <p:spPr>
            <a:xfrm>
              <a:off x="0" y="2606083"/>
              <a:ext cx="749577" cy="779794"/>
            </a:xfrm>
            <a:custGeom>
              <a:avLst/>
              <a:gdLst/>
              <a:ahLst/>
              <a:cxnLst/>
              <a:rect l="l" t="t" r="r" b="b"/>
              <a:pathLst>
                <a:path w="749577" h="779794">
                  <a:moveTo>
                    <a:pt x="0" y="0"/>
                  </a:moveTo>
                  <a:lnTo>
                    <a:pt x="749577" y="0"/>
                  </a:lnTo>
                  <a:lnTo>
                    <a:pt x="749577" y="779795"/>
                  </a:lnTo>
                  <a:lnTo>
                    <a:pt x="0" y="7797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6" name="TextBox 26"/>
          <p:cNvSpPr txBox="1"/>
          <p:nvPr/>
        </p:nvSpPr>
        <p:spPr>
          <a:xfrm>
            <a:off x="1028700" y="7669364"/>
            <a:ext cx="2633753" cy="502879"/>
          </a:xfrm>
          <a:prstGeom prst="rect">
            <a:avLst/>
          </a:prstGeom>
        </p:spPr>
        <p:txBody>
          <a:bodyPr lIns="0" tIns="0" rIns="0" bIns="0" rtlCol="0" anchor="t">
            <a:spAutoFit/>
          </a:bodyPr>
          <a:lstStyle/>
          <a:p>
            <a:pPr>
              <a:lnSpc>
                <a:spcPts val="3960"/>
              </a:lnSpc>
            </a:pPr>
            <a:r>
              <a:rPr lang="en-US" sz="3600">
                <a:solidFill>
                  <a:srgbClr val="000000"/>
                </a:solidFill>
                <a:latin typeface="Nunito Sans"/>
              </a:rPr>
              <a:t>We believe: </a:t>
            </a:r>
          </a:p>
        </p:txBody>
      </p:sp>
      <p:grpSp>
        <p:nvGrpSpPr>
          <p:cNvPr id="28" name="Group 2">
            <a:extLst>
              <a:ext uri="{FF2B5EF4-FFF2-40B4-BE49-F238E27FC236}">
                <a16:creationId xmlns:a16="http://schemas.microsoft.com/office/drawing/2014/main" id="{D1C7F308-AB0C-5D14-108F-51DDC1C24D0E}"/>
              </a:ext>
            </a:extLst>
          </p:cNvPr>
          <p:cNvGrpSpPr/>
          <p:nvPr/>
        </p:nvGrpSpPr>
        <p:grpSpPr>
          <a:xfrm>
            <a:off x="-227752" y="9554333"/>
            <a:ext cx="18998834" cy="998080"/>
            <a:chOff x="0" y="0"/>
            <a:chExt cx="6426766" cy="337622"/>
          </a:xfrm>
        </p:grpSpPr>
        <p:sp>
          <p:nvSpPr>
            <p:cNvPr id="29" name="Freeform 3">
              <a:extLst>
                <a:ext uri="{FF2B5EF4-FFF2-40B4-BE49-F238E27FC236}">
                  <a16:creationId xmlns:a16="http://schemas.microsoft.com/office/drawing/2014/main" id="{35D5A6BA-7021-CBF7-97BA-844A252B74A4}"/>
                </a:ext>
              </a:extLst>
            </p:cNvPr>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30" name="Freeform 4">
            <a:extLst>
              <a:ext uri="{FF2B5EF4-FFF2-40B4-BE49-F238E27FC236}">
                <a16:creationId xmlns:a16="http://schemas.microsoft.com/office/drawing/2014/main" id="{175B2DB5-375A-15FD-7EF1-A00934FB29FC}"/>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14"/>
            <a:stretch>
              <a:fillRect/>
            </a:stretch>
          </a:blipFill>
        </p:spPr>
        <p:txBody>
          <a:bodyPr/>
          <a:lstStyle/>
          <a:p>
            <a:endParaRPr lang="en-US"/>
          </a:p>
        </p:txBody>
      </p:sp>
      <p:sp>
        <p:nvSpPr>
          <p:cNvPr id="31" name="TextBox 27">
            <a:extLst>
              <a:ext uri="{FF2B5EF4-FFF2-40B4-BE49-F238E27FC236}">
                <a16:creationId xmlns:a16="http://schemas.microsoft.com/office/drawing/2014/main" id="{D99F80E1-D075-FC07-BBC9-473609746C38}"/>
              </a:ext>
            </a:extLst>
          </p:cNvPr>
          <p:cNvSpPr txBox="1"/>
          <p:nvPr/>
        </p:nvSpPr>
        <p:spPr>
          <a:xfrm>
            <a:off x="1028700" y="9657147"/>
            <a:ext cx="3095422" cy="406458"/>
          </a:xfrm>
          <a:prstGeom prst="rect">
            <a:avLst/>
          </a:prstGeom>
        </p:spPr>
        <p:txBody>
          <a:bodyPr lIns="0" tIns="0" rIns="0" bIns="0" rtlCol="0" anchor="t">
            <a:spAutoFit/>
          </a:bodyPr>
          <a:lstStyle/>
          <a:p>
            <a:pPr>
              <a:lnSpc>
                <a:spcPts val="3359"/>
              </a:lnSpc>
            </a:pPr>
            <a:fld id="{38BDB177-66D9-6F4F-9F6F-A897F9923237}" type="slidenum">
              <a:rPr lang="en-US" sz="2400" smtClean="0">
                <a:solidFill>
                  <a:srgbClr val="FFFFFF"/>
                </a:solidFill>
                <a:latin typeface="Open Sans" panose="020B0606030504020204" pitchFamily="34" charset="0"/>
              </a:rPr>
              <a:t>9</a:t>
            </a:fld>
            <a:r>
              <a:rPr lang="en-US" sz="2400" dirty="0">
                <a:solidFill>
                  <a:srgbClr val="FFFFFF"/>
                </a:solidFill>
                <a:latin typeface="Open Sans" panose="020B0606030504020204" pitchFamily="34" charset="0"/>
              </a:rPr>
              <a:t>  | </a:t>
            </a:r>
            <a:r>
              <a:rPr lang="en-US" sz="2400" dirty="0" err="1">
                <a:solidFill>
                  <a:srgbClr val="FFFFFF"/>
                </a:solidFill>
                <a:latin typeface="Open Sans" panose="020B0606030504020204" pitchFamily="34" charset="0"/>
              </a:rPr>
              <a:t>RSGAdvisory.net</a:t>
            </a:r>
            <a:endParaRPr lang="en-US" sz="2400" dirty="0">
              <a:solidFill>
                <a:srgbClr val="FFFFFF"/>
              </a:solidFill>
              <a:latin typeface="Open Sans" panose="020B0606030504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3965</Words>
  <Application>Microsoft Macintosh PowerPoint</Application>
  <PresentationFormat>Custom</PresentationFormat>
  <Paragraphs>617</Paragraphs>
  <Slides>43</Slides>
  <Notes>20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43</vt:i4>
      </vt:variant>
    </vt:vector>
  </HeadingPairs>
  <TitlesOfParts>
    <vt:vector size="58" baseType="lpstr">
      <vt:lpstr>Nunito Sans Heavy</vt:lpstr>
      <vt:lpstr>Times New Roman</vt:lpstr>
      <vt:lpstr>Nunito Sans Black</vt:lpstr>
      <vt:lpstr>Arial</vt:lpstr>
      <vt:lpstr>Nunito Sans</vt:lpstr>
      <vt:lpstr>Nunito</vt:lpstr>
      <vt:lpstr>League Spartan</vt:lpstr>
      <vt:lpstr>Nunito Sans Bold</vt:lpstr>
      <vt:lpstr>Libby</vt:lpstr>
      <vt:lpstr>Symbol</vt:lpstr>
      <vt:lpstr>Open Sans</vt:lpstr>
      <vt:lpstr>Calibri</vt:lpstr>
      <vt:lpstr>Cambria</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 Year 2024: Solid Performance</vt:lpstr>
      <vt:lpstr>Q4 2024: A Loss of Momentum</vt:lpstr>
      <vt:lpstr>S&amp;P 500 Concentration: All Time High</vt:lpstr>
      <vt:lpstr>Inflation: Lower, but remains above fed Target</vt:lpstr>
      <vt:lpstr>InTerest Rates: Lower, but Easing has slowed</vt:lpstr>
      <vt:lpstr>Compelling value outside S&amp;P 500</vt:lpstr>
      <vt:lpstr>Waiting for international Stock trends to improve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RSG Trustee Deck Master 2024</dc:title>
  <cp:lastModifiedBy>DJ Talbot</cp:lastModifiedBy>
  <cp:revision>11</cp:revision>
  <dcterms:created xsi:type="dcterms:W3CDTF">2006-08-16T00:00:00Z</dcterms:created>
  <dcterms:modified xsi:type="dcterms:W3CDTF">2025-02-13T20:02:02Z</dcterms:modified>
  <dc:identifier>DAGD2yCF0ko</dc:identifier>
</cp:coreProperties>
</file>