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League Spartan" pitchFamily="2" charset="77"/>
      <p:regular r:id="rId23"/>
      <p:bold r:id="rId24"/>
    </p:embeddedFont>
    <p:embeddedFont>
      <p:font typeface="LIBBY HEAVY:VERSION 1.00" pitchFamily="2" charset="0"/>
      <p:bold r:id="rId25"/>
    </p:embeddedFont>
    <p:embeddedFont>
      <p:font typeface="Nunito 1" pitchFamily="2" charset="77"/>
      <p:regular r:id="rId26"/>
    </p:embeddedFont>
    <p:embeddedFont>
      <p:font typeface="Nunito 1 Bold" pitchFamily="2" charset="77"/>
      <p:regular r:id="rId27"/>
      <p:bold r:id="rId28"/>
    </p:embeddedFont>
    <p:embeddedFont>
      <p:font typeface="Nunito 2" pitchFamily="2" charset="77"/>
      <p:regular r:id="rId29"/>
    </p:embeddedFont>
    <p:embeddedFont>
      <p:font typeface="Open Sans 1" panose="020B0606030504020204" pitchFamily="34" charset="0"/>
      <p:regular r:id="rId30"/>
    </p:embeddedFont>
    <p:embeddedFont>
      <p:font typeface="Open Sans 1 Bold" panose="020B0806030504020204" pitchFamily="34" charset="0"/>
      <p:regular r:id="rId31"/>
      <p:bold r:id="rId32"/>
    </p:embeddedFont>
    <p:embeddedFont>
      <p:font typeface="Open Sans 2" panose="020B0606030504020204" pitchFamily="34" charset="0"/>
      <p:regular r:id="rId33"/>
    </p:embeddedFont>
    <p:embeddedFont>
      <p:font typeface="Open Sans 3" pitchFamily="2" charset="0"/>
      <p:regular r:id="rId34"/>
    </p:embeddedFont>
    <p:embeddedFont>
      <p:font typeface="Open Sans 3 Bold Italics" pitchFamily="2"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8" autoAdjust="0"/>
    <p:restoredTop sz="94623" autoAdjust="0"/>
  </p:normalViewPr>
  <p:slideViewPr>
    <p:cSldViewPr>
      <p:cViewPr>
        <p:scale>
          <a:sx n="128" d="100"/>
          <a:sy n="128" d="100"/>
        </p:scale>
        <p:origin x="17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that’s what I’m here to talk to you about today.</a:t>
            </a:r>
          </a:p>
          <a:p>
            <a:r>
              <a:rPr lang="en-US"/>
              <a:t>First, we’ll discuss the transformation of retirement. How it has changed. What makes it different from your parents’ retirement.</a:t>
            </a:r>
          </a:p>
          <a:p>
            <a:r>
              <a:rPr lang="en-US"/>
              <a:t>Then we’ll talk about the five most pressing challenges of the new retirement.</a:t>
            </a:r>
          </a:p>
          <a:p>
            <a:r>
              <a:rPr lang="en-US"/>
              <a:t>And lastly, we’ll discuss ways that Lincoln Financial Group can help you create a financial strategy that can help you seek the retirement income you’ll need to enjoy your retirement to its fullest.</a:t>
            </a:r>
          </a:p>
          <a:p>
            <a:r>
              <a:rPr lang="en-US"/>
              <a:t>(click)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Planning for retirement income is a multifaceted process, but in addition to your lifestyle and expenses, there are a few “outside” factors to consider – things that are out of your control. </a:t>
            </a:r>
          </a:p>
          <a:p>
            <a:endParaRPr lang="en-US"/>
          </a:p>
          <a:p>
            <a:r>
              <a:rPr lang="en-US"/>
              <a:t>Pension plans, once a major portion of retirement income, are slowly fading out of existence, and if you don’t have one, you’ll need to figure out where your income is going to come from. That means considering how those assets are invested so that you are not penalized for taking them out as income. </a:t>
            </a:r>
          </a:p>
          <a:p>
            <a:r>
              <a:rPr lang="en-US"/>
              <a:t>Generally speaking, Americans are living longer, which means you may need your income for a longer period of time. Factors such as your longevity, taxes, inflation, market volatility and increasing healthcare costs can significantly affect your retirement income over time. These are things you should keep in mind when figuring out how to create your sustainable income.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Planning for retirement income is a multifaceted process, but in addition to your lifestyle and expenses, there are a few “outside” factors to consider – things that are out of your control. </a:t>
            </a:r>
          </a:p>
          <a:p>
            <a:endParaRPr lang="en-US"/>
          </a:p>
          <a:p>
            <a:r>
              <a:rPr lang="en-US"/>
              <a:t>Pension plans, once a major portion of retirement income, are slowly fading out of existence, and if you don’t have one, you’ll need to figure out where your income is going to come from. That means considering how those assets are invested so that you are not penalized for taking them out as income. </a:t>
            </a:r>
          </a:p>
          <a:p>
            <a:r>
              <a:rPr lang="en-US"/>
              <a:t>Generally speaking, Americans are living longer, which means you may need your income for a longer period of time. Factors such as your longevity, taxes, inflation, market volatility and increasing healthcare costs can significantly affect your retirement income over time. These are things you should keep in mind when figuring out how to create your sustainable income.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Planning for retirement income is a multifaceted process, but in addition to your lifestyle and expenses, there are a few “outside” factors to consider – things that are out of your control. </a:t>
            </a:r>
          </a:p>
          <a:p>
            <a:endParaRPr lang="en-US"/>
          </a:p>
          <a:p>
            <a:r>
              <a:rPr lang="en-US"/>
              <a:t>Pension plans, once a major portion of retirement income, are slowly fading out of existence, and if you don’t have one, you’ll need to figure out where your income is going to come from. That means considering how those assets are invested so that you are not penalized for taking them out as income. </a:t>
            </a:r>
          </a:p>
          <a:p>
            <a:r>
              <a:rPr lang="en-US"/>
              <a:t>Generally speaking, Americans are living longer, which means you may need your income for a longer period of time. Factors such as your longevity, taxes, inflation, market volatility and increasing healthcare costs can significantly affect your retirement income over time. These are things you should keep in mind when figuring out how to create your sustainable income.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Raise your hand if you want to retire someday…</a:t>
            </a:r>
          </a:p>
          <a:p>
            <a:endParaRPr lang="en-US"/>
          </a:p>
          <a:p>
            <a:r>
              <a:rPr lang="en-US"/>
              <a:t>Great. If your hand is in the air, there are some things to consider. Retirement won’t just happen—at least not the retirement you may be envisioning. You have to take steps to prepare for a long, enjoyable retirement.</a:t>
            </a:r>
          </a:p>
          <a:p>
            <a:endParaRPr lang="en-US"/>
          </a:p>
          <a:p>
            <a:r>
              <a:rPr lang="en-US"/>
              <a:t>Retirement is expensive.</a:t>
            </a:r>
          </a:p>
          <a:p>
            <a:r>
              <a:rPr lang="en-US"/>
              <a:t>Saving for retirement is a personal responsibility, and your retirement plan will likely be your largest source of income. </a:t>
            </a:r>
          </a:p>
          <a:p>
            <a:endParaRPr lang="en-US"/>
          </a:p>
          <a:p>
            <a:r>
              <a:rPr lang="en-US"/>
              <a:t>Social Security will only cover a small portion of what you’ll need—the rest is up to you.</a:t>
            </a:r>
          </a:p>
          <a:p>
            <a:endParaRPr lang="en-US"/>
          </a:p>
          <a:p>
            <a:r>
              <a:rPr lang="en-US"/>
              <a:t>[click to go to the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31159" y="1492091"/>
            <a:ext cx="5874969" cy="4406226"/>
          </a:xfrm>
          <a:custGeom>
            <a:avLst/>
            <a:gdLst/>
            <a:ahLst/>
            <a:cxnLst/>
            <a:rect l="l" t="t" r="r" b="b"/>
            <a:pathLst>
              <a:path w="5874969" h="4406226">
                <a:moveTo>
                  <a:pt x="0" y="0"/>
                </a:moveTo>
                <a:lnTo>
                  <a:pt x="5874968" y="0"/>
                </a:lnTo>
                <a:lnTo>
                  <a:pt x="5874968" y="4406227"/>
                </a:lnTo>
                <a:lnTo>
                  <a:pt x="0" y="4406227"/>
                </a:lnTo>
                <a:lnTo>
                  <a:pt x="0" y="0"/>
                </a:lnTo>
                <a:close/>
              </a:path>
            </a:pathLst>
          </a:custGeom>
          <a:blipFill>
            <a:blip r:embed="rId2"/>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4"/>
            <a:stretch>
              <a:fillRect l="-91" r="-91"/>
            </a:stretch>
          </a:blipFill>
        </p:spPr>
        <p:txBody>
          <a:bodyPr/>
          <a:lstStyle/>
          <a:p>
            <a:endParaRPr lang="en-US"/>
          </a:p>
        </p:txBody>
      </p:sp>
      <p:sp>
        <p:nvSpPr>
          <p:cNvPr id="7" name="TextBox 7"/>
          <p:cNvSpPr txBox="1"/>
          <p:nvPr/>
        </p:nvSpPr>
        <p:spPr>
          <a:xfrm>
            <a:off x="3581400" y="7140539"/>
            <a:ext cx="13624002" cy="1594667"/>
          </a:xfrm>
          <a:prstGeom prst="rect">
            <a:avLst/>
          </a:prstGeom>
        </p:spPr>
        <p:txBody>
          <a:bodyPr lIns="0" tIns="0" rIns="0" bIns="0" rtlCol="0" anchor="t">
            <a:spAutoFit/>
          </a:bodyPr>
          <a:lstStyle/>
          <a:p>
            <a:pPr algn="r">
              <a:lnSpc>
                <a:spcPts val="6160"/>
              </a:lnSpc>
            </a:pPr>
            <a:r>
              <a:rPr lang="en-US" sz="4800" b="1" dirty="0">
                <a:solidFill>
                  <a:srgbClr val="FFFFFF"/>
                </a:solidFill>
                <a:latin typeface="LIBBY HEAVY:VERSION 1.00" pitchFamily="2" charset="0"/>
              </a:rPr>
              <a:t>Investment Update</a:t>
            </a:r>
          </a:p>
          <a:p>
            <a:pPr algn="r">
              <a:lnSpc>
                <a:spcPts val="6160"/>
              </a:lnSpc>
            </a:pPr>
            <a:r>
              <a:rPr lang="en-US" sz="4800" b="1" dirty="0">
                <a:solidFill>
                  <a:srgbClr val="FFFFFF"/>
                </a:solidFill>
                <a:latin typeface="LIBBY HEAVY:VERSION 1.00" pitchFamily="2" charset="0"/>
              </a:rPr>
              <a:t>Fourth Quarter 2023</a:t>
            </a:r>
          </a:p>
        </p:txBody>
      </p:sp>
      <p:sp>
        <p:nvSpPr>
          <p:cNvPr id="8" name="TextBox 8"/>
          <p:cNvSpPr txBox="1"/>
          <p:nvPr/>
        </p:nvSpPr>
        <p:spPr>
          <a:xfrm>
            <a:off x="423090" y="9296400"/>
            <a:ext cx="17067005" cy="236139"/>
          </a:xfrm>
          <a:prstGeom prst="rect">
            <a:avLst/>
          </a:prstGeom>
        </p:spPr>
        <p:txBody>
          <a:bodyPr lIns="0" tIns="0" rIns="0" bIns="0" rtlCol="0" anchor="t">
            <a:spAutoFit/>
          </a:bodyPr>
          <a:lstStyle/>
          <a:p>
            <a:pPr algn="just">
              <a:lnSpc>
                <a:spcPts val="1800"/>
              </a:lnSpc>
            </a:pPr>
            <a:r>
              <a:rPr lang="en-US" sz="1800">
                <a:solidFill>
                  <a:srgbClr val="FFFFFF"/>
                </a:solidFill>
                <a:latin typeface="Open Sans 1"/>
              </a:rPr>
              <a:t>Please refer to </a:t>
            </a:r>
            <a:r>
              <a:rPr lang="en-US" sz="1800">
                <a:solidFill>
                  <a:srgbClr val="FFFFFF"/>
                </a:solidFill>
                <a:latin typeface="Open Sans 1 Bold"/>
              </a:rPr>
              <a:t>Important Disclosures </a:t>
            </a:r>
            <a:r>
              <a:rPr lang="en-US" sz="1800">
                <a:solidFill>
                  <a:srgbClr val="FFFFFF"/>
                </a:solidFill>
                <a:latin typeface="Open Sans 1"/>
              </a:rPr>
              <a:t>on last pages.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3404700" y="2492310"/>
            <a:ext cx="4139568" cy="2240064"/>
            <a:chOff x="0" y="0"/>
            <a:chExt cx="5519424" cy="2986752"/>
          </a:xfrm>
        </p:grpSpPr>
        <p:sp>
          <p:nvSpPr>
            <p:cNvPr id="6" name="TextBox 6"/>
            <p:cNvSpPr txBox="1"/>
            <p:nvPr/>
          </p:nvSpPr>
          <p:spPr>
            <a:xfrm>
              <a:off x="0" y="-66675"/>
              <a:ext cx="5519424" cy="3053427"/>
            </a:xfrm>
            <a:prstGeom prst="rect">
              <a:avLst/>
            </a:prstGeom>
          </p:spPr>
          <p:txBody>
            <a:bodyPr lIns="0" tIns="0" rIns="0" bIns="0" rtlCol="0" anchor="t">
              <a:spAutoFit/>
            </a:bodyPr>
            <a:lstStyle/>
            <a:p>
              <a:pPr marL="712467" lvl="1" indent="-356233">
                <a:lnSpc>
                  <a:spcPts val="4619"/>
                </a:lnSpc>
                <a:buFont typeface="Arial"/>
                <a:buChar char="•"/>
              </a:pPr>
              <a:r>
                <a:rPr lang="en-US" sz="3299">
                  <a:solidFill>
                    <a:srgbClr val="000000"/>
                  </a:solidFill>
                  <a:latin typeface="Nunito 2"/>
                </a:rPr>
                <a:t>The Market believes higher interest rates for longer</a:t>
              </a:r>
            </a:p>
          </p:txBody>
        </p:sp>
        <p:sp>
          <p:nvSpPr>
            <p:cNvPr id="7" name="Freeform 7"/>
            <p:cNvSpPr/>
            <p:nvPr/>
          </p:nvSpPr>
          <p:spPr>
            <a:xfrm>
              <a:off x="442599" y="0"/>
              <a:ext cx="370873" cy="606748"/>
            </a:xfrm>
            <a:custGeom>
              <a:avLst/>
              <a:gdLst/>
              <a:ahLst/>
              <a:cxnLst/>
              <a:rect l="l" t="t" r="r" b="b"/>
              <a:pathLst>
                <a:path w="370873" h="606748">
                  <a:moveTo>
                    <a:pt x="0" y="0"/>
                  </a:moveTo>
                  <a:lnTo>
                    <a:pt x="370873" y="0"/>
                  </a:lnTo>
                  <a:lnTo>
                    <a:pt x="370873" y="606748"/>
                  </a:lnTo>
                  <a:lnTo>
                    <a:pt x="0" y="606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Freeform 8"/>
          <p:cNvSpPr/>
          <p:nvPr/>
        </p:nvSpPr>
        <p:spPr>
          <a:xfrm>
            <a:off x="972917" y="2279591"/>
            <a:ext cx="12431783" cy="6673469"/>
          </a:xfrm>
          <a:custGeom>
            <a:avLst/>
            <a:gdLst/>
            <a:ahLst/>
            <a:cxnLst/>
            <a:rect l="l" t="t" r="r" b="b"/>
            <a:pathLst>
              <a:path w="12431783" h="6673469">
                <a:moveTo>
                  <a:pt x="0" y="0"/>
                </a:moveTo>
                <a:lnTo>
                  <a:pt x="12431783" y="0"/>
                </a:lnTo>
                <a:lnTo>
                  <a:pt x="12431783" y="6673469"/>
                </a:lnTo>
                <a:lnTo>
                  <a:pt x="0" y="6673469"/>
                </a:lnTo>
                <a:lnTo>
                  <a:pt x="0" y="0"/>
                </a:lnTo>
                <a:close/>
              </a:path>
            </a:pathLst>
          </a:custGeom>
          <a:blipFill>
            <a:blip r:embed="rId6"/>
            <a:stretch>
              <a:fillRect t="-23830"/>
            </a:stretch>
          </a:blipFill>
        </p:spPr>
        <p:txBody>
          <a:bodyPr/>
          <a:lstStyle/>
          <a:p>
            <a:endParaRPr lang="en-US"/>
          </a:p>
        </p:txBody>
      </p:sp>
      <p:sp>
        <p:nvSpPr>
          <p:cNvPr id="9" name="TextBox 9"/>
          <p:cNvSpPr txBox="1"/>
          <p:nvPr/>
        </p:nvSpPr>
        <p:spPr>
          <a:xfrm>
            <a:off x="1028700" y="807720"/>
            <a:ext cx="16370666" cy="1188018"/>
          </a:xfrm>
          <a:prstGeom prst="rect">
            <a:avLst/>
          </a:prstGeom>
        </p:spPr>
        <p:txBody>
          <a:bodyPr lIns="0" tIns="0" rIns="0" bIns="0" rtlCol="0" anchor="t">
            <a:spAutoFit/>
          </a:bodyPr>
          <a:lstStyle/>
          <a:p>
            <a:pPr>
              <a:lnSpc>
                <a:spcPts val="4770"/>
              </a:lnSpc>
            </a:pPr>
            <a:r>
              <a:rPr lang="en-US" sz="3600" b="1" dirty="0">
                <a:solidFill>
                  <a:srgbClr val="000000"/>
                </a:solidFill>
                <a:latin typeface="LIBBY HEAVY:VERSION 1.00" pitchFamily="2" charset="0"/>
              </a:rPr>
              <a:t>Fed pauses rate hikes but stiffens </a:t>
            </a:r>
          </a:p>
          <a:p>
            <a:pPr>
              <a:lnSpc>
                <a:spcPts val="4770"/>
              </a:lnSpc>
            </a:pPr>
            <a:r>
              <a:rPr lang="en-US" sz="3600" b="1" dirty="0">
                <a:solidFill>
                  <a:srgbClr val="000000"/>
                </a:solidFill>
                <a:latin typeface="LIBBY HEAVY:VERSION 1.00" pitchFamily="2" charset="0"/>
              </a:rPr>
              <a:t>long-term outlook</a:t>
            </a:r>
          </a:p>
        </p:txBody>
      </p:sp>
      <p:sp>
        <p:nvSpPr>
          <p:cNvPr id="10" name="TextBox 10"/>
          <p:cNvSpPr txBox="1"/>
          <p:nvPr/>
        </p:nvSpPr>
        <p:spPr>
          <a:xfrm>
            <a:off x="1028700" y="9703530"/>
            <a:ext cx="33909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10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11" name="TextBox 11"/>
          <p:cNvSpPr txBox="1"/>
          <p:nvPr/>
        </p:nvSpPr>
        <p:spPr>
          <a:xfrm>
            <a:off x="972917" y="9146729"/>
            <a:ext cx="15007481" cy="407589"/>
          </a:xfrm>
          <a:prstGeom prst="rect">
            <a:avLst/>
          </a:prstGeom>
        </p:spPr>
        <p:txBody>
          <a:bodyPr lIns="0" tIns="0" rIns="0" bIns="0" rtlCol="0" anchor="t">
            <a:spAutoFit/>
          </a:bodyPr>
          <a:lstStyle/>
          <a:p>
            <a:pPr>
              <a:lnSpc>
                <a:spcPts val="1679"/>
              </a:lnSpc>
            </a:pPr>
            <a:r>
              <a:rPr lang="en-US" sz="1200">
                <a:solidFill>
                  <a:srgbClr val="000000"/>
                </a:solidFill>
                <a:latin typeface="Open Sans 2"/>
              </a:rPr>
              <a:t>See ‘Important Disclosures’ section.</a:t>
            </a:r>
          </a:p>
          <a:p>
            <a:pPr>
              <a:lnSpc>
                <a:spcPts val="1679"/>
              </a:lnSpc>
            </a:pPr>
            <a:endParaRPr lang="en-US" sz="1200">
              <a:solidFill>
                <a:srgbClr val="000000"/>
              </a:solidFill>
              <a:latin typeface="Open Sans 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8000"/>
            </a:blip>
            <a:stretch>
              <a:fillRect l="-33230" r="-33230"/>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Freeform 6"/>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4784528"/>
            <a:ext cx="16230600" cy="1001043"/>
          </a:xfrm>
          <a:prstGeom prst="rect">
            <a:avLst/>
          </a:prstGeom>
        </p:spPr>
        <p:txBody>
          <a:bodyPr lIns="0" tIns="0" rIns="0" bIns="0" rtlCol="0" anchor="t">
            <a:spAutoFit/>
          </a:bodyPr>
          <a:lstStyle/>
          <a:p>
            <a:pPr algn="ctr">
              <a:lnSpc>
                <a:spcPts val="8960"/>
              </a:lnSpc>
            </a:pPr>
            <a:r>
              <a:rPr lang="en-US" sz="4400" b="1" dirty="0">
                <a:solidFill>
                  <a:srgbClr val="000000"/>
                </a:solidFill>
                <a:latin typeface="LIBBY HEAVY:VERSION 1.00" pitchFamily="2" charset="0"/>
              </a:rPr>
              <a:t>Cash strategy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16398" y="2500561"/>
            <a:ext cx="7158104" cy="7053772"/>
          </a:xfrm>
          <a:custGeom>
            <a:avLst/>
            <a:gdLst/>
            <a:ahLst/>
            <a:cxnLst/>
            <a:rect l="l" t="t" r="r" b="b"/>
            <a:pathLst>
              <a:path w="7158104" h="7053772">
                <a:moveTo>
                  <a:pt x="0" y="0"/>
                </a:moveTo>
                <a:lnTo>
                  <a:pt x="7158104" y="0"/>
                </a:lnTo>
                <a:lnTo>
                  <a:pt x="7158104" y="7053772"/>
                </a:lnTo>
                <a:lnTo>
                  <a:pt x="0" y="7053772"/>
                </a:lnTo>
                <a:lnTo>
                  <a:pt x="0" y="0"/>
                </a:lnTo>
                <a:close/>
              </a:path>
            </a:pathLst>
          </a:custGeom>
          <a:blipFill>
            <a:blip r:embed="rId3"/>
            <a:stretch>
              <a:fillRect l="-16925" t="-8376" r="-17383" b="-8355"/>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9463611" y="1792595"/>
            <a:ext cx="1941718" cy="902428"/>
            <a:chOff x="0" y="0"/>
            <a:chExt cx="2730152" cy="1165138"/>
          </a:xfrm>
        </p:grpSpPr>
        <p:grpSp>
          <p:nvGrpSpPr>
            <p:cNvPr id="7" name="Group 7"/>
            <p:cNvGrpSpPr/>
            <p:nvPr/>
          </p:nvGrpSpPr>
          <p:grpSpPr>
            <a:xfrm>
              <a:off x="0" y="0"/>
              <a:ext cx="2730152" cy="1165138"/>
              <a:chOff x="0" y="0"/>
              <a:chExt cx="736082" cy="314135"/>
            </a:xfrm>
          </p:grpSpPr>
          <p:sp>
            <p:nvSpPr>
              <p:cNvPr id="8" name="Freeform 8"/>
              <p:cNvSpPr/>
              <p:nvPr/>
            </p:nvSpPr>
            <p:spPr>
              <a:xfrm>
                <a:off x="0" y="0"/>
                <a:ext cx="736082" cy="314135"/>
              </a:xfrm>
              <a:custGeom>
                <a:avLst/>
                <a:gdLst/>
                <a:ahLst/>
                <a:cxnLst/>
                <a:rect l="l" t="t" r="r" b="b"/>
                <a:pathLst>
                  <a:path w="736082" h="314135">
                    <a:moveTo>
                      <a:pt x="0" y="0"/>
                    </a:moveTo>
                    <a:lnTo>
                      <a:pt x="736082" y="0"/>
                    </a:lnTo>
                    <a:lnTo>
                      <a:pt x="736082" y="314135"/>
                    </a:lnTo>
                    <a:lnTo>
                      <a:pt x="0" y="314135"/>
                    </a:lnTo>
                    <a:close/>
                  </a:path>
                </a:pathLst>
              </a:custGeom>
              <a:solidFill>
                <a:srgbClr val="6E6674"/>
              </a:solidFill>
            </p:spPr>
            <p:txBody>
              <a:bodyPr/>
              <a:lstStyle/>
              <a:p>
                <a:endParaRPr lang="en-US"/>
              </a:p>
            </p:txBody>
          </p:sp>
          <p:sp>
            <p:nvSpPr>
              <p:cNvPr id="9" name="TextBox 9"/>
              <p:cNvSpPr txBox="1"/>
              <p:nvPr/>
            </p:nvSpPr>
            <p:spPr>
              <a:xfrm>
                <a:off x="0" y="-38100"/>
                <a:ext cx="736082" cy="35223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0" y="26177"/>
              <a:ext cx="2730152" cy="912760"/>
            </a:xfrm>
            <a:prstGeom prst="rect">
              <a:avLst/>
            </a:prstGeom>
          </p:spPr>
          <p:txBody>
            <a:bodyPr lIns="0" tIns="0" rIns="0" bIns="0" rtlCol="0" anchor="t">
              <a:spAutoFit/>
            </a:bodyPr>
            <a:lstStyle/>
            <a:p>
              <a:pPr algn="ctr">
                <a:lnSpc>
                  <a:spcPts val="6330"/>
                </a:lnSpc>
              </a:pPr>
              <a:r>
                <a:rPr lang="en-US" sz="3516" dirty="0">
                  <a:solidFill>
                    <a:srgbClr val="FFFFFF"/>
                  </a:solidFill>
                  <a:latin typeface="Nunito 1 Bold"/>
                </a:rPr>
                <a:t>Example </a:t>
              </a:r>
            </a:p>
          </p:txBody>
        </p:sp>
      </p:grpSp>
      <p:grpSp>
        <p:nvGrpSpPr>
          <p:cNvPr id="11" name="Group 11"/>
          <p:cNvGrpSpPr/>
          <p:nvPr/>
        </p:nvGrpSpPr>
        <p:grpSpPr>
          <a:xfrm>
            <a:off x="758103" y="2620462"/>
            <a:ext cx="7367565" cy="5909035"/>
            <a:chOff x="0" y="0"/>
            <a:chExt cx="9823421" cy="7878713"/>
          </a:xfrm>
        </p:grpSpPr>
        <p:sp>
          <p:nvSpPr>
            <p:cNvPr id="12" name="TextBox 12"/>
            <p:cNvSpPr txBox="1"/>
            <p:nvPr/>
          </p:nvSpPr>
          <p:spPr>
            <a:xfrm>
              <a:off x="0" y="99415"/>
              <a:ext cx="9823421" cy="7779298"/>
            </a:xfrm>
            <a:prstGeom prst="rect">
              <a:avLst/>
            </a:prstGeom>
          </p:spPr>
          <p:txBody>
            <a:bodyPr lIns="0" tIns="0" rIns="0" bIns="0" rtlCol="0" anchor="t">
              <a:spAutoFit/>
            </a:bodyPr>
            <a:lstStyle/>
            <a:p>
              <a:pPr marL="906780" lvl="1" indent="-453390">
                <a:lnSpc>
                  <a:spcPts val="4620"/>
                </a:lnSpc>
                <a:buFont typeface="Arial"/>
                <a:buChar char="•"/>
              </a:pPr>
              <a:r>
                <a:rPr lang="en-US" sz="4200">
                  <a:solidFill>
                    <a:srgbClr val="000000"/>
                  </a:solidFill>
                  <a:latin typeface="Nunito 1"/>
                </a:rPr>
                <a:t>Explicitly designed to beat Money Markets</a:t>
              </a:r>
            </a:p>
            <a:p>
              <a:pPr marL="906780" lvl="1" indent="-453390">
                <a:lnSpc>
                  <a:spcPts val="4620"/>
                </a:lnSpc>
                <a:buFont typeface="Arial"/>
                <a:buChar char="•"/>
              </a:pPr>
              <a:r>
                <a:rPr lang="en-US" sz="4200">
                  <a:solidFill>
                    <a:srgbClr val="000000"/>
                  </a:solidFill>
                  <a:latin typeface="Nunito 1"/>
                </a:rPr>
                <a:t>“Lock-in” yields over 2-3 years (vs 1 year for treasuries)</a:t>
              </a:r>
            </a:p>
            <a:p>
              <a:pPr marL="906780" lvl="1" indent="-453390">
                <a:lnSpc>
                  <a:spcPts val="4620"/>
                </a:lnSpc>
                <a:buFont typeface="Arial"/>
                <a:buChar char="•"/>
              </a:pPr>
              <a:r>
                <a:rPr lang="en-US" sz="4200">
                  <a:solidFill>
                    <a:srgbClr val="000000"/>
                  </a:solidFill>
                  <a:latin typeface="Nunito 1"/>
                </a:rPr>
                <a:t>Very low interest rate sensitivity </a:t>
              </a:r>
            </a:p>
            <a:p>
              <a:pPr marL="906780" lvl="1" indent="-453390">
                <a:lnSpc>
                  <a:spcPts val="4620"/>
                </a:lnSpc>
                <a:buFont typeface="Arial"/>
                <a:buChar char="•"/>
              </a:pPr>
              <a:r>
                <a:rPr lang="en-US" sz="4200">
                  <a:solidFill>
                    <a:srgbClr val="000000"/>
                  </a:solidFill>
                  <a:latin typeface="Nunito 1"/>
                </a:rPr>
                <a:t>Liquidity is an asset/opportunity in volatile markets</a:t>
              </a:r>
            </a:p>
          </p:txBody>
        </p:sp>
        <p:sp>
          <p:nvSpPr>
            <p:cNvPr id="13" name="Freeform 13"/>
            <p:cNvSpPr/>
            <p:nvPr/>
          </p:nvSpPr>
          <p:spPr>
            <a:xfrm>
              <a:off x="460085"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60085" y="1556262"/>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460085" y="3918739"/>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460085" y="5400712"/>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7" name="TextBox 17"/>
          <p:cNvSpPr txBox="1"/>
          <p:nvPr/>
        </p:nvSpPr>
        <p:spPr>
          <a:xfrm>
            <a:off x="1028700" y="447675"/>
            <a:ext cx="16230600" cy="976421"/>
          </a:xfrm>
          <a:prstGeom prst="rect">
            <a:avLst/>
          </a:prstGeom>
        </p:spPr>
        <p:txBody>
          <a:bodyPr lIns="0" tIns="0" rIns="0" bIns="0" rtlCol="0" anchor="t">
            <a:spAutoFit/>
          </a:bodyPr>
          <a:lstStyle/>
          <a:p>
            <a:pPr>
              <a:lnSpc>
                <a:spcPts val="8960"/>
              </a:lnSpc>
            </a:pPr>
            <a:r>
              <a:rPr lang="en-US" sz="3600" b="1" dirty="0">
                <a:solidFill>
                  <a:srgbClr val="000000"/>
                </a:solidFill>
                <a:latin typeface="LIBBY HEAVY:VERSION 1.00" pitchFamily="2" charset="0"/>
              </a:rPr>
              <a:t>enhanced cash alternative strategy</a:t>
            </a:r>
          </a:p>
        </p:txBody>
      </p:sp>
      <p:sp>
        <p:nvSpPr>
          <p:cNvPr id="18" name="TextBox 18"/>
          <p:cNvSpPr txBox="1"/>
          <p:nvPr/>
        </p:nvSpPr>
        <p:spPr>
          <a:xfrm>
            <a:off x="1033561" y="1614622"/>
            <a:ext cx="7362705" cy="1005840"/>
          </a:xfrm>
          <a:prstGeom prst="rect">
            <a:avLst/>
          </a:prstGeom>
        </p:spPr>
        <p:txBody>
          <a:bodyPr lIns="0" tIns="0" rIns="0" bIns="0" rtlCol="0" anchor="t">
            <a:spAutoFit/>
          </a:bodyPr>
          <a:lstStyle/>
          <a:p>
            <a:pPr>
              <a:lnSpc>
                <a:spcPts val="8640"/>
              </a:lnSpc>
            </a:pPr>
            <a:r>
              <a:rPr lang="en-US" sz="4800">
                <a:solidFill>
                  <a:srgbClr val="000000"/>
                </a:solidFill>
                <a:latin typeface="Nunito 1"/>
              </a:rPr>
              <a:t>Summary</a:t>
            </a:r>
          </a:p>
        </p:txBody>
      </p:sp>
      <p:sp>
        <p:nvSpPr>
          <p:cNvPr id="19" name="TextBox 19"/>
          <p:cNvSpPr txBox="1"/>
          <p:nvPr/>
        </p:nvSpPr>
        <p:spPr>
          <a:xfrm>
            <a:off x="1028700" y="9703530"/>
            <a:ext cx="36957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12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20" name="TextBox 20"/>
          <p:cNvSpPr txBox="1"/>
          <p:nvPr/>
        </p:nvSpPr>
        <p:spPr>
          <a:xfrm>
            <a:off x="11511225" y="1991359"/>
            <a:ext cx="4469173" cy="509202"/>
          </a:xfrm>
          <a:prstGeom prst="rect">
            <a:avLst/>
          </a:prstGeom>
        </p:spPr>
        <p:txBody>
          <a:bodyPr lIns="0" tIns="0" rIns="0" bIns="0" rtlCol="0" anchor="t">
            <a:spAutoFit/>
          </a:bodyPr>
          <a:lstStyle/>
          <a:p>
            <a:pPr>
              <a:lnSpc>
                <a:spcPts val="3971"/>
              </a:lnSpc>
            </a:pPr>
            <a:r>
              <a:rPr lang="en-US" sz="3610">
                <a:solidFill>
                  <a:srgbClr val="000000"/>
                </a:solidFill>
                <a:latin typeface="Nunito 1"/>
              </a:rPr>
              <a:t>Investment Allocation</a:t>
            </a:r>
          </a:p>
        </p:txBody>
      </p:sp>
      <p:sp>
        <p:nvSpPr>
          <p:cNvPr id="21" name="TextBox 21"/>
          <p:cNvSpPr txBox="1"/>
          <p:nvPr/>
        </p:nvSpPr>
        <p:spPr>
          <a:xfrm>
            <a:off x="972917" y="9146729"/>
            <a:ext cx="15007481" cy="407589"/>
          </a:xfrm>
          <a:prstGeom prst="rect">
            <a:avLst/>
          </a:prstGeom>
        </p:spPr>
        <p:txBody>
          <a:bodyPr lIns="0" tIns="0" rIns="0" bIns="0" rtlCol="0" anchor="t">
            <a:spAutoFit/>
          </a:bodyPr>
          <a:lstStyle/>
          <a:p>
            <a:pPr>
              <a:lnSpc>
                <a:spcPts val="1679"/>
              </a:lnSpc>
            </a:pPr>
            <a:r>
              <a:rPr lang="en-US" sz="1200">
                <a:solidFill>
                  <a:srgbClr val="000000"/>
                </a:solidFill>
                <a:latin typeface="Open Sans 2"/>
              </a:rPr>
              <a:t>See ‘Important Disclosures’ section.</a:t>
            </a:r>
          </a:p>
          <a:p>
            <a:pPr>
              <a:lnSpc>
                <a:spcPts val="1679"/>
              </a:lnSpc>
            </a:pPr>
            <a:endParaRPr lang="en-US" sz="1200">
              <a:solidFill>
                <a:srgbClr val="000000"/>
              </a:solidFill>
              <a:latin typeface="Open Sans 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2905229" y="2057906"/>
            <a:ext cx="3396095" cy="6035378"/>
            <a:chOff x="0" y="0"/>
            <a:chExt cx="4528127" cy="8047170"/>
          </a:xfrm>
        </p:grpSpPr>
        <p:grpSp>
          <p:nvGrpSpPr>
            <p:cNvPr id="6" name="Group 6"/>
            <p:cNvGrpSpPr/>
            <p:nvPr/>
          </p:nvGrpSpPr>
          <p:grpSpPr>
            <a:xfrm>
              <a:off x="0" y="0"/>
              <a:ext cx="4528127" cy="8047170"/>
              <a:chOff x="0" y="0"/>
              <a:chExt cx="1758372" cy="3124894"/>
            </a:xfrm>
          </p:grpSpPr>
          <p:sp>
            <p:nvSpPr>
              <p:cNvPr id="7" name="Freeform 7"/>
              <p:cNvSpPr/>
              <p:nvPr/>
            </p:nvSpPr>
            <p:spPr>
              <a:xfrm>
                <a:off x="0" y="0"/>
                <a:ext cx="1758372" cy="3124894"/>
              </a:xfrm>
              <a:custGeom>
                <a:avLst/>
                <a:gdLst/>
                <a:ahLst/>
                <a:cxnLst/>
                <a:rect l="l" t="t" r="r" b="b"/>
                <a:pathLst>
                  <a:path w="1758372" h="3124894">
                    <a:moveTo>
                      <a:pt x="0" y="0"/>
                    </a:moveTo>
                    <a:lnTo>
                      <a:pt x="1758372" y="0"/>
                    </a:lnTo>
                    <a:lnTo>
                      <a:pt x="1758372" y="3124894"/>
                    </a:lnTo>
                    <a:lnTo>
                      <a:pt x="0" y="3124894"/>
                    </a:lnTo>
                    <a:close/>
                  </a:path>
                </a:pathLst>
              </a:custGeom>
              <a:solidFill>
                <a:srgbClr val="9F1621"/>
              </a:solidFill>
            </p:spPr>
            <p:txBody>
              <a:bodyPr/>
              <a:lstStyle/>
              <a:p>
                <a:endParaRPr lang="en-US"/>
              </a:p>
            </p:txBody>
          </p:sp>
        </p:grpSp>
        <p:sp>
          <p:nvSpPr>
            <p:cNvPr id="8" name="TextBox 8"/>
            <p:cNvSpPr txBox="1"/>
            <p:nvPr/>
          </p:nvSpPr>
          <p:spPr>
            <a:xfrm>
              <a:off x="283368" y="6355221"/>
              <a:ext cx="3978804" cy="567205"/>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Steve Scott</a:t>
              </a:r>
            </a:p>
          </p:txBody>
        </p:sp>
        <p:sp>
          <p:nvSpPr>
            <p:cNvPr id="9" name="Freeform 9"/>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4"/>
              <a:stretch>
                <a:fillRect t="-121" b="-121"/>
              </a:stretch>
            </a:blipFill>
          </p:spPr>
          <p:txBody>
            <a:bodyPr/>
            <a:lstStyle/>
            <a:p>
              <a:endParaRPr lang="en-US"/>
            </a:p>
          </p:txBody>
        </p:sp>
        <p:sp>
          <p:nvSpPr>
            <p:cNvPr id="10" name="TextBox 10"/>
            <p:cNvSpPr txBox="1"/>
            <p:nvPr/>
          </p:nvSpPr>
          <p:spPr>
            <a:xfrm>
              <a:off x="274661" y="7084320"/>
              <a:ext cx="3978804" cy="789710"/>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PARTNER, AIF, CPFA®</a:t>
              </a:r>
            </a:p>
            <a:p>
              <a:pPr algn="l">
                <a:lnSpc>
                  <a:spcPts val="2451"/>
                </a:lnSpc>
              </a:pPr>
              <a:r>
                <a:rPr lang="en-US" sz="1690" spc="169">
                  <a:solidFill>
                    <a:srgbClr val="FFFFFF"/>
                  </a:solidFill>
                  <a:latin typeface="League Spartan"/>
                </a:rPr>
                <a:t>CO-FIDUCIARY</a:t>
              </a:r>
            </a:p>
          </p:txBody>
        </p:sp>
      </p:grpSp>
      <p:sp>
        <p:nvSpPr>
          <p:cNvPr id="11" name="TextBox 11"/>
          <p:cNvSpPr txBox="1"/>
          <p:nvPr/>
        </p:nvSpPr>
        <p:spPr>
          <a:xfrm>
            <a:off x="1049411" y="596953"/>
            <a:ext cx="16209889" cy="784061"/>
          </a:xfrm>
          <a:prstGeom prst="rect">
            <a:avLst/>
          </a:prstGeom>
        </p:spPr>
        <p:txBody>
          <a:bodyPr lIns="0" tIns="0" rIns="0" bIns="0" rtlCol="0" anchor="t">
            <a:spAutoFit/>
          </a:bodyPr>
          <a:lstStyle/>
          <a:p>
            <a:pPr>
              <a:lnSpc>
                <a:spcPts val="7040"/>
              </a:lnSpc>
            </a:pPr>
            <a:r>
              <a:rPr lang="en-US" sz="3600" b="1" dirty="0">
                <a:solidFill>
                  <a:srgbClr val="000000"/>
                </a:solidFill>
                <a:latin typeface="LIBBY HEAVY:VERSION 1.00" pitchFamily="2" charset="0"/>
              </a:rPr>
              <a:t>Thank You</a:t>
            </a:r>
          </a:p>
        </p:txBody>
      </p:sp>
      <p:sp>
        <p:nvSpPr>
          <p:cNvPr id="12" name="TextBox 12"/>
          <p:cNvSpPr txBox="1"/>
          <p:nvPr/>
        </p:nvSpPr>
        <p:spPr>
          <a:xfrm>
            <a:off x="1028700" y="9703530"/>
            <a:ext cx="34671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13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13" name="TextBox 13"/>
          <p:cNvSpPr txBox="1"/>
          <p:nvPr/>
        </p:nvSpPr>
        <p:spPr>
          <a:xfrm>
            <a:off x="6635275" y="2134106"/>
            <a:ext cx="8736163" cy="5996787"/>
          </a:xfrm>
          <a:prstGeom prst="rect">
            <a:avLst/>
          </a:prstGeom>
        </p:spPr>
        <p:txBody>
          <a:bodyPr lIns="0" tIns="0" rIns="0" bIns="0" rtlCol="0" anchor="t">
            <a:spAutoFit/>
          </a:bodyPr>
          <a:lstStyle/>
          <a:p>
            <a:pPr>
              <a:lnSpc>
                <a:spcPts val="3764"/>
              </a:lnSpc>
            </a:pPr>
            <a:r>
              <a:rPr lang="en-US" sz="3764">
                <a:solidFill>
                  <a:srgbClr val="000000"/>
                </a:solidFill>
                <a:latin typeface="Nunito 1 Bold"/>
              </a:rPr>
              <a:t>We're here to help</a:t>
            </a: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764"/>
              </a:lnSpc>
            </a:pPr>
            <a:endParaRPr lang="en-US" sz="3764">
              <a:solidFill>
                <a:srgbClr val="000000"/>
              </a:solidFill>
              <a:latin typeface="Nunito 1 Bold"/>
            </a:endParaRPr>
          </a:p>
          <a:p>
            <a:pPr>
              <a:lnSpc>
                <a:spcPts val="3523"/>
              </a:lnSpc>
            </a:pPr>
            <a:r>
              <a:rPr lang="en-US" sz="3523">
                <a:solidFill>
                  <a:srgbClr val="9F1621"/>
                </a:solidFill>
                <a:latin typeface="Nunito 1 Bold"/>
              </a:rPr>
              <a:t>Steve Scott​, AIF®, CPFA®</a:t>
            </a:r>
          </a:p>
          <a:p>
            <a:pPr>
              <a:lnSpc>
                <a:spcPts val="3523"/>
              </a:lnSpc>
            </a:pPr>
            <a:r>
              <a:rPr lang="en-US" sz="3523">
                <a:solidFill>
                  <a:srgbClr val="000000"/>
                </a:solidFill>
                <a:latin typeface="Nunito 1"/>
              </a:rPr>
              <a:t>Partner</a:t>
            </a:r>
          </a:p>
          <a:p>
            <a:pPr>
              <a:lnSpc>
                <a:spcPts val="3523"/>
              </a:lnSpc>
            </a:pPr>
            <a:r>
              <a:rPr lang="en-US" sz="3523">
                <a:solidFill>
                  <a:srgbClr val="000000"/>
                </a:solidFill>
                <a:latin typeface="Nunito 1"/>
              </a:rPr>
              <a:t>steve@rsgadvisory.net</a:t>
            </a:r>
          </a:p>
          <a:p>
            <a:pPr>
              <a:lnSpc>
                <a:spcPts val="3523"/>
              </a:lnSpc>
            </a:pPr>
            <a:r>
              <a:rPr lang="en-US" sz="3523">
                <a:solidFill>
                  <a:srgbClr val="000000"/>
                </a:solidFill>
                <a:latin typeface="Nunito 1"/>
              </a:rPr>
              <a:t>866.352.7731 x210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515010"/>
            <a:ext cx="16230600" cy="822533"/>
          </a:xfrm>
          <a:prstGeom prst="rect">
            <a:avLst/>
          </a:prstGeom>
        </p:spPr>
        <p:txBody>
          <a:bodyPr lIns="0" tIns="0" rIns="0" bIns="0" rtlCol="0" anchor="t">
            <a:spAutoFit/>
          </a:bodyPr>
          <a:lstStyle/>
          <a:p>
            <a:pPr>
              <a:lnSpc>
                <a:spcPts val="7420"/>
              </a:lnSpc>
            </a:pPr>
            <a:r>
              <a:rPr lang="en-US" sz="3600" b="1" dirty="0">
                <a:solidFill>
                  <a:srgbClr val="000000"/>
                </a:solidFill>
                <a:latin typeface="LIBBY HEAVY:VERSION 1.00" pitchFamily="2" charset="0"/>
              </a:rPr>
              <a:t>Important Disclosures</a:t>
            </a:r>
          </a:p>
        </p:txBody>
      </p:sp>
      <p:sp>
        <p:nvSpPr>
          <p:cNvPr id="6" name="TextBox 6"/>
          <p:cNvSpPr txBox="1"/>
          <p:nvPr/>
        </p:nvSpPr>
        <p:spPr>
          <a:xfrm>
            <a:off x="1028700" y="9703530"/>
            <a:ext cx="34671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14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7" name="TextBox 7"/>
          <p:cNvSpPr txBox="1"/>
          <p:nvPr/>
        </p:nvSpPr>
        <p:spPr>
          <a:xfrm>
            <a:off x="1028700" y="1481280"/>
            <a:ext cx="15183388" cy="7777020"/>
          </a:xfrm>
          <a:prstGeom prst="rect">
            <a:avLst/>
          </a:prstGeom>
        </p:spPr>
        <p:txBody>
          <a:bodyPr lIns="0" tIns="0" rIns="0" bIns="0" rtlCol="0" anchor="t">
            <a:spAutoFit/>
          </a:bodyPr>
          <a:lstStyle/>
          <a:p>
            <a:pPr>
              <a:lnSpc>
                <a:spcPts val="1819"/>
              </a:lnSpc>
            </a:pPr>
            <a:r>
              <a:rPr lang="en-US" sz="1299">
                <a:solidFill>
                  <a:srgbClr val="000000"/>
                </a:solidFill>
                <a:latin typeface="Open Sans 3"/>
              </a:rPr>
              <a:t>Securities are offered through LPL Financial, member FINRA/SIPC. Investment Advisory Services offered through RSG Advisory a registered Investment Advisor. RSG Advisory and LPL Financial are separate, non-affiliated entities.  </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The opinions voiced in this material are for general information only and are not intended to provide specific advice or recommendations for any individual. We suggest that you discuss your specific situation with your financial advisor prior to investing.</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All indices are unmanaged and may not be invested into directly. Unmanaged index returns do not reflect fees, expenses, or sales charges inherent to investing. All performance referenced is historical and is no guarantee of future results.</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The economic forecasts set forth in this material may not develop as predicted and there can be no guarantee that strategies promoted will be successful.\</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Investing in stock includes numerous specific risks including: the fluctuation of dividend, loss of principal and potential illiquidity of the investment in a falling market.</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The prices of small cap stocks are generally more volatile than large cap stocks.</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The payment of dividends is not guaranteed. Companies may reduce or eliminate the payment of dividends at any given time. </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Bonds are subject to market and interest rate risk if sold prior to maturity. Bond values will decline as interest rates rise and bonds are subject to availability and change in price. </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High yield/junk bonds (grade BB or below) are not investment grade securities, and are subject to higher interest rate, credit, and liquidity risks than those graded BBB and above. They generally should be part of a diversified portfolio for sophisticated investors.</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Government bonds and Treasury bills are guaranteed by the governments as to the timely payment of principal and interest and, if held to their stated maturities (e.g., 10 years), offer a fixed rate of return and fixed principal value. International bonds share this same characteristic. Currency can also move their prices.</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Investing in Real Estate Investment Trusts (REITs) involves special risks such as potential illiquidity and may not be suitable for all investors. There is no assurance that the investment objectives of this program will be attained.</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The fast price swings in commodities and currencies will result in significant volatility in an investor’s holdings.</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Precious metal investing involves greater fluctuation and potential for losses.</a:t>
            </a:r>
          </a:p>
          <a:p>
            <a:pPr>
              <a:lnSpc>
                <a:spcPts val="1819"/>
              </a:lnSpc>
            </a:pPr>
            <a:endParaRPr lang="en-US" sz="1299">
              <a:solidFill>
                <a:srgbClr val="000000"/>
              </a:solidFill>
              <a:latin typeface="Open Sans 3"/>
            </a:endParaRPr>
          </a:p>
          <a:p>
            <a:pPr>
              <a:lnSpc>
                <a:spcPts val="1819"/>
              </a:lnSpc>
            </a:pPr>
            <a:r>
              <a:rPr lang="en-US" sz="1299">
                <a:solidFill>
                  <a:srgbClr val="000000"/>
                </a:solidFill>
                <a:latin typeface="Open Sans 3"/>
              </a:rPr>
              <a:t>International investing involves special risks such as currency fluctuation and political instability and may not be suitable for all investors. These risks are often heightened for investments in emerging markets.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515010"/>
            <a:ext cx="16230600" cy="822533"/>
          </a:xfrm>
          <a:prstGeom prst="rect">
            <a:avLst/>
          </a:prstGeom>
        </p:spPr>
        <p:txBody>
          <a:bodyPr lIns="0" tIns="0" rIns="0" bIns="0" rtlCol="0" anchor="t">
            <a:spAutoFit/>
          </a:bodyPr>
          <a:lstStyle/>
          <a:p>
            <a:pPr>
              <a:lnSpc>
                <a:spcPts val="7420"/>
              </a:lnSpc>
            </a:pPr>
            <a:r>
              <a:rPr lang="en-US" sz="3600" b="1" dirty="0">
                <a:solidFill>
                  <a:srgbClr val="000000"/>
                </a:solidFill>
                <a:latin typeface="LIBBY HEAVY:VERSION 1.00" pitchFamily="2" charset="0"/>
              </a:rPr>
              <a:t>Important Disclosures</a:t>
            </a:r>
          </a:p>
        </p:txBody>
      </p:sp>
      <p:sp>
        <p:nvSpPr>
          <p:cNvPr id="6" name="TextBox 6"/>
          <p:cNvSpPr txBox="1"/>
          <p:nvPr/>
        </p:nvSpPr>
        <p:spPr>
          <a:xfrm>
            <a:off x="1028700" y="9703530"/>
            <a:ext cx="33147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15|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7" name="TextBox 7"/>
          <p:cNvSpPr txBox="1"/>
          <p:nvPr/>
        </p:nvSpPr>
        <p:spPr>
          <a:xfrm>
            <a:off x="1028700" y="1481280"/>
            <a:ext cx="15183388" cy="7548434"/>
          </a:xfrm>
          <a:prstGeom prst="rect">
            <a:avLst/>
          </a:prstGeom>
        </p:spPr>
        <p:txBody>
          <a:bodyPr lIns="0" tIns="0" rIns="0" bIns="0" rtlCol="0" anchor="t">
            <a:spAutoFit/>
          </a:bodyPr>
          <a:lstStyle/>
          <a:p>
            <a:pPr>
              <a:lnSpc>
                <a:spcPts val="1819"/>
              </a:lnSpc>
            </a:pPr>
            <a:r>
              <a:rPr lang="en-US" sz="1299" dirty="0">
                <a:solidFill>
                  <a:srgbClr val="000000"/>
                </a:solidFill>
                <a:latin typeface="Open Sans 3"/>
              </a:rPr>
              <a:t>Technical analysis is based on the study of historical price movements and past trend patterns. There is no assurance that these movements or trends can or will be duplicated in the near future.</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Rebalancing a portfolio may cause investors to incur tax liabilities and/or transaction costs and does not assure a profit or protect against a loss.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There is no guarantee that a diversified portfolio will enhance overall returns or outperform a non-diversified portfolio. Diversification does not protect against market risk.</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All investing involves risk including loss of principal. No strategy assures success or protects against loss.</a:t>
            </a:r>
          </a:p>
          <a:p>
            <a:pPr>
              <a:lnSpc>
                <a:spcPts val="1819"/>
              </a:lnSpc>
            </a:pPr>
            <a:endParaRPr lang="en-US" sz="1299" dirty="0">
              <a:solidFill>
                <a:srgbClr val="000000"/>
              </a:solidFill>
              <a:latin typeface="Open Sans 3"/>
            </a:endParaRPr>
          </a:p>
          <a:p>
            <a:pPr>
              <a:lnSpc>
                <a:spcPts val="1819"/>
              </a:lnSpc>
            </a:pPr>
            <a:r>
              <a:rPr lang="en-US" sz="1299" u="sng" dirty="0">
                <a:solidFill>
                  <a:srgbClr val="000000"/>
                </a:solidFill>
                <a:latin typeface="Open Sans 3 Bold Italics"/>
              </a:rPr>
              <a:t>Index definitions and terms:</a:t>
            </a:r>
          </a:p>
          <a:p>
            <a:pPr>
              <a:lnSpc>
                <a:spcPts val="1819"/>
              </a:lnSpc>
            </a:pPr>
            <a:r>
              <a:rPr lang="en-US" sz="1299" dirty="0">
                <a:solidFill>
                  <a:srgbClr val="000000"/>
                </a:solidFill>
                <a:latin typeface="Open Sans 3"/>
              </a:rPr>
              <a:t>S&amp;P 500 Index is a capitalization weighted index of 500 stocks designed to measure performance of the broad domestic economy through changes in the aggregate market value of 500 stocks representing all major industries.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NASDAQ Composite Index measures all NASDAQ domestic and non-U.S. based common stocks listed on The NASDAQ Stock Market. The market value, the last sale price multiplied by total shares outstanding, is calculated throughout the trading day, and is related to the total value of the Index. </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Russell 3000 Index is a market-capitalization-weighted equity index maintained by the FTSE Russell that provides exposure to the entire U.S. stock market. The index tracks the 3,000 largest U.S.-traded stocks which represent about 98% of all U.S incorporated equity securities. </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Russell 3000 Value Index is a market-capitalization weighted equity index maintained by the Russell Investment Group and based on the Russell 3000 Index, which measures how U.S. stocks in the equity value segment perform. Included in the Russell 3000 Value Index are stocks from the Russell 3000 Index with lower price-to-book ratios and lower expected growth rates.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Russell 3000 Growth Index is a market capitalization weighted index based on the Russell 3000 index. The Russell 3000 Growth Index includes companies that display signs of above average growth. The index is used to provide a gauge of the performance of growth stocks.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Russell 2000 Index is an index measuring the performance of approximately 2,000 small-cap companies in the Russell 3000 Index. The index serves as a benchmark for U.S. small-cap stocks.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MSCI EAFE Index is a stock index that is a performance benchmark for the major international equity markets as represented by 21 major MSCI indices from Europe, Australia and Middle East.</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MSCI EAFE Small Cap Index is an equity index which captures small cap representation across Developed Markets as represented by MSCI indices from Europe, Australia and the Middle East.</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MSCI Emerging Markets Index consists of 23 economies: Brazil, Chile, China, Colombia, Czech Republic, Egypt, Greece, Hungary, India, Indonesia, Korea, Malaysia, Mexico, Peru, Philippines, Poland, Qatar, Russia, South Africa, Taiwan, Thailand, Turkey and the UAE.</a:t>
            </a:r>
          </a:p>
          <a:p>
            <a:pPr>
              <a:lnSpc>
                <a:spcPts val="1819"/>
              </a:lnSpc>
            </a:pPr>
            <a:endParaRPr lang="en-US" sz="1299" dirty="0">
              <a:solidFill>
                <a:srgbClr val="000000"/>
              </a:solidFill>
              <a:latin typeface="Open Sans 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515010"/>
            <a:ext cx="16230600" cy="822533"/>
          </a:xfrm>
          <a:prstGeom prst="rect">
            <a:avLst/>
          </a:prstGeom>
        </p:spPr>
        <p:txBody>
          <a:bodyPr lIns="0" tIns="0" rIns="0" bIns="0" rtlCol="0" anchor="t">
            <a:spAutoFit/>
          </a:bodyPr>
          <a:lstStyle/>
          <a:p>
            <a:pPr>
              <a:lnSpc>
                <a:spcPts val="7420"/>
              </a:lnSpc>
            </a:pPr>
            <a:r>
              <a:rPr lang="en-US" sz="3600" b="1" dirty="0">
                <a:solidFill>
                  <a:srgbClr val="000000"/>
                </a:solidFill>
                <a:latin typeface="LIBBY HEAVY:VERSION 1.00" pitchFamily="2" charset="0"/>
              </a:rPr>
              <a:t>Important Disclosures</a:t>
            </a:r>
          </a:p>
        </p:txBody>
      </p:sp>
      <p:sp>
        <p:nvSpPr>
          <p:cNvPr id="6" name="TextBox 6"/>
          <p:cNvSpPr txBox="1"/>
          <p:nvPr/>
        </p:nvSpPr>
        <p:spPr>
          <a:xfrm>
            <a:off x="1028700" y="9703530"/>
            <a:ext cx="32385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16|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7" name="TextBox 7"/>
          <p:cNvSpPr txBox="1"/>
          <p:nvPr/>
        </p:nvSpPr>
        <p:spPr>
          <a:xfrm>
            <a:off x="1028700" y="1320140"/>
            <a:ext cx="15183388" cy="8234193"/>
          </a:xfrm>
          <a:prstGeom prst="rect">
            <a:avLst/>
          </a:prstGeom>
        </p:spPr>
        <p:txBody>
          <a:bodyPr lIns="0" tIns="0" rIns="0" bIns="0" rtlCol="0" anchor="t">
            <a:spAutoFit/>
          </a:bodyPr>
          <a:lstStyle/>
          <a:p>
            <a:pPr>
              <a:lnSpc>
                <a:spcPts val="1819"/>
              </a:lnSpc>
            </a:pPr>
            <a:r>
              <a:rPr lang="en-US" sz="1299" dirty="0">
                <a:solidFill>
                  <a:srgbClr val="000000"/>
                </a:solidFill>
                <a:latin typeface="Open Sans 3"/>
              </a:rPr>
              <a:t>Dividend Aristocrats Index includes a list of constituents that have increased their dividend payouts for at least 25 years. </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The U.S. Stock Achievers Dividend Index includes a list of constituents which have managed to increase dividends every year for at least a decade.</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Wilshire REIT Index defines and measures the investable universe of publicly traded real estate investment trusts domiciled in the U.S.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Goldman Sachs Crude Oil Total Return Index reflects available through an unleveraged investment in the West Texas Intermediate (WTI) crude oil futures contract plus the Treasury Bill rate of interest that could be earned on funds committed to the trading of the underlying contracts.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Bank of America Merrill Lynch U.S. Corporate AAA Index is an index of U.S. AAA corporate bonds. The Bank of America Merrill Lynch U.S. Corporate BBB Index includes U.S. BBB corporate bonds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S&amp;P U.S. Preferred Stock Index is designed to serve the investment community's need for an investable benchmark representing the U.S. preferred stock market. Preferred stocks provide investors with a dividend, but do not offer equity in shares.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Bloomberg High Yield Bond Index measures the USD-denominated, high yield, fixed-rate corporate bond market. Securities are classified as high yield if the middle rating of Moody's, Fitch and S&amp;P is Ba1/BB+/BB+ or below. High Yield bonds are considered low quality bonds.</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Market Vectors Floating Rate Bond Index This index provides exposure to the floating rate segment of the U.S. investment grade bond market. Floating rate notes are bonds that have coupon payments that change based on various market characteristics- including rises and falls in interest rates. Holdings are chosen based on amount of debt issued.</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Barclays US Aggregate Bond Index is a market capitalization-weighted index, meaning the securities in the index are weighted according to the market size of each bond type. Most U.S. traded investment grade bonds are represented.</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Barclays Corporate Bond measures the performance of the investment grade U.S. corporate bond market. Securities must be fixed rate, U.S. dollar denominated, taxable and rated investment grade as defined by the Index methodology. Inclusion is based on currency of issue, not its domicile.</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Barclays US Treasury Index is a market-capitalization weighted index that measures the performance of public obligations of the U.S. Treasury that have a maturity of one year or more.</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Citigroup USBIG Treasury Bill 3M index “T-bill” is an unmanaged index representing monthly return equivalents of yield averages of the last 3-month Treasury Bill issues. </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CBOE Volatility Index® (VIX®) is meant to be forward looking, showing the market's expectation of 30-day volatility in either direction, and is considered by many to be a barometer of investor sentiment and market volatility, commonly referred to as “Investor Fear Gauge”.</a:t>
            </a:r>
          </a:p>
          <a:p>
            <a:pPr>
              <a:lnSpc>
                <a:spcPts val="1819"/>
              </a:lnSpc>
            </a:pPr>
            <a:endParaRPr lang="en-US" sz="1299" dirty="0">
              <a:solidFill>
                <a:srgbClr val="000000"/>
              </a:solidFill>
              <a:latin typeface="Open Sans 3"/>
            </a:endParaRPr>
          </a:p>
          <a:p>
            <a:pPr>
              <a:lnSpc>
                <a:spcPts val="1819"/>
              </a:lnSpc>
            </a:pPr>
            <a:r>
              <a:rPr lang="en-US" sz="1299" dirty="0">
                <a:solidFill>
                  <a:srgbClr val="000000"/>
                </a:solidFill>
                <a:latin typeface="Open Sans 3"/>
              </a:rPr>
              <a:t>Gross Domestic Product (GDP) is the monetary value of all the finished goods and services produced within a country’s borders in a specific time period, though GDP is usually calculated on an annual basis. It includes all of private and public consumption, government outlays, investments and exports less imports that occur within a defined territory.</a:t>
            </a:r>
          </a:p>
          <a:p>
            <a:pPr>
              <a:lnSpc>
                <a:spcPts val="1819"/>
              </a:lnSpc>
            </a:pPr>
            <a:endParaRPr lang="en-US" sz="1299" dirty="0">
              <a:solidFill>
                <a:srgbClr val="000000"/>
              </a:solidFill>
              <a:latin typeface="Open Sans 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54333"/>
            <a:ext cx="18288000" cy="732667"/>
            <a:chOff x="0" y="0"/>
            <a:chExt cx="6285507" cy="251814"/>
          </a:xfrm>
        </p:grpSpPr>
        <p:sp>
          <p:nvSpPr>
            <p:cNvPr id="3" name="Freeform 3"/>
            <p:cNvSpPr/>
            <p:nvPr/>
          </p:nvSpPr>
          <p:spPr>
            <a:xfrm>
              <a:off x="0" y="0"/>
              <a:ext cx="6285507" cy="251814"/>
            </a:xfrm>
            <a:custGeom>
              <a:avLst/>
              <a:gdLst/>
              <a:ahLst/>
              <a:cxnLst/>
              <a:rect l="l" t="t" r="r" b="b"/>
              <a:pathLst>
                <a:path w="6285507" h="251814">
                  <a:moveTo>
                    <a:pt x="0" y="0"/>
                  </a:moveTo>
                  <a:lnTo>
                    <a:pt x="6285507" y="0"/>
                  </a:lnTo>
                  <a:lnTo>
                    <a:pt x="6285507" y="251814"/>
                  </a:lnTo>
                  <a:lnTo>
                    <a:pt x="0" y="251814"/>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976421"/>
          </a:xfrm>
          <a:prstGeom prst="rect">
            <a:avLst/>
          </a:prstGeom>
        </p:spPr>
        <p:txBody>
          <a:bodyPr lIns="0" tIns="0" rIns="0" bIns="0" rtlCol="0" anchor="t">
            <a:spAutoFit/>
          </a:bodyPr>
          <a:lstStyle/>
          <a:p>
            <a:pPr>
              <a:lnSpc>
                <a:spcPts val="8960"/>
              </a:lnSpc>
            </a:pPr>
            <a:r>
              <a:rPr lang="en-US" sz="3600" b="1" dirty="0">
                <a:solidFill>
                  <a:srgbClr val="000000"/>
                </a:solidFill>
                <a:latin typeface="LIBBY HEAVY:VERSION 1.00" pitchFamily="2" charset="0"/>
              </a:rPr>
              <a:t>Areas of interest</a:t>
            </a:r>
          </a:p>
        </p:txBody>
      </p:sp>
      <p:sp>
        <p:nvSpPr>
          <p:cNvPr id="6" name="TextBox 6"/>
          <p:cNvSpPr txBox="1"/>
          <p:nvPr/>
        </p:nvSpPr>
        <p:spPr>
          <a:xfrm>
            <a:off x="1908960" y="2052772"/>
            <a:ext cx="15017783" cy="3196590"/>
          </a:xfrm>
          <a:prstGeom prst="rect">
            <a:avLst/>
          </a:prstGeom>
        </p:spPr>
        <p:txBody>
          <a:bodyPr lIns="0" tIns="0" rIns="0" bIns="0" rtlCol="0" anchor="t">
            <a:spAutoFit/>
          </a:bodyPr>
          <a:lstStyle/>
          <a:p>
            <a:pPr>
              <a:lnSpc>
                <a:spcPts val="8640"/>
              </a:lnSpc>
            </a:pPr>
            <a:r>
              <a:rPr lang="en-US" sz="4800">
                <a:solidFill>
                  <a:srgbClr val="000000"/>
                </a:solidFill>
                <a:latin typeface="Nunito 1"/>
              </a:rPr>
              <a:t>Volatility - with a focus on geopolitical issues</a:t>
            </a:r>
          </a:p>
          <a:p>
            <a:pPr>
              <a:lnSpc>
                <a:spcPts val="8640"/>
              </a:lnSpc>
            </a:pPr>
            <a:r>
              <a:rPr lang="en-US" sz="4800">
                <a:solidFill>
                  <a:srgbClr val="000000"/>
                </a:solidFill>
                <a:latin typeface="Nunito 1"/>
              </a:rPr>
              <a:t>Interest Rates higher for longer</a:t>
            </a:r>
          </a:p>
          <a:p>
            <a:pPr>
              <a:lnSpc>
                <a:spcPts val="8640"/>
              </a:lnSpc>
            </a:pPr>
            <a:r>
              <a:rPr lang="en-US" sz="4800">
                <a:solidFill>
                  <a:srgbClr val="000000"/>
                </a:solidFill>
                <a:latin typeface="Nunito 1"/>
              </a:rPr>
              <a:t>Cash alternatives strategies</a:t>
            </a:r>
          </a:p>
        </p:txBody>
      </p:sp>
      <p:sp>
        <p:nvSpPr>
          <p:cNvPr id="7" name="Freeform 7"/>
          <p:cNvSpPr/>
          <p:nvPr/>
        </p:nvSpPr>
        <p:spPr>
          <a:xfrm>
            <a:off x="1028700" y="2328997"/>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28700" y="3431888"/>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28700" y="4534780"/>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028700" y="9703530"/>
            <a:ext cx="35433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02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8000"/>
            </a:blip>
            <a:stretch>
              <a:fillRect t="-8888" b="-888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Freeform 6"/>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4784528"/>
            <a:ext cx="16230600" cy="999633"/>
          </a:xfrm>
          <a:prstGeom prst="rect">
            <a:avLst/>
          </a:prstGeom>
        </p:spPr>
        <p:txBody>
          <a:bodyPr lIns="0" tIns="0" rIns="0" bIns="0" rtlCol="0" anchor="t">
            <a:spAutoFit/>
          </a:bodyPr>
          <a:lstStyle/>
          <a:p>
            <a:pPr algn="ctr">
              <a:lnSpc>
                <a:spcPts val="8960"/>
              </a:lnSpc>
            </a:pPr>
            <a:r>
              <a:rPr lang="en-US" sz="4400" b="1" dirty="0">
                <a:solidFill>
                  <a:srgbClr val="000000"/>
                </a:solidFill>
                <a:latin typeface="LIBBY HEAVY:VERSION 1.00" pitchFamily="2" charset="0"/>
              </a:rPr>
              <a:t>Volatility &amp; Geopolitics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972917" y="1902212"/>
            <a:ext cx="12990585" cy="6876088"/>
          </a:xfrm>
          <a:custGeom>
            <a:avLst/>
            <a:gdLst/>
            <a:ahLst/>
            <a:cxnLst/>
            <a:rect l="l" t="t" r="r" b="b"/>
            <a:pathLst>
              <a:path w="12990585" h="6876088">
                <a:moveTo>
                  <a:pt x="0" y="0"/>
                </a:moveTo>
                <a:lnTo>
                  <a:pt x="12990585" y="0"/>
                </a:lnTo>
                <a:lnTo>
                  <a:pt x="12990585" y="6876089"/>
                </a:lnTo>
                <a:lnTo>
                  <a:pt x="0" y="687608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550545"/>
            <a:ext cx="16370666" cy="822533"/>
          </a:xfrm>
          <a:prstGeom prst="rect">
            <a:avLst/>
          </a:prstGeom>
        </p:spPr>
        <p:txBody>
          <a:bodyPr lIns="0" tIns="0" rIns="0" bIns="0" rtlCol="0" anchor="t">
            <a:spAutoFit/>
          </a:bodyPr>
          <a:lstStyle/>
          <a:p>
            <a:pPr>
              <a:lnSpc>
                <a:spcPts val="7420"/>
              </a:lnSpc>
            </a:pPr>
            <a:r>
              <a:rPr lang="en-US" sz="3600" b="1" dirty="0">
                <a:solidFill>
                  <a:srgbClr val="000000"/>
                </a:solidFill>
                <a:latin typeface="LIBBY HEAVY:VERSION 1.00" pitchFamily="2" charset="0"/>
              </a:rPr>
              <a:t>We are, in fact, in A more dangerous world</a:t>
            </a:r>
          </a:p>
        </p:txBody>
      </p:sp>
      <p:sp>
        <p:nvSpPr>
          <p:cNvPr id="7" name="TextBox 7"/>
          <p:cNvSpPr txBox="1"/>
          <p:nvPr/>
        </p:nvSpPr>
        <p:spPr>
          <a:xfrm>
            <a:off x="1028700" y="9703530"/>
            <a:ext cx="33909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04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8" name="TextBox 8"/>
          <p:cNvSpPr txBox="1"/>
          <p:nvPr/>
        </p:nvSpPr>
        <p:spPr>
          <a:xfrm>
            <a:off x="972917" y="8940226"/>
            <a:ext cx="15007481" cy="617098"/>
          </a:xfrm>
          <a:prstGeom prst="rect">
            <a:avLst/>
          </a:prstGeom>
        </p:spPr>
        <p:txBody>
          <a:bodyPr lIns="0" tIns="0" rIns="0" bIns="0" rtlCol="0" anchor="t">
            <a:spAutoFit/>
          </a:bodyPr>
          <a:lstStyle/>
          <a:p>
            <a:pPr>
              <a:lnSpc>
                <a:spcPts val="1679"/>
              </a:lnSpc>
            </a:pPr>
            <a:r>
              <a:rPr lang="en-US" sz="1200">
                <a:solidFill>
                  <a:srgbClr val="000000"/>
                </a:solidFill>
                <a:latin typeface="Open Sans 2"/>
              </a:rPr>
              <a:t>Geopolitical Risk Index referred is that used in this study. Schroeders “Measuring the Impact of Geopolitics” (Sept. 2019). </a:t>
            </a:r>
          </a:p>
          <a:p>
            <a:pPr>
              <a:lnSpc>
                <a:spcPts val="1679"/>
              </a:lnSpc>
            </a:pPr>
            <a:r>
              <a:rPr lang="en-US" sz="1200">
                <a:solidFill>
                  <a:srgbClr val="000000"/>
                </a:solidFill>
                <a:latin typeface="Open Sans 2"/>
              </a:rPr>
              <a:t>Please read the ‘Important Disclosures’ section.</a:t>
            </a:r>
          </a:p>
          <a:p>
            <a:pPr>
              <a:lnSpc>
                <a:spcPts val="1679"/>
              </a:lnSpc>
            </a:pPr>
            <a:endParaRPr lang="en-US" sz="1200">
              <a:solidFill>
                <a:srgbClr val="000000"/>
              </a:solidFill>
              <a:latin typeface="Open Sans 2"/>
            </a:endParaRPr>
          </a:p>
        </p:txBody>
      </p:sp>
      <p:sp>
        <p:nvSpPr>
          <p:cNvPr id="9" name="TextBox 9"/>
          <p:cNvSpPr txBox="1"/>
          <p:nvPr/>
        </p:nvSpPr>
        <p:spPr>
          <a:xfrm>
            <a:off x="14604500" y="2039530"/>
            <a:ext cx="2939768" cy="5433884"/>
          </a:xfrm>
          <a:prstGeom prst="rect">
            <a:avLst/>
          </a:prstGeom>
        </p:spPr>
        <p:txBody>
          <a:bodyPr lIns="0" tIns="0" rIns="0" bIns="0" rtlCol="0" anchor="t">
            <a:spAutoFit/>
          </a:bodyPr>
          <a:lstStyle/>
          <a:p>
            <a:pPr>
              <a:lnSpc>
                <a:spcPts val="3919"/>
              </a:lnSpc>
            </a:pPr>
            <a:r>
              <a:rPr lang="en-US" sz="2799">
                <a:solidFill>
                  <a:srgbClr val="000000"/>
                </a:solidFill>
                <a:latin typeface="Nunito 1"/>
              </a:rPr>
              <a:t>We have been living with higher geopolitical risk since 9/11, 2001.</a:t>
            </a:r>
          </a:p>
          <a:p>
            <a:pPr>
              <a:lnSpc>
                <a:spcPts val="3919"/>
              </a:lnSpc>
            </a:pPr>
            <a:endParaRPr lang="en-US" sz="2799">
              <a:solidFill>
                <a:srgbClr val="000000"/>
              </a:solidFill>
              <a:latin typeface="Nunito 1"/>
            </a:endParaRPr>
          </a:p>
          <a:p>
            <a:pPr>
              <a:lnSpc>
                <a:spcPts val="3919"/>
              </a:lnSpc>
            </a:pPr>
            <a:r>
              <a:rPr lang="en-US" sz="2799">
                <a:solidFill>
                  <a:srgbClr val="000000"/>
                </a:solidFill>
                <a:latin typeface="Nunito 1"/>
              </a:rPr>
              <a:t>Risks can’t be forecast. Market moving risks are spiking events that occur out of left field. </a:t>
            </a:r>
          </a:p>
        </p:txBody>
      </p:sp>
      <p:sp>
        <p:nvSpPr>
          <p:cNvPr id="10" name="Freeform 10"/>
          <p:cNvSpPr/>
          <p:nvPr/>
        </p:nvSpPr>
        <p:spPr>
          <a:xfrm>
            <a:off x="14145371" y="2096680"/>
            <a:ext cx="278155" cy="455061"/>
          </a:xfrm>
          <a:custGeom>
            <a:avLst/>
            <a:gdLst/>
            <a:ahLst/>
            <a:cxnLst/>
            <a:rect l="l" t="t" r="r" b="b"/>
            <a:pathLst>
              <a:path w="278155" h="455061">
                <a:moveTo>
                  <a:pt x="0" y="0"/>
                </a:moveTo>
                <a:lnTo>
                  <a:pt x="278154" y="0"/>
                </a:lnTo>
                <a:lnTo>
                  <a:pt x="278154" y="455061"/>
                </a:lnTo>
                <a:lnTo>
                  <a:pt x="0" y="455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145371" y="4557516"/>
            <a:ext cx="278155" cy="455061"/>
          </a:xfrm>
          <a:custGeom>
            <a:avLst/>
            <a:gdLst/>
            <a:ahLst/>
            <a:cxnLst/>
            <a:rect l="l" t="t" r="r" b="b"/>
            <a:pathLst>
              <a:path w="278155" h="455061">
                <a:moveTo>
                  <a:pt x="0" y="0"/>
                </a:moveTo>
                <a:lnTo>
                  <a:pt x="278154" y="0"/>
                </a:lnTo>
                <a:lnTo>
                  <a:pt x="278154" y="455061"/>
                </a:lnTo>
                <a:lnTo>
                  <a:pt x="0" y="455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4528094" y="2096680"/>
            <a:ext cx="278155" cy="455061"/>
          </a:xfrm>
          <a:custGeom>
            <a:avLst/>
            <a:gdLst/>
            <a:ahLst/>
            <a:cxnLst/>
            <a:rect l="l" t="t" r="r" b="b"/>
            <a:pathLst>
              <a:path w="278155" h="455061">
                <a:moveTo>
                  <a:pt x="0" y="0"/>
                </a:moveTo>
                <a:lnTo>
                  <a:pt x="278155" y="0"/>
                </a:lnTo>
                <a:lnTo>
                  <a:pt x="278155" y="455061"/>
                </a:lnTo>
                <a:lnTo>
                  <a:pt x="0" y="455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28700" y="1998560"/>
            <a:ext cx="13280319" cy="6640160"/>
          </a:xfrm>
          <a:custGeom>
            <a:avLst/>
            <a:gdLst/>
            <a:ahLst/>
            <a:cxnLst/>
            <a:rect l="l" t="t" r="r" b="b"/>
            <a:pathLst>
              <a:path w="13280319" h="6640160">
                <a:moveTo>
                  <a:pt x="0" y="0"/>
                </a:moveTo>
                <a:lnTo>
                  <a:pt x="13280319" y="0"/>
                </a:lnTo>
                <a:lnTo>
                  <a:pt x="13280319" y="6640160"/>
                </a:lnTo>
                <a:lnTo>
                  <a:pt x="0" y="6640160"/>
                </a:lnTo>
                <a:lnTo>
                  <a:pt x="0" y="0"/>
                </a:lnTo>
                <a:close/>
              </a:path>
            </a:pathLst>
          </a:custGeom>
          <a:blipFill>
            <a:blip r:embed="rId6"/>
            <a:stretch>
              <a:fillRect/>
            </a:stretch>
          </a:blipFill>
        </p:spPr>
        <p:txBody>
          <a:bodyPr/>
          <a:lstStyle/>
          <a:p>
            <a:endParaRPr lang="en-US"/>
          </a:p>
        </p:txBody>
      </p:sp>
      <p:sp>
        <p:nvSpPr>
          <p:cNvPr id="7" name="Freeform 7"/>
          <p:cNvSpPr/>
          <p:nvPr/>
        </p:nvSpPr>
        <p:spPr>
          <a:xfrm>
            <a:off x="10039346" y="8760417"/>
            <a:ext cx="4307773" cy="497883"/>
          </a:xfrm>
          <a:custGeom>
            <a:avLst/>
            <a:gdLst/>
            <a:ahLst/>
            <a:cxnLst/>
            <a:rect l="l" t="t" r="r" b="b"/>
            <a:pathLst>
              <a:path w="4307773" h="497883">
                <a:moveTo>
                  <a:pt x="0" y="0"/>
                </a:moveTo>
                <a:lnTo>
                  <a:pt x="4307773" y="0"/>
                </a:lnTo>
                <a:lnTo>
                  <a:pt x="4307773" y="497883"/>
                </a:lnTo>
                <a:lnTo>
                  <a:pt x="0" y="497883"/>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028700" y="550545"/>
            <a:ext cx="16685637" cy="822533"/>
          </a:xfrm>
          <a:prstGeom prst="rect">
            <a:avLst/>
          </a:prstGeom>
        </p:spPr>
        <p:txBody>
          <a:bodyPr lIns="0" tIns="0" rIns="0" bIns="0" rtlCol="0" anchor="t">
            <a:spAutoFit/>
          </a:bodyPr>
          <a:lstStyle/>
          <a:p>
            <a:pPr>
              <a:lnSpc>
                <a:spcPts val="7420"/>
              </a:lnSpc>
            </a:pPr>
            <a:r>
              <a:rPr lang="en-US" sz="3600" b="1" dirty="0">
                <a:solidFill>
                  <a:srgbClr val="000000"/>
                </a:solidFill>
                <a:latin typeface="LIBBY HEAVY:VERSION 1.00" pitchFamily="2" charset="0"/>
              </a:rPr>
              <a:t>Markets go Up despite risk</a:t>
            </a:r>
          </a:p>
        </p:txBody>
      </p:sp>
      <p:sp>
        <p:nvSpPr>
          <p:cNvPr id="9" name="TextBox 9"/>
          <p:cNvSpPr txBox="1"/>
          <p:nvPr/>
        </p:nvSpPr>
        <p:spPr>
          <a:xfrm>
            <a:off x="1028700" y="9703530"/>
            <a:ext cx="34671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05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10" name="TextBox 10"/>
          <p:cNvSpPr txBox="1"/>
          <p:nvPr/>
        </p:nvSpPr>
        <p:spPr>
          <a:xfrm>
            <a:off x="972917" y="8940226"/>
            <a:ext cx="15007481" cy="617098"/>
          </a:xfrm>
          <a:prstGeom prst="rect">
            <a:avLst/>
          </a:prstGeom>
        </p:spPr>
        <p:txBody>
          <a:bodyPr lIns="0" tIns="0" rIns="0" bIns="0" rtlCol="0" anchor="t">
            <a:spAutoFit/>
          </a:bodyPr>
          <a:lstStyle/>
          <a:p>
            <a:pPr>
              <a:lnSpc>
                <a:spcPts val="1679"/>
              </a:lnSpc>
            </a:pPr>
            <a:r>
              <a:rPr lang="en-US" sz="1200">
                <a:solidFill>
                  <a:srgbClr val="000000"/>
                </a:solidFill>
                <a:latin typeface="Open Sans 2"/>
              </a:rPr>
              <a:t>How Does Geopolitical Risk Affect Stock Prices? Financial Samurai.</a:t>
            </a:r>
          </a:p>
          <a:p>
            <a:pPr>
              <a:lnSpc>
                <a:spcPts val="1679"/>
              </a:lnSpc>
            </a:pPr>
            <a:r>
              <a:rPr lang="en-US" sz="1200">
                <a:solidFill>
                  <a:srgbClr val="000000"/>
                </a:solidFill>
                <a:latin typeface="Open Sans 2"/>
              </a:rPr>
              <a:t>Please read the ‘Important Disclosures’ section.</a:t>
            </a:r>
          </a:p>
          <a:p>
            <a:pPr>
              <a:lnSpc>
                <a:spcPts val="1679"/>
              </a:lnSpc>
            </a:pPr>
            <a:endParaRPr lang="en-US" sz="1200">
              <a:solidFill>
                <a:srgbClr val="000000"/>
              </a:solidFill>
              <a:latin typeface="Open Sans 2"/>
            </a:endParaRPr>
          </a:p>
        </p:txBody>
      </p:sp>
      <p:sp>
        <p:nvSpPr>
          <p:cNvPr id="11" name="TextBox 11"/>
          <p:cNvSpPr txBox="1"/>
          <p:nvPr/>
        </p:nvSpPr>
        <p:spPr>
          <a:xfrm>
            <a:off x="15027838" y="2039530"/>
            <a:ext cx="2516430" cy="2957586"/>
          </a:xfrm>
          <a:prstGeom prst="rect">
            <a:avLst/>
          </a:prstGeom>
        </p:spPr>
        <p:txBody>
          <a:bodyPr lIns="0" tIns="0" rIns="0" bIns="0" rtlCol="0" anchor="t">
            <a:spAutoFit/>
          </a:bodyPr>
          <a:lstStyle/>
          <a:p>
            <a:pPr>
              <a:lnSpc>
                <a:spcPts val="3919"/>
              </a:lnSpc>
            </a:pPr>
            <a:r>
              <a:rPr lang="en-US" sz="2799">
                <a:solidFill>
                  <a:srgbClr val="000000"/>
                </a:solidFill>
                <a:latin typeface="Nunito 1"/>
              </a:rPr>
              <a:t>Markets have historically moved up despite geopolitical risk.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2958034" y="2981470"/>
            <a:ext cx="278155" cy="455061"/>
          </a:xfrm>
          <a:custGeom>
            <a:avLst/>
            <a:gdLst/>
            <a:ahLst/>
            <a:cxnLst/>
            <a:rect l="l" t="t" r="r" b="b"/>
            <a:pathLst>
              <a:path w="278155" h="455061">
                <a:moveTo>
                  <a:pt x="0" y="0"/>
                </a:moveTo>
                <a:lnTo>
                  <a:pt x="278155" y="0"/>
                </a:lnTo>
                <a:lnTo>
                  <a:pt x="278155" y="455061"/>
                </a:lnTo>
                <a:lnTo>
                  <a:pt x="0" y="455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028700" y="702945"/>
            <a:ext cx="16685637" cy="1412438"/>
          </a:xfrm>
          <a:prstGeom prst="rect">
            <a:avLst/>
          </a:prstGeom>
        </p:spPr>
        <p:txBody>
          <a:bodyPr lIns="0" tIns="0" rIns="0" bIns="0" rtlCol="0" anchor="t">
            <a:spAutoFit/>
          </a:bodyPr>
          <a:lstStyle/>
          <a:p>
            <a:pPr>
              <a:lnSpc>
                <a:spcPts val="5830"/>
              </a:lnSpc>
            </a:pPr>
            <a:r>
              <a:rPr lang="en-US" sz="3600" b="1" dirty="0">
                <a:solidFill>
                  <a:srgbClr val="000000"/>
                </a:solidFill>
                <a:latin typeface="LIBBY HEAVY:VERSION 1.00" pitchFamily="2" charset="0"/>
              </a:rPr>
              <a:t>Markets Typically muted response to Geopolitical risk</a:t>
            </a:r>
          </a:p>
        </p:txBody>
      </p:sp>
      <p:sp>
        <p:nvSpPr>
          <p:cNvPr id="7" name="TextBox 7"/>
          <p:cNvSpPr txBox="1"/>
          <p:nvPr/>
        </p:nvSpPr>
        <p:spPr>
          <a:xfrm>
            <a:off x="1028700" y="9703530"/>
            <a:ext cx="33909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06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8" name="TextBox 8"/>
          <p:cNvSpPr txBox="1"/>
          <p:nvPr/>
        </p:nvSpPr>
        <p:spPr>
          <a:xfrm>
            <a:off x="972917" y="8727725"/>
            <a:ext cx="15007481" cy="826608"/>
          </a:xfrm>
          <a:prstGeom prst="rect">
            <a:avLst/>
          </a:prstGeom>
        </p:spPr>
        <p:txBody>
          <a:bodyPr lIns="0" tIns="0" rIns="0" bIns="0" rtlCol="0" anchor="t">
            <a:spAutoFit/>
          </a:bodyPr>
          <a:lstStyle/>
          <a:p>
            <a:pPr>
              <a:lnSpc>
                <a:spcPts val="1679"/>
              </a:lnSpc>
            </a:pPr>
            <a:r>
              <a:rPr lang="en-US" sz="1200">
                <a:solidFill>
                  <a:srgbClr val="000000"/>
                </a:solidFill>
                <a:latin typeface="Open Sans 2"/>
              </a:rPr>
              <a:t>Sources: BlackRock Investment Institute, with data from Thomson Reuters Datastream and Bloomberg, June 2019. Notes: The charts focus on 31 "exogenous" (unexpected) geopolitical shock events between October 1962 and January 2019. </a:t>
            </a:r>
          </a:p>
          <a:p>
            <a:pPr>
              <a:lnSpc>
                <a:spcPts val="1679"/>
              </a:lnSpc>
            </a:pPr>
            <a:r>
              <a:rPr lang="en-US" sz="1200">
                <a:solidFill>
                  <a:srgbClr val="000000"/>
                </a:solidFill>
                <a:latin typeface="Open Sans 2"/>
              </a:rPr>
              <a:t>Please read the ‘Important Disclosures’ section.</a:t>
            </a:r>
          </a:p>
          <a:p>
            <a:pPr>
              <a:lnSpc>
                <a:spcPts val="1679"/>
              </a:lnSpc>
            </a:pPr>
            <a:endParaRPr lang="en-US" sz="1200">
              <a:solidFill>
                <a:srgbClr val="000000"/>
              </a:solidFill>
              <a:latin typeface="Open Sans 2"/>
            </a:endParaRPr>
          </a:p>
        </p:txBody>
      </p:sp>
      <p:sp>
        <p:nvSpPr>
          <p:cNvPr id="9" name="TextBox 9"/>
          <p:cNvSpPr txBox="1"/>
          <p:nvPr/>
        </p:nvSpPr>
        <p:spPr>
          <a:xfrm>
            <a:off x="13483946" y="2924320"/>
            <a:ext cx="4060322" cy="3452846"/>
          </a:xfrm>
          <a:prstGeom prst="rect">
            <a:avLst/>
          </a:prstGeom>
        </p:spPr>
        <p:txBody>
          <a:bodyPr lIns="0" tIns="0" rIns="0" bIns="0" rtlCol="0" anchor="t">
            <a:spAutoFit/>
          </a:bodyPr>
          <a:lstStyle/>
          <a:p>
            <a:pPr>
              <a:lnSpc>
                <a:spcPts val="3919"/>
              </a:lnSpc>
            </a:pPr>
            <a:r>
              <a:rPr lang="en-US" sz="2799">
                <a:solidFill>
                  <a:srgbClr val="000000"/>
                </a:solidFill>
                <a:latin typeface="Nunito 1"/>
              </a:rPr>
              <a:t>Muted response on average to geopolitical risk.</a:t>
            </a:r>
          </a:p>
          <a:p>
            <a:pPr>
              <a:lnSpc>
                <a:spcPts val="3919"/>
              </a:lnSpc>
            </a:pPr>
            <a:endParaRPr lang="en-US" sz="2799">
              <a:solidFill>
                <a:srgbClr val="000000"/>
              </a:solidFill>
              <a:latin typeface="Nunito 1"/>
            </a:endParaRPr>
          </a:p>
          <a:p>
            <a:pPr>
              <a:lnSpc>
                <a:spcPts val="3919"/>
              </a:lnSpc>
            </a:pPr>
            <a:r>
              <a:rPr lang="en-US" sz="2799">
                <a:solidFill>
                  <a:srgbClr val="000000"/>
                </a:solidFill>
                <a:latin typeface="Nunito 1"/>
              </a:rPr>
              <a:t>But, slightly higher response in poor ecoomic environments</a:t>
            </a:r>
          </a:p>
        </p:txBody>
      </p:sp>
      <p:grpSp>
        <p:nvGrpSpPr>
          <p:cNvPr id="10" name="Group 10"/>
          <p:cNvGrpSpPr/>
          <p:nvPr/>
        </p:nvGrpSpPr>
        <p:grpSpPr>
          <a:xfrm>
            <a:off x="972917" y="2423187"/>
            <a:ext cx="11412989" cy="6292234"/>
            <a:chOff x="0" y="0"/>
            <a:chExt cx="15217318" cy="8389645"/>
          </a:xfrm>
        </p:grpSpPr>
        <p:sp>
          <p:nvSpPr>
            <p:cNvPr id="11" name="Freeform 11"/>
            <p:cNvSpPr/>
            <p:nvPr/>
          </p:nvSpPr>
          <p:spPr>
            <a:xfrm>
              <a:off x="0" y="454233"/>
              <a:ext cx="15217318" cy="7935411"/>
            </a:xfrm>
            <a:custGeom>
              <a:avLst/>
              <a:gdLst/>
              <a:ahLst/>
              <a:cxnLst/>
              <a:rect l="l" t="t" r="r" b="b"/>
              <a:pathLst>
                <a:path w="15217318" h="7935411">
                  <a:moveTo>
                    <a:pt x="0" y="0"/>
                  </a:moveTo>
                  <a:lnTo>
                    <a:pt x="15217318" y="0"/>
                  </a:lnTo>
                  <a:lnTo>
                    <a:pt x="15217318" y="7935412"/>
                  </a:lnTo>
                  <a:lnTo>
                    <a:pt x="0" y="7935412"/>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1376737" y="-47625"/>
              <a:ext cx="12963262" cy="508694"/>
            </a:xfrm>
            <a:prstGeom prst="rect">
              <a:avLst/>
            </a:prstGeom>
          </p:spPr>
          <p:txBody>
            <a:bodyPr lIns="0" tIns="0" rIns="0" bIns="0" rtlCol="0" anchor="t">
              <a:spAutoFit/>
            </a:bodyPr>
            <a:lstStyle/>
            <a:p>
              <a:pPr algn="ctr">
                <a:lnSpc>
                  <a:spcPts val="3244"/>
                </a:lnSpc>
                <a:spcBef>
                  <a:spcPct val="0"/>
                </a:spcBef>
              </a:pPr>
              <a:r>
                <a:rPr lang="en-US" sz="2317">
                  <a:solidFill>
                    <a:srgbClr val="000000"/>
                  </a:solidFill>
                  <a:latin typeface="Open Sans 1 Bold"/>
                </a:rPr>
                <a:t>U.S. equity returns after exogenous geopolitical shocks, 1962–2017</a:t>
              </a:r>
            </a:p>
          </p:txBody>
        </p:sp>
      </p:grpSp>
      <p:sp>
        <p:nvSpPr>
          <p:cNvPr id="13" name="Freeform 13"/>
          <p:cNvSpPr/>
          <p:nvPr/>
        </p:nvSpPr>
        <p:spPr>
          <a:xfrm>
            <a:off x="12958034" y="4915969"/>
            <a:ext cx="278155" cy="455061"/>
          </a:xfrm>
          <a:custGeom>
            <a:avLst/>
            <a:gdLst/>
            <a:ahLst/>
            <a:cxnLst/>
            <a:rect l="l" t="t" r="r" b="b"/>
            <a:pathLst>
              <a:path w="278155" h="455061">
                <a:moveTo>
                  <a:pt x="0" y="0"/>
                </a:moveTo>
                <a:lnTo>
                  <a:pt x="278155" y="0"/>
                </a:lnTo>
                <a:lnTo>
                  <a:pt x="278155" y="455062"/>
                </a:lnTo>
                <a:lnTo>
                  <a:pt x="0" y="455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8000"/>
            </a:blip>
            <a:stretch>
              <a:fillRect t="-16232" b="-1989"/>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Freeform 6"/>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4784528"/>
            <a:ext cx="16230600" cy="1001043"/>
          </a:xfrm>
          <a:prstGeom prst="rect">
            <a:avLst/>
          </a:prstGeom>
        </p:spPr>
        <p:txBody>
          <a:bodyPr lIns="0" tIns="0" rIns="0" bIns="0" rtlCol="0" anchor="t">
            <a:spAutoFit/>
          </a:bodyPr>
          <a:lstStyle/>
          <a:p>
            <a:pPr algn="ctr">
              <a:lnSpc>
                <a:spcPts val="8960"/>
              </a:lnSpc>
            </a:pPr>
            <a:r>
              <a:rPr lang="en-US" sz="4400" b="1" dirty="0">
                <a:solidFill>
                  <a:srgbClr val="000000"/>
                </a:solidFill>
                <a:latin typeface="LIBBY HEAVY:VERSION 1.00" pitchFamily="2" charset="0"/>
              </a:rPr>
              <a:t>Higher Interest Rates for longer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28700" y="2164757"/>
            <a:ext cx="2023967" cy="2057400"/>
          </a:xfrm>
          <a:custGeom>
            <a:avLst/>
            <a:gdLst/>
            <a:ahLst/>
            <a:cxnLst/>
            <a:rect l="l" t="t" r="r" b="b"/>
            <a:pathLst>
              <a:path w="2023967" h="2057400">
                <a:moveTo>
                  <a:pt x="0" y="0"/>
                </a:moveTo>
                <a:lnTo>
                  <a:pt x="2023967" y="0"/>
                </a:lnTo>
                <a:lnTo>
                  <a:pt x="202396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716834" y="2164757"/>
            <a:ext cx="997844" cy="861774"/>
          </a:xfrm>
          <a:custGeom>
            <a:avLst/>
            <a:gdLst/>
            <a:ahLst/>
            <a:cxnLst/>
            <a:rect l="l" t="t" r="r" b="b"/>
            <a:pathLst>
              <a:path w="997844" h="861774">
                <a:moveTo>
                  <a:pt x="0" y="0"/>
                </a:moveTo>
                <a:lnTo>
                  <a:pt x="997844" y="0"/>
                </a:lnTo>
                <a:lnTo>
                  <a:pt x="997844" y="861774"/>
                </a:lnTo>
                <a:lnTo>
                  <a:pt x="0" y="861774"/>
                </a:lnTo>
                <a:lnTo>
                  <a:pt x="0" y="0"/>
                </a:lnTo>
                <a:close/>
              </a:path>
            </a:pathLst>
          </a:custGeom>
          <a:blipFill>
            <a:blip r:embed="rId6">
              <a:extLst>
                <a:ext uri="{96DAC541-7B7A-43D3-8B79-37D633B846F1}">
                  <asvg:svgBlip xmlns:asvg="http://schemas.microsoft.com/office/drawing/2016/SVG/main" r:embed="rId7"/>
                </a:ext>
              </a:extLst>
            </a:blip>
            <a:stretch>
              <a:fillRect r="-138244"/>
            </a:stretch>
          </a:blipFill>
        </p:spPr>
        <p:txBody>
          <a:bodyPr/>
          <a:lstStyle/>
          <a:p>
            <a:endParaRPr lang="en-US"/>
          </a:p>
        </p:txBody>
      </p:sp>
      <p:sp>
        <p:nvSpPr>
          <p:cNvPr id="7" name="TextBox 7"/>
          <p:cNvSpPr txBox="1"/>
          <p:nvPr/>
        </p:nvSpPr>
        <p:spPr>
          <a:xfrm>
            <a:off x="11714678" y="2421108"/>
            <a:ext cx="5125874" cy="1095688"/>
          </a:xfrm>
          <a:prstGeom prst="rect">
            <a:avLst/>
          </a:prstGeom>
        </p:spPr>
        <p:txBody>
          <a:bodyPr lIns="0" tIns="0" rIns="0" bIns="0" rtlCol="0" anchor="t">
            <a:spAutoFit/>
          </a:bodyPr>
          <a:lstStyle/>
          <a:p>
            <a:pPr>
              <a:lnSpc>
                <a:spcPts val="4293"/>
              </a:lnSpc>
            </a:pPr>
            <a:r>
              <a:rPr lang="en-US" sz="3902">
                <a:solidFill>
                  <a:srgbClr val="000000"/>
                </a:solidFill>
                <a:latin typeface="Open Sans 1 Bold"/>
              </a:rPr>
              <a:t>We have to do more with rates.</a:t>
            </a:r>
          </a:p>
        </p:txBody>
      </p:sp>
      <p:sp>
        <p:nvSpPr>
          <p:cNvPr id="8" name="Freeform 8"/>
          <p:cNvSpPr/>
          <p:nvPr/>
        </p:nvSpPr>
        <p:spPr>
          <a:xfrm>
            <a:off x="14539676" y="2949902"/>
            <a:ext cx="997844" cy="861774"/>
          </a:xfrm>
          <a:custGeom>
            <a:avLst/>
            <a:gdLst/>
            <a:ahLst/>
            <a:cxnLst/>
            <a:rect l="l" t="t" r="r" b="b"/>
            <a:pathLst>
              <a:path w="997844" h="861774">
                <a:moveTo>
                  <a:pt x="0" y="0"/>
                </a:moveTo>
                <a:lnTo>
                  <a:pt x="997844" y="0"/>
                </a:lnTo>
                <a:lnTo>
                  <a:pt x="997844" y="861774"/>
                </a:lnTo>
                <a:lnTo>
                  <a:pt x="0" y="861774"/>
                </a:lnTo>
                <a:lnTo>
                  <a:pt x="0" y="0"/>
                </a:lnTo>
                <a:close/>
              </a:path>
            </a:pathLst>
          </a:custGeom>
          <a:blipFill>
            <a:blip r:embed="rId6">
              <a:extLst>
                <a:ext uri="{96DAC541-7B7A-43D3-8B79-37D633B846F1}">
                  <asvg:svgBlip xmlns:asvg="http://schemas.microsoft.com/office/drawing/2016/SVG/main" r:embed="rId7"/>
                </a:ext>
              </a:extLst>
            </a:blip>
            <a:stretch>
              <a:fillRect l="-138244"/>
            </a:stretch>
          </a:blipFill>
        </p:spPr>
        <p:txBody>
          <a:bodyPr/>
          <a:lstStyle/>
          <a:p>
            <a:endParaRPr lang="en-US"/>
          </a:p>
        </p:txBody>
      </p:sp>
      <p:sp>
        <p:nvSpPr>
          <p:cNvPr id="9" name="Freeform 9"/>
          <p:cNvSpPr/>
          <p:nvPr/>
        </p:nvSpPr>
        <p:spPr>
          <a:xfrm>
            <a:off x="12878935" y="3985689"/>
            <a:ext cx="831436" cy="174601"/>
          </a:xfrm>
          <a:custGeom>
            <a:avLst/>
            <a:gdLst/>
            <a:ahLst/>
            <a:cxnLst/>
            <a:rect l="l" t="t" r="r" b="b"/>
            <a:pathLst>
              <a:path w="831436" h="174601">
                <a:moveTo>
                  <a:pt x="0" y="0"/>
                </a:moveTo>
                <a:lnTo>
                  <a:pt x="831435" y="0"/>
                </a:lnTo>
                <a:lnTo>
                  <a:pt x="831435" y="174602"/>
                </a:lnTo>
                <a:lnTo>
                  <a:pt x="0" y="174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028700" y="807720"/>
            <a:ext cx="16370666" cy="572464"/>
          </a:xfrm>
          <a:prstGeom prst="rect">
            <a:avLst/>
          </a:prstGeom>
        </p:spPr>
        <p:txBody>
          <a:bodyPr lIns="0" tIns="0" rIns="0" bIns="0" rtlCol="0" anchor="t">
            <a:spAutoFit/>
          </a:bodyPr>
          <a:lstStyle/>
          <a:p>
            <a:pPr>
              <a:lnSpc>
                <a:spcPts val="4770"/>
              </a:lnSpc>
            </a:pPr>
            <a:r>
              <a:rPr lang="en-US" sz="3600" b="1" dirty="0">
                <a:solidFill>
                  <a:srgbClr val="000000"/>
                </a:solidFill>
                <a:latin typeface="LIBBY HEAVY:VERSION 1.00" pitchFamily="2" charset="0"/>
              </a:rPr>
              <a:t>the fed believes it</a:t>
            </a:r>
          </a:p>
        </p:txBody>
      </p:sp>
      <p:sp>
        <p:nvSpPr>
          <p:cNvPr id="11" name="TextBox 11"/>
          <p:cNvSpPr txBox="1"/>
          <p:nvPr/>
        </p:nvSpPr>
        <p:spPr>
          <a:xfrm>
            <a:off x="1028700" y="9703530"/>
            <a:ext cx="33909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08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12" name="TextBox 12"/>
          <p:cNvSpPr txBox="1"/>
          <p:nvPr/>
        </p:nvSpPr>
        <p:spPr>
          <a:xfrm>
            <a:off x="972917" y="9146729"/>
            <a:ext cx="15007481" cy="407589"/>
          </a:xfrm>
          <a:prstGeom prst="rect">
            <a:avLst/>
          </a:prstGeom>
        </p:spPr>
        <p:txBody>
          <a:bodyPr lIns="0" tIns="0" rIns="0" bIns="0" rtlCol="0" anchor="t">
            <a:spAutoFit/>
          </a:bodyPr>
          <a:lstStyle/>
          <a:p>
            <a:pPr>
              <a:lnSpc>
                <a:spcPts val="1679"/>
              </a:lnSpc>
            </a:pPr>
            <a:r>
              <a:rPr lang="en-US" sz="1200">
                <a:solidFill>
                  <a:srgbClr val="000000"/>
                </a:solidFill>
                <a:latin typeface="Open Sans 2"/>
              </a:rPr>
              <a:t>See ‘Important Disclosures’ section. </a:t>
            </a:r>
          </a:p>
          <a:p>
            <a:pPr>
              <a:lnSpc>
                <a:spcPts val="1679"/>
              </a:lnSpc>
            </a:pPr>
            <a:endParaRPr lang="en-US" sz="1200">
              <a:solidFill>
                <a:srgbClr val="000000"/>
              </a:solidFill>
              <a:latin typeface="Open Sans 2"/>
            </a:endParaRPr>
          </a:p>
        </p:txBody>
      </p:sp>
      <p:sp>
        <p:nvSpPr>
          <p:cNvPr id="13" name="TextBox 13"/>
          <p:cNvSpPr txBox="1"/>
          <p:nvPr/>
        </p:nvSpPr>
        <p:spPr>
          <a:xfrm>
            <a:off x="1028700" y="5725770"/>
            <a:ext cx="16370666" cy="572464"/>
          </a:xfrm>
          <a:prstGeom prst="rect">
            <a:avLst/>
          </a:prstGeom>
        </p:spPr>
        <p:txBody>
          <a:bodyPr lIns="0" tIns="0" rIns="0" bIns="0" rtlCol="0" anchor="t">
            <a:spAutoFit/>
          </a:bodyPr>
          <a:lstStyle/>
          <a:p>
            <a:pPr>
              <a:lnSpc>
                <a:spcPts val="4770"/>
              </a:lnSpc>
            </a:pPr>
            <a:r>
              <a:rPr lang="en-US" sz="3600" b="1" dirty="0">
                <a:solidFill>
                  <a:srgbClr val="000000"/>
                </a:solidFill>
                <a:latin typeface="LIBBY HEAVY:VERSION 1.00" pitchFamily="2" charset="0"/>
              </a:rPr>
              <a:t>We believe it too</a:t>
            </a:r>
          </a:p>
        </p:txBody>
      </p:sp>
      <p:sp>
        <p:nvSpPr>
          <p:cNvPr id="14" name="TextBox 14"/>
          <p:cNvSpPr txBox="1"/>
          <p:nvPr/>
        </p:nvSpPr>
        <p:spPr>
          <a:xfrm>
            <a:off x="3745999" y="2117132"/>
            <a:ext cx="6142160" cy="2684712"/>
          </a:xfrm>
          <a:prstGeom prst="rect">
            <a:avLst/>
          </a:prstGeom>
        </p:spPr>
        <p:txBody>
          <a:bodyPr lIns="0" tIns="0" rIns="0" bIns="0" rtlCol="0" anchor="t">
            <a:spAutoFit/>
          </a:bodyPr>
          <a:lstStyle/>
          <a:p>
            <a:pPr>
              <a:lnSpc>
                <a:spcPts val="4059"/>
              </a:lnSpc>
            </a:pPr>
            <a:r>
              <a:rPr lang="en-US" sz="2899" dirty="0">
                <a:solidFill>
                  <a:srgbClr val="000000"/>
                </a:solidFill>
                <a:latin typeface="Nunito 1"/>
              </a:rPr>
              <a:t>Asked why Fed officials expect rates to remain higher through 2026, </a:t>
            </a:r>
          </a:p>
          <a:p>
            <a:pPr>
              <a:lnSpc>
                <a:spcPts val="4480"/>
              </a:lnSpc>
            </a:pPr>
            <a:r>
              <a:rPr lang="en-US" sz="3200" dirty="0">
                <a:solidFill>
                  <a:srgbClr val="000000"/>
                </a:solidFill>
                <a:latin typeface="Nunito 1"/>
              </a:rPr>
              <a:t>Mr. Powell pointed to recent strong economic activity, which he said generally suggested,</a:t>
            </a:r>
          </a:p>
        </p:txBody>
      </p:sp>
      <p:sp>
        <p:nvSpPr>
          <p:cNvPr id="15" name="TextBox 15"/>
          <p:cNvSpPr txBox="1"/>
          <p:nvPr/>
        </p:nvSpPr>
        <p:spPr>
          <a:xfrm>
            <a:off x="13784637" y="3840251"/>
            <a:ext cx="3055915" cy="668655"/>
          </a:xfrm>
          <a:prstGeom prst="rect">
            <a:avLst/>
          </a:prstGeom>
        </p:spPr>
        <p:txBody>
          <a:bodyPr lIns="0" tIns="0" rIns="0" bIns="0" rtlCol="0" anchor="t">
            <a:spAutoFit/>
          </a:bodyPr>
          <a:lstStyle/>
          <a:p>
            <a:pPr algn="ctr">
              <a:lnSpc>
                <a:spcPts val="2640"/>
              </a:lnSpc>
            </a:pPr>
            <a:r>
              <a:rPr lang="en-US" sz="2400">
                <a:solidFill>
                  <a:srgbClr val="000000"/>
                </a:solidFill>
                <a:latin typeface="Open Sans 1 Bold"/>
              </a:rPr>
              <a:t>The Federal Reserve</a:t>
            </a:r>
          </a:p>
          <a:p>
            <a:pPr algn="ctr">
              <a:lnSpc>
                <a:spcPts val="2640"/>
              </a:lnSpc>
            </a:pPr>
            <a:r>
              <a:rPr lang="en-US" sz="2400">
                <a:solidFill>
                  <a:srgbClr val="000000"/>
                </a:solidFill>
                <a:latin typeface="Open Sans 1 Bold"/>
              </a:rPr>
              <a:t>September 20, 2023</a:t>
            </a:r>
          </a:p>
        </p:txBody>
      </p:sp>
      <p:grpSp>
        <p:nvGrpSpPr>
          <p:cNvPr id="16" name="Group 16"/>
          <p:cNvGrpSpPr/>
          <p:nvPr/>
        </p:nvGrpSpPr>
        <p:grpSpPr>
          <a:xfrm>
            <a:off x="1264691" y="6523626"/>
            <a:ext cx="15181605" cy="2259141"/>
            <a:chOff x="0" y="0"/>
            <a:chExt cx="20242140" cy="3012188"/>
          </a:xfrm>
        </p:grpSpPr>
        <p:sp>
          <p:nvSpPr>
            <p:cNvPr id="17" name="TextBox 17"/>
            <p:cNvSpPr txBox="1"/>
            <p:nvPr/>
          </p:nvSpPr>
          <p:spPr>
            <a:xfrm>
              <a:off x="0" y="-66675"/>
              <a:ext cx="20242140" cy="3078863"/>
            </a:xfrm>
            <a:prstGeom prst="rect">
              <a:avLst/>
            </a:prstGeom>
          </p:spPr>
          <p:txBody>
            <a:bodyPr lIns="0" tIns="0" rIns="0" bIns="0" rtlCol="0" anchor="t">
              <a:spAutoFit/>
            </a:bodyPr>
            <a:lstStyle/>
            <a:p>
              <a:pPr marL="712467" lvl="1" indent="-356233">
                <a:lnSpc>
                  <a:spcPts val="4619"/>
                </a:lnSpc>
                <a:buFont typeface="Arial"/>
                <a:buChar char="•"/>
              </a:pPr>
              <a:r>
                <a:rPr lang="en-US" sz="3299">
                  <a:solidFill>
                    <a:srgbClr val="000000"/>
                  </a:solidFill>
                  <a:latin typeface="Nunito 2"/>
                </a:rPr>
                <a:t>Mortgage rates of +7% are showing no signs of coming down (the Fed needs to be more aggressive)</a:t>
              </a:r>
            </a:p>
            <a:p>
              <a:pPr marL="734056" lvl="1" indent="-367028">
                <a:lnSpc>
                  <a:spcPts val="4759"/>
                </a:lnSpc>
                <a:buFont typeface="Arial"/>
                <a:buChar char="•"/>
              </a:pPr>
              <a:r>
                <a:rPr lang="en-US" sz="3399">
                  <a:solidFill>
                    <a:srgbClr val="000000"/>
                  </a:solidFill>
                  <a:latin typeface="Nunito 2"/>
                </a:rPr>
                <a:t>Inflation will likely be stubbornly higher</a:t>
              </a:r>
            </a:p>
            <a:p>
              <a:pPr marL="712467" lvl="1" indent="-356233">
                <a:lnSpc>
                  <a:spcPts val="4619"/>
                </a:lnSpc>
                <a:buFont typeface="Arial"/>
                <a:buChar char="•"/>
              </a:pPr>
              <a:r>
                <a:rPr lang="en-US" sz="3299">
                  <a:solidFill>
                    <a:srgbClr val="000000"/>
                  </a:solidFill>
                  <a:latin typeface="Nunito 2"/>
                </a:rPr>
                <a:t>Growing budget concerns:  At some point need to impact rates (negatively)</a:t>
              </a:r>
            </a:p>
          </p:txBody>
        </p:sp>
        <p:sp>
          <p:nvSpPr>
            <p:cNvPr id="18" name="Freeform 18"/>
            <p:cNvSpPr/>
            <p:nvPr/>
          </p:nvSpPr>
          <p:spPr>
            <a:xfrm>
              <a:off x="428528" y="33931"/>
              <a:ext cx="370873" cy="606748"/>
            </a:xfrm>
            <a:custGeom>
              <a:avLst/>
              <a:gdLst/>
              <a:ahLst/>
              <a:cxnLst/>
              <a:rect l="l" t="t" r="r" b="b"/>
              <a:pathLst>
                <a:path w="370873" h="606748">
                  <a:moveTo>
                    <a:pt x="0" y="0"/>
                  </a:moveTo>
                  <a:lnTo>
                    <a:pt x="370873" y="0"/>
                  </a:lnTo>
                  <a:lnTo>
                    <a:pt x="370873" y="606748"/>
                  </a:lnTo>
                  <a:lnTo>
                    <a:pt x="0" y="606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428528" y="1570147"/>
              <a:ext cx="370873" cy="606748"/>
            </a:xfrm>
            <a:custGeom>
              <a:avLst/>
              <a:gdLst/>
              <a:ahLst/>
              <a:cxnLst/>
              <a:rect l="l" t="t" r="r" b="b"/>
              <a:pathLst>
                <a:path w="370873" h="606748">
                  <a:moveTo>
                    <a:pt x="0" y="0"/>
                  </a:moveTo>
                  <a:lnTo>
                    <a:pt x="370873" y="0"/>
                  </a:lnTo>
                  <a:lnTo>
                    <a:pt x="370873" y="606748"/>
                  </a:lnTo>
                  <a:lnTo>
                    <a:pt x="0" y="606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428528" y="2345947"/>
              <a:ext cx="370873" cy="606748"/>
            </a:xfrm>
            <a:custGeom>
              <a:avLst/>
              <a:gdLst/>
              <a:ahLst/>
              <a:cxnLst/>
              <a:rect l="l" t="t" r="r" b="b"/>
              <a:pathLst>
                <a:path w="370873" h="606748">
                  <a:moveTo>
                    <a:pt x="0" y="0"/>
                  </a:moveTo>
                  <a:lnTo>
                    <a:pt x="370873" y="0"/>
                  </a:lnTo>
                  <a:lnTo>
                    <a:pt x="370873" y="606748"/>
                  </a:lnTo>
                  <a:lnTo>
                    <a:pt x="0" y="606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673153" y="2492310"/>
            <a:ext cx="12363028" cy="6867738"/>
          </a:xfrm>
          <a:custGeom>
            <a:avLst/>
            <a:gdLst/>
            <a:ahLst/>
            <a:cxnLst/>
            <a:rect l="l" t="t" r="r" b="b"/>
            <a:pathLst>
              <a:path w="12363028" h="6867738">
                <a:moveTo>
                  <a:pt x="0" y="0"/>
                </a:moveTo>
                <a:lnTo>
                  <a:pt x="12363028" y="0"/>
                </a:lnTo>
                <a:lnTo>
                  <a:pt x="12363028" y="6867739"/>
                </a:lnTo>
                <a:lnTo>
                  <a:pt x="0" y="6867739"/>
                </a:lnTo>
                <a:lnTo>
                  <a:pt x="0" y="0"/>
                </a:lnTo>
                <a:close/>
              </a:path>
            </a:pathLst>
          </a:custGeom>
          <a:blipFill>
            <a:blip r:embed="rId4"/>
            <a:stretch>
              <a:fillRect b="-5556"/>
            </a:stretch>
          </a:blipFill>
        </p:spPr>
        <p:txBody>
          <a:bodyPr/>
          <a:lstStyle/>
          <a:p>
            <a:endParaRPr lang="en-US"/>
          </a:p>
        </p:txBody>
      </p:sp>
      <p:sp>
        <p:nvSpPr>
          <p:cNvPr id="6" name="TextBox 6"/>
          <p:cNvSpPr txBox="1"/>
          <p:nvPr/>
        </p:nvSpPr>
        <p:spPr>
          <a:xfrm>
            <a:off x="1028700" y="807720"/>
            <a:ext cx="16370666" cy="1188018"/>
          </a:xfrm>
          <a:prstGeom prst="rect">
            <a:avLst/>
          </a:prstGeom>
        </p:spPr>
        <p:txBody>
          <a:bodyPr lIns="0" tIns="0" rIns="0" bIns="0" rtlCol="0" anchor="t">
            <a:spAutoFit/>
          </a:bodyPr>
          <a:lstStyle/>
          <a:p>
            <a:pPr>
              <a:lnSpc>
                <a:spcPts val="4770"/>
              </a:lnSpc>
            </a:pPr>
            <a:r>
              <a:rPr lang="en-US" sz="3600" b="1" dirty="0">
                <a:solidFill>
                  <a:srgbClr val="000000"/>
                </a:solidFill>
                <a:latin typeface="LIBBY HEAVY:VERSION 1.00" pitchFamily="2" charset="0"/>
              </a:rPr>
              <a:t>The Market Believes Higher interest rates</a:t>
            </a:r>
          </a:p>
          <a:p>
            <a:pPr>
              <a:lnSpc>
                <a:spcPts val="4770"/>
              </a:lnSpc>
            </a:pPr>
            <a:r>
              <a:rPr lang="en-US" sz="3600" b="1" dirty="0">
                <a:solidFill>
                  <a:srgbClr val="000000"/>
                </a:solidFill>
                <a:latin typeface="LIBBY HEAVY:VERSION 1.00" pitchFamily="2" charset="0"/>
              </a:rPr>
              <a:t>for longer</a:t>
            </a:r>
          </a:p>
        </p:txBody>
      </p:sp>
      <p:sp>
        <p:nvSpPr>
          <p:cNvPr id="7" name="TextBox 7"/>
          <p:cNvSpPr txBox="1"/>
          <p:nvPr/>
        </p:nvSpPr>
        <p:spPr>
          <a:xfrm>
            <a:off x="1028700" y="9703530"/>
            <a:ext cx="3543300" cy="406458"/>
          </a:xfrm>
          <a:prstGeom prst="rect">
            <a:avLst/>
          </a:prstGeom>
        </p:spPr>
        <p:txBody>
          <a:bodyPr wrap="square" lIns="0" tIns="0" rIns="0" bIns="0" rtlCol="0" anchor="t">
            <a:spAutoFit/>
          </a:bodyPr>
          <a:lstStyle/>
          <a:p>
            <a:pPr>
              <a:lnSpc>
                <a:spcPts val="3359"/>
              </a:lnSpc>
            </a:pPr>
            <a:r>
              <a:rPr lang="en-US" sz="2400" dirty="0">
                <a:solidFill>
                  <a:srgbClr val="FFFFFF"/>
                </a:solidFill>
                <a:latin typeface="Open Sans 1 Bold"/>
              </a:rPr>
              <a:t>09 | </a:t>
            </a:r>
            <a:r>
              <a:rPr lang="en-US" sz="2400" dirty="0" err="1">
                <a:solidFill>
                  <a:srgbClr val="FFFFFF"/>
                </a:solidFill>
                <a:latin typeface="Open Sans 1 Bold"/>
              </a:rPr>
              <a:t>RSGadvisory.net</a:t>
            </a:r>
            <a:endParaRPr lang="en-US" sz="2400" dirty="0">
              <a:solidFill>
                <a:srgbClr val="FFFFFF"/>
              </a:solidFill>
              <a:latin typeface="Open Sans 1 Bold"/>
            </a:endParaRPr>
          </a:p>
        </p:txBody>
      </p:sp>
      <p:sp>
        <p:nvSpPr>
          <p:cNvPr id="8" name="TextBox 8"/>
          <p:cNvSpPr txBox="1"/>
          <p:nvPr/>
        </p:nvSpPr>
        <p:spPr>
          <a:xfrm>
            <a:off x="972917" y="9146729"/>
            <a:ext cx="15007481" cy="407589"/>
          </a:xfrm>
          <a:prstGeom prst="rect">
            <a:avLst/>
          </a:prstGeom>
        </p:spPr>
        <p:txBody>
          <a:bodyPr lIns="0" tIns="0" rIns="0" bIns="0" rtlCol="0" anchor="t">
            <a:spAutoFit/>
          </a:bodyPr>
          <a:lstStyle/>
          <a:p>
            <a:pPr>
              <a:lnSpc>
                <a:spcPts val="1679"/>
              </a:lnSpc>
            </a:pPr>
            <a:r>
              <a:rPr lang="en-US" sz="1200">
                <a:solidFill>
                  <a:srgbClr val="000000"/>
                </a:solidFill>
                <a:latin typeface="Open Sans 2"/>
              </a:rPr>
              <a:t>See ‘Important Disclosures’ section.</a:t>
            </a:r>
          </a:p>
          <a:p>
            <a:pPr>
              <a:lnSpc>
                <a:spcPts val="1679"/>
              </a:lnSpc>
            </a:pPr>
            <a:endParaRPr lang="en-US" sz="1200">
              <a:solidFill>
                <a:srgbClr val="000000"/>
              </a:solidFill>
              <a:latin typeface="Open Sans 2"/>
            </a:endParaRPr>
          </a:p>
        </p:txBody>
      </p:sp>
      <p:grpSp>
        <p:nvGrpSpPr>
          <p:cNvPr id="9" name="Group 9"/>
          <p:cNvGrpSpPr/>
          <p:nvPr/>
        </p:nvGrpSpPr>
        <p:grpSpPr>
          <a:xfrm>
            <a:off x="972917" y="2492310"/>
            <a:ext cx="15181605" cy="497151"/>
            <a:chOff x="0" y="0"/>
            <a:chExt cx="20242140" cy="662868"/>
          </a:xfrm>
        </p:grpSpPr>
        <p:sp>
          <p:nvSpPr>
            <p:cNvPr id="10" name="TextBox 10"/>
            <p:cNvSpPr txBox="1"/>
            <p:nvPr/>
          </p:nvSpPr>
          <p:spPr>
            <a:xfrm>
              <a:off x="0" y="-66675"/>
              <a:ext cx="20242140" cy="729543"/>
            </a:xfrm>
            <a:prstGeom prst="rect">
              <a:avLst/>
            </a:prstGeom>
          </p:spPr>
          <p:txBody>
            <a:bodyPr lIns="0" tIns="0" rIns="0" bIns="0" rtlCol="0" anchor="t">
              <a:spAutoFit/>
            </a:bodyPr>
            <a:lstStyle/>
            <a:p>
              <a:pPr marL="712467" lvl="1" indent="-356233">
                <a:lnSpc>
                  <a:spcPts val="4619"/>
                </a:lnSpc>
                <a:buFont typeface="Arial"/>
                <a:buChar char="•"/>
              </a:pPr>
              <a:r>
                <a:rPr lang="en-US" sz="3299">
                  <a:solidFill>
                    <a:srgbClr val="000000"/>
                  </a:solidFill>
                  <a:latin typeface="Nunito 2"/>
                </a:rPr>
                <a:t>The Market believes it</a:t>
              </a:r>
            </a:p>
          </p:txBody>
        </p:sp>
        <p:sp>
          <p:nvSpPr>
            <p:cNvPr id="11" name="Freeform 11"/>
            <p:cNvSpPr/>
            <p:nvPr/>
          </p:nvSpPr>
          <p:spPr>
            <a:xfrm>
              <a:off x="428528" y="33931"/>
              <a:ext cx="370873" cy="606748"/>
            </a:xfrm>
            <a:custGeom>
              <a:avLst/>
              <a:gdLst/>
              <a:ahLst/>
              <a:cxnLst/>
              <a:rect l="l" t="t" r="r" b="b"/>
              <a:pathLst>
                <a:path w="370873" h="606748">
                  <a:moveTo>
                    <a:pt x="0" y="0"/>
                  </a:moveTo>
                  <a:lnTo>
                    <a:pt x="370873" y="0"/>
                  </a:lnTo>
                  <a:lnTo>
                    <a:pt x="370873" y="606748"/>
                  </a:lnTo>
                  <a:lnTo>
                    <a:pt x="0" y="606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2801</Words>
  <Application>Microsoft Macintosh PowerPoint</Application>
  <PresentationFormat>Custom</PresentationFormat>
  <Paragraphs>218</Paragraphs>
  <Slides>16</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Arial</vt:lpstr>
      <vt:lpstr>Nunito 1 Bold</vt:lpstr>
      <vt:lpstr>Nunito 1</vt:lpstr>
      <vt:lpstr>LIBBY HEAVY:VERSION 1.00</vt:lpstr>
      <vt:lpstr>Open Sans 3 Bold Italics</vt:lpstr>
      <vt:lpstr>Open Sans 3</vt:lpstr>
      <vt:lpstr>Open Sans 1 Bold</vt:lpstr>
      <vt:lpstr>Open Sans 1</vt:lpstr>
      <vt:lpstr>Calibri</vt:lpstr>
      <vt:lpstr>Open Sans 2</vt:lpstr>
      <vt:lpstr>Nunito 2</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RSG Advisory 4Q 2023 Investment Update</dc:title>
  <cp:lastModifiedBy>DJ Talbot</cp:lastModifiedBy>
  <cp:revision>4</cp:revision>
  <dcterms:created xsi:type="dcterms:W3CDTF">2006-08-16T00:00:00Z</dcterms:created>
  <dcterms:modified xsi:type="dcterms:W3CDTF">2023-11-06T19:38:16Z</dcterms:modified>
  <dc:identifier>DAFyxsjApPs</dc:identifier>
</cp:coreProperties>
</file>