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Aleo" pitchFamily="2" charset="77"/>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League Spartan" pitchFamily="2" charset="77"/>
      <p:regular r:id="rId29"/>
      <p:bold r:id="rId30"/>
    </p:embeddedFont>
    <p:embeddedFont>
      <p:font typeface="LIBBY HEAVY:VERSION 1.00" pitchFamily="2" charset="0"/>
      <p:bold r:id="rId31"/>
    </p:embeddedFont>
    <p:embeddedFont>
      <p:font typeface="Nunito 1" pitchFamily="2" charset="77"/>
      <p:regular r:id="rId32"/>
    </p:embeddedFont>
    <p:embeddedFont>
      <p:font typeface="Nunito 2" pitchFamily="2" charset="77"/>
      <p:regular r:id="rId33"/>
    </p:embeddedFont>
    <p:embeddedFont>
      <p:font typeface="Nunito 2 Bold" pitchFamily="2" charset="77"/>
      <p:regular r:id="rId34"/>
      <p:bold r:id="rId35"/>
    </p:embeddedFont>
    <p:embeddedFont>
      <p:font typeface="Nunito Sans" pitchFamily="2" charset="77"/>
      <p:regular r:id="rId36"/>
      <p:bold r:id="rId37"/>
      <p:italic r:id="rId38"/>
      <p:boldItalic r:id="rId39"/>
    </p:embeddedFont>
    <p:embeddedFont>
      <p:font typeface="Nunito Sans Black" panose="020F0502020204030204" pitchFamily="34" charset="0"/>
      <p:regular r:id="rId40"/>
      <p:bold r:id="rId41"/>
      <p:italic r:id="rId42"/>
      <p:boldItalic r:id="rId43"/>
    </p:embeddedFont>
    <p:embeddedFont>
      <p:font typeface="Open Sans" panose="020B0606030504020204" pitchFamily="34" charset="0"/>
      <p:regular r:id="rId44"/>
      <p:bold r:id="rId45"/>
      <p:italic r:id="rId46"/>
      <p:boldItalic r:id="rId47"/>
    </p:embeddedFont>
    <p:embeddedFont>
      <p:font typeface="Open Sans Bold" panose="020B0806030504020204" pitchFamily="34" charset="0"/>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80" d="100"/>
          <a:sy n="80" d="100"/>
        </p:scale>
        <p:origin x="82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0" Type="http://schemas.openxmlformats.org/officeDocument/2006/relationships/notesMaster" Target="notesMasters/notesMaster1.xml"/><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Social Security Administration (SSA) uses something called your Full Retirement Age (FRA) as the basis for calculating Social Security benefits. </a:t>
            </a:r>
          </a:p>
          <a:p>
            <a:endParaRPr lang="en-US"/>
          </a:p>
          <a:p>
            <a:r>
              <a:rPr lang="en-US"/>
              <a:t>The full retirement age is 66 if your were born 1943-1954.  FRA increases gradually if you were born from 1955 to 1960 until it reaches 67. For anyone born 1960 or later, full retirement benefits are payable at age 67.</a:t>
            </a:r>
          </a:p>
          <a:p>
            <a:endParaRPr lang="en-US"/>
          </a:p>
          <a:p>
            <a:r>
              <a:rPr lang="en-US"/>
              <a:t>Knowing your Full Retirement Age (FRA), makes it a lot easier to understand Social Security. </a:t>
            </a:r>
          </a:p>
          <a:p>
            <a:r>
              <a:rPr lang="en-US"/>
              <a:t>If you take any Social Security benefits before FRA, they will be reduced. If you apply for any benefit at or after FRA, the benefits grow or are maximized. </a:t>
            </a:r>
          </a:p>
          <a:p>
            <a:endParaRPr lang="en-US"/>
          </a:p>
          <a:p>
            <a:r>
              <a:rPr lang="en-US"/>
              <a:t>You’ll also notice that a lot of Social Security calculations are based on your FRA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all workers, you are eligible for Social Security retirement benefits after you have worked for 40 quarters. In 2023, you qualify for a quarter of work if you have earned income of $1,640. The Social Security Administration then averages your earnings over your 35 highest years of work to determine your Social Security retirement benefit. </a:t>
            </a:r>
          </a:p>
          <a:p>
            <a:endParaRPr lang="en-US"/>
          </a:p>
          <a:p>
            <a:r>
              <a:rPr lang="en-US"/>
              <a:t>If you claim Social Security before Full Retirement Age, your Social Security retirement benefits will be permanently reduced. If, however, you take your Social Security benefits at or after Full Retirement Age, your retirement benefits grow by 8% per year* up until age 70. This is in addition to any annual cost-of-living adjustments. The maximum Social Security retirement benefit is available at age 70.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you’re younger than full retirement age, there is a limit to how much you can earn and still receive full Social Security benefits. </a:t>
            </a:r>
          </a:p>
          <a:p>
            <a:endParaRPr lang="en-US"/>
          </a:p>
          <a:p>
            <a:r>
              <a:rPr lang="en-US"/>
              <a:t>If you’re younger than full retirement age during all of 2023, the Social Security Administration (SSA) will deduct $1 from your benefits for each $2 you earn above $21,240. </a:t>
            </a:r>
          </a:p>
          <a:p>
            <a:endParaRPr lang="en-US"/>
          </a:p>
          <a:p>
            <a:r>
              <a:rPr lang="en-US"/>
              <a:t>If you reach full retirement age during 2023, the Social Security Administration will deduct $1 from your benefits for each $3 you earn above $56,520 until the month you reach full retirement age</a:t>
            </a:r>
          </a:p>
          <a:p>
            <a:r>
              <a:rPr lang="en-US"/>
              <a:t>This withholding applies to ANY Social Security benefit you receive. It affects your retirement, spousal, survivors and the divorce benefits.</a:t>
            </a:r>
          </a:p>
          <a:p>
            <a:r>
              <a:rPr lang="en-US"/>
              <a:t> </a:t>
            </a:r>
          </a:p>
          <a:p>
            <a:r>
              <a:rPr lang="en-US"/>
              <a:t>If you are married, the Social Security Administration only looks at the earnings of the individual who is collecting Social Security before FRA. For example:  One spouse is age 62, retired and receives their Social Security retirement benefit. The other spouse is age 65 working and earning $50,000. Social Security only looks at the wages of the spouse collecting Social Security – not both of their wages.  </a:t>
            </a:r>
          </a:p>
          <a:p>
            <a:endParaRPr lang="en-US"/>
          </a:p>
          <a:p>
            <a:r>
              <a:rPr lang="en-US"/>
              <a:t>Earnings limit looks at wages only. Unearned income (pensions, IRAs, rental income, etc.) does not cause Social Security benefits to be withheld while working and under FRA.</a:t>
            </a:r>
          </a:p>
          <a:p>
            <a:endParaRPr lang="en-US"/>
          </a:p>
          <a:p>
            <a:r>
              <a:rPr lang="en-US"/>
              <a:t>Additional Information if the clients ask: If you are collecting Social Security before Full Retirement Age and then return to work, the SSA will recalculate your benefit as if you had applied x months later. For example: if you claimed your retirement benefit at age 62, and then later went back to work for twelve months, the SSA will recalculate your benefits as if you had applied at age 63 (twelve months later).  You will see this increase when you attain Full Retirement Age. </a:t>
            </a:r>
          </a:p>
          <a:p>
            <a:endParaRPr lang="en-US"/>
          </a:p>
          <a:p>
            <a:r>
              <a:rPr lang="en-US"/>
              <a:t>Sources for this page: SSA Publication No. 05-10147 , SSA Publication No. 05-10069.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SSA also offers a spousal benefit. Even if you never worked, you may receive up to 50% of your spouse's benefit at Full Retirement Age. You could receive a reduced spousal benefit at age 62 of 32.5%-35% of your spouse's benefit at their retirement age. </a:t>
            </a:r>
          </a:p>
          <a:p>
            <a:r>
              <a:rPr lang="en-US"/>
              <a:t>In order to receive a spousal benefit, your spouse must have applied for his or her retirement benefit. Some other important things to know are: </a:t>
            </a:r>
          </a:p>
          <a:p>
            <a:r>
              <a:rPr lang="en-US"/>
              <a:t>Only one spouse a time can receive a spousal benefit. If you both worked, you generally receive the greater of your personal or spousal benefit.</a:t>
            </a:r>
          </a:p>
          <a:p>
            <a:r>
              <a:rPr lang="en-US"/>
              <a:t>The spousal benefits are always based on your spouse's benefit at Full Retirement Age, regardless of when he or she claim Social Security. 	</a:t>
            </a:r>
          </a:p>
          <a:p>
            <a:endParaRPr lang="en-US"/>
          </a:p>
          <a:p>
            <a:r>
              <a:rPr lang="en-US"/>
              <a:t>Notice that the spousal benefits do not grow after your Full Retirement Age. Even though the retirement benefit grows past your Full Retirement Age, the spousal benefit is maxed out at your Full Retirement Age. </a:t>
            </a:r>
          </a:p>
          <a:p>
            <a:r>
              <a:rPr lang="en-US"/>
              <a:t>By the way, if you are eligible for a divorced spousal benefit, it's calculated the same way. We'll get to the divorcee qualifications at the end of the section.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Surviving spouses aged 60-70 may have a couple of additional options:</a:t>
            </a:r>
          </a:p>
          <a:p>
            <a:endParaRPr lang="en-US"/>
          </a:p>
          <a:p>
            <a:r>
              <a:rPr lang="en-US"/>
              <a:t>Option 1: Start with reduced survivor, switch to retirement: Under this option, the widow (widower) starts with reduced survivors benefit as early as age 60. They then switch to their retirement benefit at any time between age 62 and 70.</a:t>
            </a:r>
          </a:p>
          <a:p>
            <a:endParaRPr lang="en-US"/>
          </a:p>
          <a:p>
            <a:r>
              <a:rPr lang="en-US"/>
              <a:t>Option 2: Start with reduced retirement, switch to full survivors. Under this option, the widow (widower) starts with the reduced retirement benefit as early as age 62. They then switch to the survivor benefit at any time. The survivor benefit is maximized if the survivor claims the survivor benefit at their (the survivor's) Full Retirement Age.</a:t>
            </a:r>
          </a:p>
          <a:p>
            <a:endParaRPr lang="en-US"/>
          </a:p>
          <a:p>
            <a:r>
              <a:rPr lang="en-US"/>
              <a:t>Remember: The earnings limit applies to any benefit that is received before Full Retirement.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are divorced, but your marriage lasted 10 consecutive years or longer, you may qualify for benefits off your ex-spouse. </a:t>
            </a:r>
          </a:p>
          <a:p>
            <a:r>
              <a:rPr lang="en-US"/>
              <a:t>You can receive a spousal benefit off your ex-spouse's record (even if he/she has remarried) if:</a:t>
            </a:r>
          </a:p>
          <a:p>
            <a:r>
              <a:rPr lang="en-US"/>
              <a:t>You are unmarried </a:t>
            </a:r>
          </a:p>
          <a:p>
            <a:r>
              <a:rPr lang="en-US"/>
              <a:t>You and your former spouse are age 62 or older </a:t>
            </a:r>
          </a:p>
          <a:p>
            <a:r>
              <a:rPr lang="en-US"/>
              <a:t>Your ex-spouse is entitled to Social Security retirement or disability benefits.</a:t>
            </a:r>
          </a:p>
          <a:p>
            <a:endParaRPr lang="en-US"/>
          </a:p>
          <a:p>
            <a:r>
              <a:rPr lang="en-US"/>
              <a:t>Unlike married couples (where your spouse needs to apply in order for you to receive a spousal benefit), if you are divorced, your former spouse does not need to apply for their retirement benefits in order for you to receive a divorced spousal benefit. If you can provide the Social Security office with your former spouse's name and SSN, a copy of the marriage license and divorce decree, the SSA will check to see if you qualify for a benefit off of your former spouse. </a:t>
            </a:r>
          </a:p>
          <a:p>
            <a:r>
              <a:rPr lang="en-US"/>
              <a:t>If both divorced spouses worked, each spouse generally receive the greater of their retirement or spousal benefit. However, if you were born on or before January 1, 1954, you may be eligible for restricted application (start with spousal, switch to your retirement benefit at a later age) as long as your ex-spouse is age 62 or older or disabled</a:t>
            </a:r>
          </a:p>
          <a:p>
            <a:endParaRPr lang="en-US"/>
          </a:p>
          <a:p>
            <a:r>
              <a:rPr lang="en-US"/>
              <a:t>If your former spouse has passed away, you are entitled to a survivors benefit as long as you:</a:t>
            </a:r>
          </a:p>
          <a:p>
            <a:r>
              <a:rPr lang="en-US"/>
              <a:t>Are age 60</a:t>
            </a:r>
          </a:p>
          <a:p>
            <a:r>
              <a:rPr lang="en-US"/>
              <a:t>Are unmarried or remarried after age 60. </a:t>
            </a:r>
          </a:p>
          <a:p>
            <a:endParaRPr lang="en-US"/>
          </a:p>
          <a:p>
            <a:r>
              <a:rPr lang="en-US"/>
              <a:t>If you are working and under FRA, the earnings limit applies to your divorce spousal benefits.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US"/>
          </a:p>
        </p:txBody>
      </p:sp>
      <p:sp>
        <p:nvSpPr>
          <p:cNvPr id="3" name="Freeform 3"/>
          <p:cNvSpPr/>
          <p:nvPr/>
        </p:nvSpPr>
        <p:spPr>
          <a:xfrm rot="5400000">
            <a:off x="4034328" y="-4000500"/>
            <a:ext cx="10244500" cy="18288000"/>
          </a:xfrm>
          <a:custGeom>
            <a:avLst/>
            <a:gdLst/>
            <a:ahLst/>
            <a:cxnLst/>
            <a:rect l="l" t="t" r="r" b="b"/>
            <a:pathLst>
              <a:path w="10244500" h="18288000">
                <a:moveTo>
                  <a:pt x="0" y="0"/>
                </a:moveTo>
                <a:lnTo>
                  <a:pt x="10244500" y="0"/>
                </a:lnTo>
                <a:lnTo>
                  <a:pt x="10244500" y="18288000"/>
                </a:lnTo>
                <a:lnTo>
                  <a:pt x="0" y="18288000"/>
                </a:lnTo>
                <a:lnTo>
                  <a:pt x="0" y="0"/>
                </a:lnTo>
                <a:close/>
              </a:path>
            </a:pathLst>
          </a:custGeom>
          <a:blipFill>
            <a:blip r:embed="rId3"/>
            <a:stretch>
              <a:fillRect l="-50093" r="-32064"/>
            </a:stretch>
          </a:blipFill>
        </p:spPr>
        <p:txBody>
          <a:bodyPr/>
          <a:lstStyle/>
          <a:p>
            <a:endParaRPr lang="en-US"/>
          </a:p>
        </p:txBody>
      </p:sp>
      <p:sp>
        <p:nvSpPr>
          <p:cNvPr id="4" name="TextBox 4"/>
          <p:cNvSpPr txBox="1"/>
          <p:nvPr/>
        </p:nvSpPr>
        <p:spPr>
          <a:xfrm>
            <a:off x="4414133" y="7174028"/>
            <a:ext cx="12845167" cy="774041"/>
          </a:xfrm>
          <a:prstGeom prst="rect">
            <a:avLst/>
          </a:prstGeom>
        </p:spPr>
        <p:txBody>
          <a:bodyPr lIns="0" tIns="0" rIns="0" bIns="0" rtlCol="0" anchor="t">
            <a:spAutoFit/>
          </a:bodyPr>
          <a:lstStyle/>
          <a:p>
            <a:pPr algn="r">
              <a:lnSpc>
                <a:spcPts val="6361"/>
              </a:lnSpc>
            </a:pPr>
            <a:r>
              <a:rPr lang="en-US" sz="4543">
                <a:solidFill>
                  <a:srgbClr val="FFFFFF"/>
                </a:solidFill>
                <a:latin typeface="Nunito Sans Black"/>
              </a:rPr>
              <a:t>Understanding your</a:t>
            </a:r>
          </a:p>
        </p:txBody>
      </p:sp>
      <p:sp>
        <p:nvSpPr>
          <p:cNvPr id="5" name="TextBox 5"/>
          <p:cNvSpPr txBox="1"/>
          <p:nvPr/>
        </p:nvSpPr>
        <p:spPr>
          <a:xfrm>
            <a:off x="4414133" y="8071894"/>
            <a:ext cx="12896817" cy="860140"/>
          </a:xfrm>
          <a:prstGeom prst="rect">
            <a:avLst/>
          </a:prstGeom>
        </p:spPr>
        <p:txBody>
          <a:bodyPr lIns="0" tIns="0" rIns="0" bIns="0" rtlCol="0" anchor="t">
            <a:spAutoFit/>
          </a:bodyPr>
          <a:lstStyle/>
          <a:p>
            <a:pPr algn="r">
              <a:lnSpc>
                <a:spcPts val="6490"/>
              </a:lnSpc>
            </a:pPr>
            <a:r>
              <a:rPr lang="en-US" sz="6490" dirty="0">
                <a:solidFill>
                  <a:srgbClr val="FFFFFF"/>
                </a:solidFill>
                <a:latin typeface="Nunito Sans Black"/>
              </a:rPr>
              <a:t>SOCIAL SECURITY BENEFITS</a:t>
            </a:r>
          </a:p>
        </p:txBody>
      </p:sp>
      <p:sp>
        <p:nvSpPr>
          <p:cNvPr id="6" name="Freeform 6"/>
          <p:cNvSpPr/>
          <p:nvPr/>
        </p:nvSpPr>
        <p:spPr>
          <a:xfrm>
            <a:off x="13351388" y="42500"/>
            <a:ext cx="4936612" cy="3703037"/>
          </a:xfrm>
          <a:custGeom>
            <a:avLst/>
            <a:gdLst/>
            <a:ahLst/>
            <a:cxnLst/>
            <a:rect l="l" t="t" r="r" b="b"/>
            <a:pathLst>
              <a:path w="4936612" h="3703037">
                <a:moveTo>
                  <a:pt x="0" y="0"/>
                </a:moveTo>
                <a:lnTo>
                  <a:pt x="4936612" y="0"/>
                </a:lnTo>
                <a:lnTo>
                  <a:pt x="4936612" y="3703037"/>
                </a:lnTo>
                <a:lnTo>
                  <a:pt x="0" y="3703037"/>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776612" y="9220200"/>
            <a:ext cx="16759931" cy="806950"/>
          </a:xfrm>
          <a:prstGeom prst="rect">
            <a:avLst/>
          </a:prstGeom>
        </p:spPr>
        <p:txBody>
          <a:bodyPr lIns="0" tIns="0" rIns="0" bIns="0" rtlCol="0" anchor="t">
            <a:spAutoFit/>
          </a:bodyPr>
          <a:lstStyle/>
          <a:p>
            <a:pPr algn="r">
              <a:lnSpc>
                <a:spcPts val="1960"/>
              </a:lnSpc>
            </a:pPr>
            <a:r>
              <a:rPr lang="en-US" sz="1400">
                <a:solidFill>
                  <a:srgbClr val="FFFFFF"/>
                </a:solidFill>
                <a:latin typeface="Aleo"/>
              </a:rPr>
              <a:t>Securities are offered through LPL Financial,Member FINRA/SIPC. Investment advisory services offered through RSG Advisory a registered investment advisor.</a:t>
            </a:r>
          </a:p>
          <a:p>
            <a:pPr algn="r">
              <a:lnSpc>
                <a:spcPts val="1960"/>
              </a:lnSpc>
            </a:pPr>
            <a:r>
              <a:rPr lang="en-US" sz="1400">
                <a:solidFill>
                  <a:srgbClr val="FFFFFF"/>
                </a:solidFill>
                <a:latin typeface="Aleo"/>
              </a:rPr>
              <a:t>RSG Advisory and LPL Financial are separate, non-affiliated entities.</a:t>
            </a:r>
          </a:p>
          <a:p>
            <a:pPr algn="r">
              <a:lnSpc>
                <a:spcPts val="2520"/>
              </a:lnSpc>
            </a:pPr>
            <a:endParaRPr lang="en-US" sz="1400">
              <a:solidFill>
                <a:srgbClr val="FFFFFF"/>
              </a:solidFill>
              <a:latin typeface="Ale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grpSp>
        <p:nvGrpSpPr>
          <p:cNvPr id="4" name="Group 4"/>
          <p:cNvGrpSpPr/>
          <p:nvPr/>
        </p:nvGrpSpPr>
        <p:grpSpPr>
          <a:xfrm>
            <a:off x="1727068" y="3528072"/>
            <a:ext cx="14025513" cy="3764991"/>
            <a:chOff x="0" y="0"/>
            <a:chExt cx="4011703" cy="1076896"/>
          </a:xfrm>
        </p:grpSpPr>
        <p:sp>
          <p:nvSpPr>
            <p:cNvPr id="5" name="Freeform 5"/>
            <p:cNvSpPr/>
            <p:nvPr/>
          </p:nvSpPr>
          <p:spPr>
            <a:xfrm>
              <a:off x="0" y="0"/>
              <a:ext cx="4011702" cy="1076896"/>
            </a:xfrm>
            <a:custGeom>
              <a:avLst/>
              <a:gdLst/>
              <a:ahLst/>
              <a:cxnLst/>
              <a:rect l="l" t="t" r="r" b="b"/>
              <a:pathLst>
                <a:path w="4011702" h="1076896">
                  <a:moveTo>
                    <a:pt x="0" y="0"/>
                  </a:moveTo>
                  <a:lnTo>
                    <a:pt x="4011702" y="0"/>
                  </a:lnTo>
                  <a:lnTo>
                    <a:pt x="4011702" y="1076896"/>
                  </a:lnTo>
                  <a:lnTo>
                    <a:pt x="0" y="1076896"/>
                  </a:lnTo>
                  <a:close/>
                </a:path>
              </a:pathLst>
            </a:custGeom>
            <a:solidFill>
              <a:srgbClr val="D8D8D8"/>
            </a:solidFill>
          </p:spPr>
          <p:txBody>
            <a:bodyPr/>
            <a:lstStyle/>
            <a:p>
              <a:endParaRPr lang="en-US"/>
            </a:p>
          </p:txBody>
        </p:sp>
        <p:sp>
          <p:nvSpPr>
            <p:cNvPr id="6" name="TextBox 6"/>
            <p:cNvSpPr txBox="1"/>
            <p:nvPr/>
          </p:nvSpPr>
          <p:spPr>
            <a:xfrm>
              <a:off x="0" y="9525"/>
              <a:ext cx="4011703" cy="1067371"/>
            </a:xfrm>
            <a:prstGeom prst="rect">
              <a:avLst/>
            </a:prstGeom>
          </p:spPr>
          <p:txBody>
            <a:bodyPr lIns="50800" tIns="50800" rIns="50800" bIns="50800" rtlCol="0" anchor="ctr"/>
            <a:lstStyle/>
            <a:p>
              <a:pPr algn="ctr">
                <a:lnSpc>
                  <a:spcPts val="1539"/>
                </a:lnSpc>
              </a:pPr>
              <a:endParaRPr/>
            </a:p>
          </p:txBody>
        </p:sp>
      </p:grpSp>
      <p:sp>
        <p:nvSpPr>
          <p:cNvPr id="7" name="Freeform 7"/>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8" name="Group 8"/>
          <p:cNvGrpSpPr/>
          <p:nvPr/>
        </p:nvGrpSpPr>
        <p:grpSpPr>
          <a:xfrm>
            <a:off x="2675245" y="7454874"/>
            <a:ext cx="12080216" cy="1595766"/>
            <a:chOff x="0" y="0"/>
            <a:chExt cx="16106955" cy="2127688"/>
          </a:xfrm>
        </p:grpSpPr>
        <p:sp>
          <p:nvSpPr>
            <p:cNvPr id="9" name="TextBox 9"/>
            <p:cNvSpPr txBox="1"/>
            <p:nvPr/>
          </p:nvSpPr>
          <p:spPr>
            <a:xfrm>
              <a:off x="0" y="84744"/>
              <a:ext cx="16106955" cy="1997727"/>
            </a:xfrm>
            <a:prstGeom prst="rect">
              <a:avLst/>
            </a:prstGeom>
          </p:spPr>
          <p:txBody>
            <a:bodyPr lIns="0" tIns="0" rIns="0" bIns="0" rtlCol="0" anchor="t">
              <a:spAutoFit/>
            </a:bodyPr>
            <a:lstStyle/>
            <a:p>
              <a:pPr marL="446348" lvl="1" indent="-223174">
                <a:lnSpc>
                  <a:spcPts val="2067"/>
                </a:lnSpc>
                <a:buFont typeface="Arial"/>
                <a:buChar char="•"/>
              </a:pPr>
              <a:r>
                <a:rPr lang="en-US" sz="2067">
                  <a:solidFill>
                    <a:srgbClr val="000000"/>
                  </a:solidFill>
                  <a:latin typeface="Nunito 2"/>
                </a:rPr>
                <a:t>Earnings limits look at wages only. Unearned income (pensions, IRAs, rental income, etc.) does not cause Social Security benefits to be withheld</a:t>
              </a:r>
            </a:p>
            <a:p>
              <a:pPr>
                <a:lnSpc>
                  <a:spcPts val="1042"/>
                </a:lnSpc>
              </a:pPr>
              <a:r>
                <a:rPr lang="en-US" sz="1042">
                  <a:solidFill>
                    <a:srgbClr val="000000"/>
                  </a:solidFill>
                  <a:latin typeface="Nunito 2"/>
                </a:rPr>
                <a:t>  </a:t>
              </a:r>
            </a:p>
            <a:p>
              <a:pPr>
                <a:lnSpc>
                  <a:spcPts val="670"/>
                </a:lnSpc>
              </a:pPr>
              <a:r>
                <a:rPr lang="en-US" sz="670">
                  <a:solidFill>
                    <a:srgbClr val="000000"/>
                  </a:solidFill>
                  <a:latin typeface="Nunito 2"/>
                </a:rPr>
                <a:t>  </a:t>
              </a:r>
            </a:p>
            <a:p>
              <a:pPr marL="446348" lvl="1" indent="-223174">
                <a:lnSpc>
                  <a:spcPts val="2067"/>
                </a:lnSpc>
                <a:buFont typeface="Arial"/>
                <a:buChar char="•"/>
              </a:pPr>
              <a:r>
                <a:rPr lang="en-US" sz="2067">
                  <a:solidFill>
                    <a:srgbClr val="000000"/>
                  </a:solidFill>
                  <a:latin typeface="Nunito 2"/>
                </a:rPr>
                <a:t>Earnings limit only affects wages received after you start your Social Security benefit</a:t>
              </a:r>
            </a:p>
            <a:p>
              <a:pPr>
                <a:lnSpc>
                  <a:spcPts val="1042"/>
                </a:lnSpc>
              </a:pPr>
              <a:r>
                <a:rPr lang="en-US" sz="1042">
                  <a:solidFill>
                    <a:srgbClr val="000000"/>
                  </a:solidFill>
                  <a:latin typeface="Nunito 2"/>
                </a:rPr>
                <a:t>  </a:t>
              </a:r>
            </a:p>
            <a:p>
              <a:pPr>
                <a:lnSpc>
                  <a:spcPts val="670"/>
                </a:lnSpc>
              </a:pPr>
              <a:r>
                <a:rPr lang="en-US" sz="670">
                  <a:solidFill>
                    <a:srgbClr val="000000"/>
                  </a:solidFill>
                  <a:latin typeface="Nunito 2"/>
                </a:rPr>
                <a:t>  </a:t>
              </a:r>
            </a:p>
            <a:p>
              <a:pPr marL="446348" lvl="1" indent="-223174">
                <a:lnSpc>
                  <a:spcPts val="2067"/>
                </a:lnSpc>
                <a:buFont typeface="Arial"/>
                <a:buChar char="•"/>
              </a:pPr>
              <a:r>
                <a:rPr lang="en-US" sz="2067">
                  <a:solidFill>
                    <a:srgbClr val="000000"/>
                  </a:solidFill>
                  <a:latin typeface="Nunito 2"/>
                </a:rPr>
                <a:t>If married, Social Security only considers the wages of the spouse receiving Social Security</a:t>
              </a:r>
            </a:p>
          </p:txBody>
        </p:sp>
        <p:sp>
          <p:nvSpPr>
            <p:cNvPr id="10" name="Freeform 10"/>
            <p:cNvSpPr/>
            <p:nvPr/>
          </p:nvSpPr>
          <p:spPr>
            <a:xfrm>
              <a:off x="198914" y="0"/>
              <a:ext cx="307330" cy="502793"/>
            </a:xfrm>
            <a:custGeom>
              <a:avLst/>
              <a:gdLst/>
              <a:ahLst/>
              <a:cxnLst/>
              <a:rect l="l" t="t" r="r" b="b"/>
              <a:pathLst>
                <a:path w="307330" h="502793">
                  <a:moveTo>
                    <a:pt x="0" y="0"/>
                  </a:moveTo>
                  <a:lnTo>
                    <a:pt x="307330" y="0"/>
                  </a:lnTo>
                  <a:lnTo>
                    <a:pt x="307330" y="502793"/>
                  </a:lnTo>
                  <a:lnTo>
                    <a:pt x="0" y="5027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98914" y="984867"/>
              <a:ext cx="307330" cy="502793"/>
            </a:xfrm>
            <a:custGeom>
              <a:avLst/>
              <a:gdLst/>
              <a:ahLst/>
              <a:cxnLst/>
              <a:rect l="l" t="t" r="r" b="b"/>
              <a:pathLst>
                <a:path w="307330" h="502793">
                  <a:moveTo>
                    <a:pt x="0" y="0"/>
                  </a:moveTo>
                  <a:lnTo>
                    <a:pt x="307330" y="0"/>
                  </a:lnTo>
                  <a:lnTo>
                    <a:pt x="307330" y="502793"/>
                  </a:lnTo>
                  <a:lnTo>
                    <a:pt x="0" y="5027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98914" y="1624896"/>
              <a:ext cx="307330" cy="502793"/>
            </a:xfrm>
            <a:custGeom>
              <a:avLst/>
              <a:gdLst/>
              <a:ahLst/>
              <a:cxnLst/>
              <a:rect l="l" t="t" r="r" b="b"/>
              <a:pathLst>
                <a:path w="307330" h="502793">
                  <a:moveTo>
                    <a:pt x="0" y="0"/>
                  </a:moveTo>
                  <a:lnTo>
                    <a:pt x="307330" y="0"/>
                  </a:lnTo>
                  <a:lnTo>
                    <a:pt x="307330" y="502792"/>
                  </a:lnTo>
                  <a:lnTo>
                    <a:pt x="0" y="5027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3" name="Group 13"/>
          <p:cNvGrpSpPr/>
          <p:nvPr/>
        </p:nvGrpSpPr>
        <p:grpSpPr>
          <a:xfrm>
            <a:off x="1951916" y="3760430"/>
            <a:ext cx="13587880" cy="3304598"/>
            <a:chOff x="0" y="0"/>
            <a:chExt cx="18117173" cy="4406130"/>
          </a:xfrm>
        </p:grpSpPr>
        <p:grpSp>
          <p:nvGrpSpPr>
            <p:cNvPr id="14" name="Group 14"/>
            <p:cNvGrpSpPr/>
            <p:nvPr/>
          </p:nvGrpSpPr>
          <p:grpSpPr>
            <a:xfrm>
              <a:off x="4422864" y="0"/>
              <a:ext cx="4114813" cy="1208211"/>
              <a:chOff x="0" y="0"/>
              <a:chExt cx="674910" cy="198170"/>
            </a:xfrm>
          </p:grpSpPr>
          <p:sp>
            <p:nvSpPr>
              <p:cNvPr id="15" name="Freeform 15"/>
              <p:cNvSpPr/>
              <p:nvPr/>
            </p:nvSpPr>
            <p:spPr>
              <a:xfrm>
                <a:off x="0" y="0"/>
                <a:ext cx="674910" cy="198170"/>
              </a:xfrm>
              <a:custGeom>
                <a:avLst/>
                <a:gdLst/>
                <a:ahLst/>
                <a:cxnLst/>
                <a:rect l="l" t="t" r="r" b="b"/>
                <a:pathLst>
                  <a:path w="674910" h="198170">
                    <a:moveTo>
                      <a:pt x="0" y="0"/>
                    </a:moveTo>
                    <a:lnTo>
                      <a:pt x="674910" y="0"/>
                    </a:lnTo>
                    <a:lnTo>
                      <a:pt x="674910" y="198170"/>
                    </a:lnTo>
                    <a:lnTo>
                      <a:pt x="0" y="198170"/>
                    </a:lnTo>
                    <a:close/>
                  </a:path>
                </a:pathLst>
              </a:custGeom>
              <a:solidFill>
                <a:srgbClr val="6E6674"/>
              </a:solidFill>
            </p:spPr>
            <p:txBody>
              <a:bodyPr/>
              <a:lstStyle/>
              <a:p>
                <a:endParaRPr lang="en-US"/>
              </a:p>
            </p:txBody>
          </p:sp>
          <p:sp>
            <p:nvSpPr>
              <p:cNvPr id="16" name="TextBox 16"/>
              <p:cNvSpPr txBox="1"/>
              <p:nvPr/>
            </p:nvSpPr>
            <p:spPr>
              <a:xfrm>
                <a:off x="0" y="28575"/>
                <a:ext cx="674910" cy="169595"/>
              </a:xfrm>
              <a:prstGeom prst="rect">
                <a:avLst/>
              </a:prstGeom>
            </p:spPr>
            <p:txBody>
              <a:bodyPr lIns="59071" tIns="59071" rIns="59071" bIns="59071" rtlCol="0" anchor="ctr"/>
              <a:lstStyle/>
              <a:p>
                <a:pPr algn="ctr">
                  <a:lnSpc>
                    <a:spcPts val="2529"/>
                  </a:lnSpc>
                </a:pPr>
                <a:r>
                  <a:rPr lang="en-US" sz="2299">
                    <a:solidFill>
                      <a:srgbClr val="FFFFFF"/>
                    </a:solidFill>
                    <a:latin typeface="Nunito 2 Bold"/>
                  </a:rPr>
                  <a:t>Through Year </a:t>
                </a:r>
              </a:p>
              <a:p>
                <a:pPr algn="ctr">
                  <a:lnSpc>
                    <a:spcPts val="2529"/>
                  </a:lnSpc>
                </a:pPr>
                <a:r>
                  <a:rPr lang="en-US" sz="2299">
                    <a:solidFill>
                      <a:srgbClr val="FFFFFF"/>
                    </a:solidFill>
                    <a:latin typeface="Nunito 2 Bold"/>
                  </a:rPr>
                  <a:t>Before FRA</a:t>
                </a:r>
              </a:p>
            </p:txBody>
          </p:sp>
        </p:grpSp>
        <p:grpSp>
          <p:nvGrpSpPr>
            <p:cNvPr id="17" name="Group 17"/>
            <p:cNvGrpSpPr/>
            <p:nvPr/>
          </p:nvGrpSpPr>
          <p:grpSpPr>
            <a:xfrm>
              <a:off x="9254242" y="0"/>
              <a:ext cx="4114813" cy="1253487"/>
              <a:chOff x="0" y="0"/>
              <a:chExt cx="674910" cy="205596"/>
            </a:xfrm>
          </p:grpSpPr>
          <p:sp>
            <p:nvSpPr>
              <p:cNvPr id="18" name="Freeform 18"/>
              <p:cNvSpPr/>
              <p:nvPr/>
            </p:nvSpPr>
            <p:spPr>
              <a:xfrm>
                <a:off x="0" y="0"/>
                <a:ext cx="674910" cy="205596"/>
              </a:xfrm>
              <a:custGeom>
                <a:avLst/>
                <a:gdLst/>
                <a:ahLst/>
                <a:cxnLst/>
                <a:rect l="l" t="t" r="r" b="b"/>
                <a:pathLst>
                  <a:path w="674910" h="205596">
                    <a:moveTo>
                      <a:pt x="0" y="0"/>
                    </a:moveTo>
                    <a:lnTo>
                      <a:pt x="674910" y="0"/>
                    </a:lnTo>
                    <a:lnTo>
                      <a:pt x="674910" y="205596"/>
                    </a:lnTo>
                    <a:lnTo>
                      <a:pt x="0" y="205596"/>
                    </a:lnTo>
                    <a:close/>
                  </a:path>
                </a:pathLst>
              </a:custGeom>
              <a:solidFill>
                <a:srgbClr val="06617E"/>
              </a:solidFill>
            </p:spPr>
            <p:txBody>
              <a:bodyPr/>
              <a:lstStyle/>
              <a:p>
                <a:endParaRPr lang="en-US"/>
              </a:p>
            </p:txBody>
          </p:sp>
          <p:sp>
            <p:nvSpPr>
              <p:cNvPr id="19" name="TextBox 19"/>
              <p:cNvSpPr txBox="1"/>
              <p:nvPr/>
            </p:nvSpPr>
            <p:spPr>
              <a:xfrm>
                <a:off x="0" y="28575"/>
                <a:ext cx="674910" cy="177021"/>
              </a:xfrm>
              <a:prstGeom prst="rect">
                <a:avLst/>
              </a:prstGeom>
            </p:spPr>
            <p:txBody>
              <a:bodyPr lIns="59071" tIns="59071" rIns="59071" bIns="59071" rtlCol="0" anchor="ctr"/>
              <a:lstStyle/>
              <a:p>
                <a:pPr algn="ctr">
                  <a:lnSpc>
                    <a:spcPts val="2529"/>
                  </a:lnSpc>
                </a:pPr>
                <a:r>
                  <a:rPr lang="en-US" sz="2299">
                    <a:solidFill>
                      <a:srgbClr val="FFFFFF"/>
                    </a:solidFill>
                    <a:latin typeface="Nunito 2 Bold"/>
                  </a:rPr>
                  <a:t>In Year Of FRA</a:t>
                </a:r>
              </a:p>
            </p:txBody>
          </p:sp>
        </p:grpSp>
        <p:grpSp>
          <p:nvGrpSpPr>
            <p:cNvPr id="20" name="Group 20"/>
            <p:cNvGrpSpPr/>
            <p:nvPr/>
          </p:nvGrpSpPr>
          <p:grpSpPr>
            <a:xfrm>
              <a:off x="14002361" y="0"/>
              <a:ext cx="4114813" cy="1208211"/>
              <a:chOff x="0" y="0"/>
              <a:chExt cx="674910" cy="198170"/>
            </a:xfrm>
          </p:grpSpPr>
          <p:sp>
            <p:nvSpPr>
              <p:cNvPr id="21" name="Freeform 21"/>
              <p:cNvSpPr/>
              <p:nvPr/>
            </p:nvSpPr>
            <p:spPr>
              <a:xfrm>
                <a:off x="0" y="0"/>
                <a:ext cx="674910" cy="198170"/>
              </a:xfrm>
              <a:custGeom>
                <a:avLst/>
                <a:gdLst/>
                <a:ahLst/>
                <a:cxnLst/>
                <a:rect l="l" t="t" r="r" b="b"/>
                <a:pathLst>
                  <a:path w="674910" h="198170">
                    <a:moveTo>
                      <a:pt x="0" y="0"/>
                    </a:moveTo>
                    <a:lnTo>
                      <a:pt x="674910" y="0"/>
                    </a:lnTo>
                    <a:lnTo>
                      <a:pt x="674910" y="198170"/>
                    </a:lnTo>
                    <a:lnTo>
                      <a:pt x="0" y="198170"/>
                    </a:lnTo>
                    <a:close/>
                  </a:path>
                </a:pathLst>
              </a:custGeom>
              <a:solidFill>
                <a:srgbClr val="C22331"/>
              </a:solidFill>
            </p:spPr>
            <p:txBody>
              <a:bodyPr/>
              <a:lstStyle/>
              <a:p>
                <a:endParaRPr lang="en-US"/>
              </a:p>
            </p:txBody>
          </p:sp>
          <p:sp>
            <p:nvSpPr>
              <p:cNvPr id="22" name="TextBox 22"/>
              <p:cNvSpPr txBox="1"/>
              <p:nvPr/>
            </p:nvSpPr>
            <p:spPr>
              <a:xfrm>
                <a:off x="0" y="28575"/>
                <a:ext cx="674910" cy="169595"/>
              </a:xfrm>
              <a:prstGeom prst="rect">
                <a:avLst/>
              </a:prstGeom>
            </p:spPr>
            <p:txBody>
              <a:bodyPr lIns="59071" tIns="59071" rIns="59071" bIns="59071" rtlCol="0" anchor="ctr"/>
              <a:lstStyle/>
              <a:p>
                <a:pPr algn="ctr">
                  <a:lnSpc>
                    <a:spcPts val="2529"/>
                  </a:lnSpc>
                </a:pPr>
                <a:r>
                  <a:rPr lang="en-US" sz="2299">
                    <a:solidFill>
                      <a:srgbClr val="FFFFFF"/>
                    </a:solidFill>
                    <a:latin typeface="Nunito 2 Bold"/>
                  </a:rPr>
                  <a:t>Month Turn FRA </a:t>
                </a:r>
              </a:p>
              <a:p>
                <a:pPr algn="ctr">
                  <a:lnSpc>
                    <a:spcPts val="2529"/>
                  </a:lnSpc>
                </a:pPr>
                <a:r>
                  <a:rPr lang="en-US" sz="2299">
                    <a:solidFill>
                      <a:srgbClr val="FFFFFF"/>
                    </a:solidFill>
                    <a:latin typeface="Nunito 2 Bold"/>
                  </a:rPr>
                  <a:t>&amp; Older</a:t>
                </a:r>
              </a:p>
            </p:txBody>
          </p:sp>
        </p:grpSp>
        <p:sp>
          <p:nvSpPr>
            <p:cNvPr id="23" name="Freeform 23"/>
            <p:cNvSpPr/>
            <p:nvPr/>
          </p:nvSpPr>
          <p:spPr>
            <a:xfrm rot="5400000">
              <a:off x="11411300" y="-3890219"/>
              <a:ext cx="33201" cy="13280559"/>
            </a:xfrm>
            <a:custGeom>
              <a:avLst/>
              <a:gdLst/>
              <a:ahLst/>
              <a:cxnLst/>
              <a:rect l="l" t="t" r="r" b="b"/>
              <a:pathLst>
                <a:path w="33201" h="13280559">
                  <a:moveTo>
                    <a:pt x="0" y="0"/>
                  </a:moveTo>
                  <a:lnTo>
                    <a:pt x="33202" y="0"/>
                  </a:lnTo>
                  <a:lnTo>
                    <a:pt x="33202" y="13280559"/>
                  </a:lnTo>
                  <a:lnTo>
                    <a:pt x="0" y="132805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TextBox 24"/>
            <p:cNvSpPr txBox="1"/>
            <p:nvPr/>
          </p:nvSpPr>
          <p:spPr>
            <a:xfrm>
              <a:off x="6029" y="1370473"/>
              <a:ext cx="3807180" cy="469369"/>
            </a:xfrm>
            <a:prstGeom prst="rect">
              <a:avLst/>
            </a:prstGeom>
          </p:spPr>
          <p:txBody>
            <a:bodyPr lIns="0" tIns="0" rIns="0" bIns="0" rtlCol="0" anchor="t">
              <a:spAutoFit/>
            </a:bodyPr>
            <a:lstStyle/>
            <a:p>
              <a:pPr algn="r">
                <a:lnSpc>
                  <a:spcPts val="3034"/>
                </a:lnSpc>
              </a:pPr>
              <a:r>
                <a:rPr lang="en-US" sz="2167">
                  <a:solidFill>
                    <a:srgbClr val="000000"/>
                  </a:solidFill>
                  <a:latin typeface="Open Sans Bold"/>
                </a:rPr>
                <a:t>Earnings Limit (2023)</a:t>
              </a:r>
            </a:p>
          </p:txBody>
        </p:sp>
        <p:sp>
          <p:nvSpPr>
            <p:cNvPr id="25" name="TextBox 25"/>
            <p:cNvSpPr txBox="1"/>
            <p:nvPr/>
          </p:nvSpPr>
          <p:spPr>
            <a:xfrm>
              <a:off x="0" y="2914111"/>
              <a:ext cx="3819238" cy="469369"/>
            </a:xfrm>
            <a:prstGeom prst="rect">
              <a:avLst/>
            </a:prstGeom>
          </p:spPr>
          <p:txBody>
            <a:bodyPr lIns="0" tIns="0" rIns="0" bIns="0" rtlCol="0" anchor="t">
              <a:spAutoFit/>
            </a:bodyPr>
            <a:lstStyle/>
            <a:p>
              <a:pPr algn="r">
                <a:lnSpc>
                  <a:spcPts val="3034"/>
                </a:lnSpc>
              </a:pPr>
              <a:r>
                <a:rPr lang="en-US" sz="2167">
                  <a:solidFill>
                    <a:srgbClr val="000000"/>
                  </a:solidFill>
                  <a:latin typeface="Open Sans Bold"/>
                </a:rPr>
                <a:t>Withholding Amount</a:t>
              </a:r>
            </a:p>
          </p:txBody>
        </p:sp>
        <p:sp>
          <p:nvSpPr>
            <p:cNvPr id="26" name="TextBox 26"/>
            <p:cNvSpPr txBox="1"/>
            <p:nvPr/>
          </p:nvSpPr>
          <p:spPr>
            <a:xfrm>
              <a:off x="4787621" y="1333766"/>
              <a:ext cx="3271429" cy="974053"/>
            </a:xfrm>
            <a:prstGeom prst="rect">
              <a:avLst/>
            </a:prstGeom>
          </p:spPr>
          <p:txBody>
            <a:bodyPr lIns="0" tIns="0" rIns="0" bIns="0" rtlCol="0" anchor="t">
              <a:spAutoFit/>
            </a:bodyPr>
            <a:lstStyle/>
            <a:p>
              <a:pPr>
                <a:lnSpc>
                  <a:spcPts val="3034"/>
                </a:lnSpc>
              </a:pPr>
              <a:r>
                <a:rPr lang="en-US" sz="2167">
                  <a:solidFill>
                    <a:srgbClr val="000000"/>
                  </a:solidFill>
                  <a:latin typeface="Open Sans"/>
                </a:rPr>
                <a:t>$21,240</a:t>
              </a:r>
            </a:p>
            <a:p>
              <a:pPr>
                <a:lnSpc>
                  <a:spcPts val="3034"/>
                </a:lnSpc>
              </a:pPr>
              <a:r>
                <a:rPr lang="en-US" sz="2167">
                  <a:solidFill>
                    <a:srgbClr val="000000"/>
                  </a:solidFill>
                  <a:latin typeface="Open Sans"/>
                </a:rPr>
                <a:t>($1,770 per month)</a:t>
              </a:r>
            </a:p>
          </p:txBody>
        </p:sp>
        <p:sp>
          <p:nvSpPr>
            <p:cNvPr id="27" name="TextBox 27"/>
            <p:cNvSpPr txBox="1"/>
            <p:nvPr/>
          </p:nvSpPr>
          <p:spPr>
            <a:xfrm>
              <a:off x="9660610" y="1393714"/>
              <a:ext cx="3271429" cy="974053"/>
            </a:xfrm>
            <a:prstGeom prst="rect">
              <a:avLst/>
            </a:prstGeom>
          </p:spPr>
          <p:txBody>
            <a:bodyPr lIns="0" tIns="0" rIns="0" bIns="0" rtlCol="0" anchor="t">
              <a:spAutoFit/>
            </a:bodyPr>
            <a:lstStyle/>
            <a:p>
              <a:pPr>
                <a:lnSpc>
                  <a:spcPts val="3034"/>
                </a:lnSpc>
              </a:pPr>
              <a:r>
                <a:rPr lang="en-US" sz="2167">
                  <a:solidFill>
                    <a:srgbClr val="000000"/>
                  </a:solidFill>
                  <a:latin typeface="Open Sans"/>
                </a:rPr>
                <a:t>$ 56,520</a:t>
              </a:r>
            </a:p>
            <a:p>
              <a:pPr>
                <a:lnSpc>
                  <a:spcPts val="3034"/>
                </a:lnSpc>
              </a:pPr>
              <a:r>
                <a:rPr lang="en-US" sz="2167">
                  <a:solidFill>
                    <a:srgbClr val="000000"/>
                  </a:solidFill>
                  <a:latin typeface="Open Sans"/>
                </a:rPr>
                <a:t>($4,710 per month)</a:t>
              </a:r>
            </a:p>
          </p:txBody>
        </p:sp>
        <p:sp>
          <p:nvSpPr>
            <p:cNvPr id="28" name="TextBox 28"/>
            <p:cNvSpPr txBox="1"/>
            <p:nvPr/>
          </p:nvSpPr>
          <p:spPr>
            <a:xfrm>
              <a:off x="14537990" y="1370473"/>
              <a:ext cx="3145417" cy="469369"/>
            </a:xfrm>
            <a:prstGeom prst="rect">
              <a:avLst/>
            </a:prstGeom>
          </p:spPr>
          <p:txBody>
            <a:bodyPr lIns="0" tIns="0" rIns="0" bIns="0" rtlCol="0" anchor="t">
              <a:spAutoFit/>
            </a:bodyPr>
            <a:lstStyle/>
            <a:p>
              <a:pPr>
                <a:lnSpc>
                  <a:spcPts val="3034"/>
                </a:lnSpc>
              </a:pPr>
              <a:r>
                <a:rPr lang="en-US" sz="2167">
                  <a:solidFill>
                    <a:srgbClr val="000000"/>
                  </a:solidFill>
                  <a:latin typeface="Open Sans"/>
                </a:rPr>
                <a:t>No Restrictions</a:t>
              </a:r>
            </a:p>
          </p:txBody>
        </p:sp>
        <p:sp>
          <p:nvSpPr>
            <p:cNvPr id="29" name="TextBox 29"/>
            <p:cNvSpPr txBox="1"/>
            <p:nvPr/>
          </p:nvSpPr>
          <p:spPr>
            <a:xfrm>
              <a:off x="4787621" y="2927393"/>
              <a:ext cx="4409687" cy="1478737"/>
            </a:xfrm>
            <a:prstGeom prst="rect">
              <a:avLst/>
            </a:prstGeom>
          </p:spPr>
          <p:txBody>
            <a:bodyPr lIns="0" tIns="0" rIns="0" bIns="0" rtlCol="0" anchor="t">
              <a:spAutoFit/>
            </a:bodyPr>
            <a:lstStyle/>
            <a:p>
              <a:pPr>
                <a:lnSpc>
                  <a:spcPts val="3034"/>
                </a:lnSpc>
              </a:pPr>
              <a:r>
                <a:rPr lang="en-US" sz="2167">
                  <a:solidFill>
                    <a:srgbClr val="000000"/>
                  </a:solidFill>
                  <a:latin typeface="Open Sans"/>
                </a:rPr>
                <a:t>$1 of benefits withheld for every $2 of earnings above limit</a:t>
              </a:r>
            </a:p>
          </p:txBody>
        </p:sp>
        <p:sp>
          <p:nvSpPr>
            <p:cNvPr id="30" name="TextBox 30"/>
            <p:cNvSpPr txBox="1"/>
            <p:nvPr/>
          </p:nvSpPr>
          <p:spPr>
            <a:xfrm>
              <a:off x="9660610" y="2927393"/>
              <a:ext cx="4215306" cy="1478737"/>
            </a:xfrm>
            <a:prstGeom prst="rect">
              <a:avLst/>
            </a:prstGeom>
          </p:spPr>
          <p:txBody>
            <a:bodyPr lIns="0" tIns="0" rIns="0" bIns="0" rtlCol="0" anchor="t">
              <a:spAutoFit/>
            </a:bodyPr>
            <a:lstStyle/>
            <a:p>
              <a:pPr>
                <a:lnSpc>
                  <a:spcPts val="3034"/>
                </a:lnSpc>
              </a:pPr>
              <a:r>
                <a:rPr lang="en-US" sz="2167">
                  <a:solidFill>
                    <a:srgbClr val="000000"/>
                  </a:solidFill>
                  <a:latin typeface="Open Sans"/>
                </a:rPr>
                <a:t>$1 of benefits withheld for every $3 of earnings above limit</a:t>
              </a:r>
            </a:p>
          </p:txBody>
        </p:sp>
        <p:sp>
          <p:nvSpPr>
            <p:cNvPr id="31" name="TextBox 31"/>
            <p:cNvSpPr txBox="1"/>
            <p:nvPr/>
          </p:nvSpPr>
          <p:spPr>
            <a:xfrm>
              <a:off x="14489818" y="2914111"/>
              <a:ext cx="3145417" cy="469369"/>
            </a:xfrm>
            <a:prstGeom prst="rect">
              <a:avLst/>
            </a:prstGeom>
          </p:spPr>
          <p:txBody>
            <a:bodyPr lIns="0" tIns="0" rIns="0" bIns="0" rtlCol="0" anchor="t">
              <a:spAutoFit/>
            </a:bodyPr>
            <a:lstStyle/>
            <a:p>
              <a:pPr>
                <a:lnSpc>
                  <a:spcPts val="3034"/>
                </a:lnSpc>
              </a:pPr>
              <a:r>
                <a:rPr lang="en-US" sz="2167">
                  <a:solidFill>
                    <a:srgbClr val="000000"/>
                  </a:solidFill>
                  <a:latin typeface="Open Sans"/>
                </a:rPr>
                <a:t>No Restrictions</a:t>
              </a:r>
            </a:p>
          </p:txBody>
        </p:sp>
      </p:grpSp>
      <p:sp>
        <p:nvSpPr>
          <p:cNvPr id="32" name="TextBox 32"/>
          <p:cNvSpPr txBox="1"/>
          <p:nvPr/>
        </p:nvSpPr>
        <p:spPr>
          <a:xfrm>
            <a:off x="1028700" y="885825"/>
            <a:ext cx="16230600" cy="1013354"/>
          </a:xfrm>
          <a:prstGeom prst="rect">
            <a:avLst/>
          </a:prstGeom>
        </p:spPr>
        <p:txBody>
          <a:bodyPr lIns="0" tIns="0" rIns="0" bIns="0" rtlCol="0" anchor="t">
            <a:spAutoFit/>
          </a:bodyPr>
          <a:lstStyle/>
          <a:p>
            <a:pPr>
              <a:lnSpc>
                <a:spcPts val="8960"/>
              </a:lnSpc>
            </a:pPr>
            <a:r>
              <a:rPr lang="en-US" sz="4800" b="1" dirty="0">
                <a:solidFill>
                  <a:srgbClr val="000000"/>
                </a:solidFill>
                <a:latin typeface="LIBBY HEAVY:VERSION 1.00" pitchFamily="2" charset="0"/>
              </a:rPr>
              <a:t>How Working Affects your Benefits</a:t>
            </a:r>
          </a:p>
        </p:txBody>
      </p:sp>
      <p:sp>
        <p:nvSpPr>
          <p:cNvPr id="33" name="TextBox 33"/>
          <p:cNvSpPr txBox="1"/>
          <p:nvPr/>
        </p:nvSpPr>
        <p:spPr>
          <a:xfrm>
            <a:off x="1019471" y="2380073"/>
            <a:ext cx="15440708" cy="824149"/>
          </a:xfrm>
          <a:prstGeom prst="rect">
            <a:avLst/>
          </a:prstGeom>
        </p:spPr>
        <p:txBody>
          <a:bodyPr lIns="0" tIns="0" rIns="0" bIns="0" rtlCol="0" anchor="t">
            <a:spAutoFit/>
          </a:bodyPr>
          <a:lstStyle/>
          <a:p>
            <a:pPr>
              <a:lnSpc>
                <a:spcPts val="3200"/>
              </a:lnSpc>
            </a:pPr>
            <a:r>
              <a:rPr lang="en-US" sz="3200">
                <a:solidFill>
                  <a:srgbClr val="000000"/>
                </a:solidFill>
                <a:latin typeface="Nunito 2"/>
              </a:rPr>
              <a:t>Retirees can work and still receive Social Security benefits. However, if earnings exceed a certain threshold, benefits may be reduced. </a:t>
            </a:r>
          </a:p>
        </p:txBody>
      </p:sp>
      <p:sp>
        <p:nvSpPr>
          <p:cNvPr id="34" name="TextBox 34"/>
          <p:cNvSpPr txBox="1"/>
          <p:nvPr/>
        </p:nvSpPr>
        <p:spPr>
          <a:xfrm>
            <a:off x="1028700" y="9572084"/>
            <a:ext cx="5871675" cy="481289"/>
          </a:xfrm>
          <a:prstGeom prst="rect">
            <a:avLst/>
          </a:prstGeom>
        </p:spPr>
        <p:txBody>
          <a:bodyPr lIns="0" tIns="0" rIns="0" bIns="0" rtlCol="0" anchor="t">
            <a:spAutoFit/>
          </a:bodyPr>
          <a:lstStyle/>
          <a:p>
            <a:pPr>
              <a:lnSpc>
                <a:spcPts val="3919"/>
              </a:lnSpc>
            </a:pPr>
            <a:r>
              <a:rPr lang="en-US" sz="2799">
                <a:solidFill>
                  <a:srgbClr val="FFFFFF"/>
                </a:solidFill>
                <a:latin typeface="Open Sans"/>
              </a:rPr>
              <a:t>06 | RetirementSolutionGroup.com</a:t>
            </a:r>
          </a:p>
        </p:txBody>
      </p:sp>
      <p:sp>
        <p:nvSpPr>
          <p:cNvPr id="35" name="TextBox 35"/>
          <p:cNvSpPr txBox="1"/>
          <p:nvPr/>
        </p:nvSpPr>
        <p:spPr>
          <a:xfrm>
            <a:off x="1028700" y="9136365"/>
            <a:ext cx="14694647" cy="240611"/>
          </a:xfrm>
          <a:prstGeom prst="rect">
            <a:avLst/>
          </a:prstGeom>
        </p:spPr>
        <p:txBody>
          <a:bodyPr lIns="0" tIns="0" rIns="0" bIns="0" rtlCol="0" anchor="t">
            <a:spAutoFit/>
          </a:bodyPr>
          <a:lstStyle/>
          <a:p>
            <a:pPr>
              <a:lnSpc>
                <a:spcPts val="1960"/>
              </a:lnSpc>
            </a:pPr>
            <a:r>
              <a:rPr lang="en-US" sz="1400">
                <a:solidFill>
                  <a:srgbClr val="000000"/>
                </a:solidFill>
                <a:latin typeface="Nunito Sans"/>
              </a:rPr>
              <a:t>SOURCE: Social Security Administration, SSA Publication No. 05-10147, SSA Publication No. 05-10069.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1028700" y="7159713"/>
            <a:ext cx="16230600" cy="1408268"/>
            <a:chOff x="0" y="0"/>
            <a:chExt cx="21640800" cy="1877691"/>
          </a:xfrm>
        </p:grpSpPr>
        <p:sp>
          <p:nvSpPr>
            <p:cNvPr id="6" name="TextBox 6"/>
            <p:cNvSpPr txBox="1"/>
            <p:nvPr/>
          </p:nvSpPr>
          <p:spPr>
            <a:xfrm>
              <a:off x="0" y="-18747"/>
              <a:ext cx="21640800" cy="1896438"/>
            </a:xfrm>
            <a:prstGeom prst="rect">
              <a:avLst/>
            </a:prstGeom>
          </p:spPr>
          <p:txBody>
            <a:bodyPr lIns="0" tIns="0" rIns="0" bIns="0" rtlCol="0" anchor="t">
              <a:spAutoFit/>
            </a:bodyPr>
            <a:lstStyle/>
            <a:p>
              <a:pPr marL="599699" lvl="1" indent="-299849">
                <a:lnSpc>
                  <a:spcPts val="3888"/>
                </a:lnSpc>
                <a:buFont typeface="Arial"/>
                <a:buChar char="•"/>
              </a:pPr>
              <a:r>
                <a:rPr lang="en-US" sz="2777">
                  <a:solidFill>
                    <a:srgbClr val="000000"/>
                  </a:solidFill>
                  <a:latin typeface="Nunito 2"/>
                </a:rPr>
                <a:t>You receive the greater of either your retirment or your spousal benefit.</a:t>
              </a:r>
            </a:p>
            <a:p>
              <a:pPr marL="599699" lvl="1" indent="-299849">
                <a:lnSpc>
                  <a:spcPts val="3888"/>
                </a:lnSpc>
                <a:buFont typeface="Arial"/>
                <a:buChar char="•"/>
              </a:pPr>
              <a:r>
                <a:rPr lang="en-US" sz="2777">
                  <a:solidFill>
                    <a:srgbClr val="000000"/>
                  </a:solidFill>
                  <a:latin typeface="Nunito 2"/>
                </a:rPr>
                <a:t>Available even if you did not work.  </a:t>
              </a:r>
            </a:p>
            <a:p>
              <a:pPr marL="599699" lvl="1" indent="-299849">
                <a:lnSpc>
                  <a:spcPts val="3888"/>
                </a:lnSpc>
                <a:buFont typeface="Arial"/>
                <a:buChar char="•"/>
              </a:pPr>
              <a:r>
                <a:rPr lang="en-US" sz="2777">
                  <a:solidFill>
                    <a:srgbClr val="000000"/>
                  </a:solidFill>
                  <a:latin typeface="Nunito 2"/>
                </a:rPr>
                <a:t>Amount is based on your spouse’s FRA benefit amount.</a:t>
              </a:r>
            </a:p>
          </p:txBody>
        </p:sp>
        <p:sp>
          <p:nvSpPr>
            <p:cNvPr id="7" name="Freeform 7"/>
            <p:cNvSpPr/>
            <p:nvPr/>
          </p:nvSpPr>
          <p:spPr>
            <a:xfrm>
              <a:off x="314515" y="0"/>
              <a:ext cx="412920" cy="675536"/>
            </a:xfrm>
            <a:custGeom>
              <a:avLst/>
              <a:gdLst/>
              <a:ahLst/>
              <a:cxnLst/>
              <a:rect l="l" t="t" r="r" b="b"/>
              <a:pathLst>
                <a:path w="412920" h="675536">
                  <a:moveTo>
                    <a:pt x="0" y="0"/>
                  </a:moveTo>
                  <a:lnTo>
                    <a:pt x="412920" y="0"/>
                  </a:lnTo>
                  <a:lnTo>
                    <a:pt x="412920" y="675536"/>
                  </a:lnTo>
                  <a:lnTo>
                    <a:pt x="0" y="6755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314515" y="608645"/>
              <a:ext cx="412920" cy="675536"/>
            </a:xfrm>
            <a:custGeom>
              <a:avLst/>
              <a:gdLst/>
              <a:ahLst/>
              <a:cxnLst/>
              <a:rect l="l" t="t" r="r" b="b"/>
              <a:pathLst>
                <a:path w="412920" h="675536">
                  <a:moveTo>
                    <a:pt x="0" y="0"/>
                  </a:moveTo>
                  <a:lnTo>
                    <a:pt x="412920" y="0"/>
                  </a:lnTo>
                  <a:lnTo>
                    <a:pt x="412920" y="675537"/>
                  </a:lnTo>
                  <a:lnTo>
                    <a:pt x="0" y="6755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314515" y="1202154"/>
              <a:ext cx="412920" cy="675536"/>
            </a:xfrm>
            <a:custGeom>
              <a:avLst/>
              <a:gdLst/>
              <a:ahLst/>
              <a:cxnLst/>
              <a:rect l="l" t="t" r="r" b="b"/>
              <a:pathLst>
                <a:path w="412920" h="675536">
                  <a:moveTo>
                    <a:pt x="0" y="0"/>
                  </a:moveTo>
                  <a:lnTo>
                    <a:pt x="412920" y="0"/>
                  </a:lnTo>
                  <a:lnTo>
                    <a:pt x="412920" y="675537"/>
                  </a:lnTo>
                  <a:lnTo>
                    <a:pt x="0" y="6755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0" name="Freeform 10"/>
          <p:cNvSpPr/>
          <p:nvPr/>
        </p:nvSpPr>
        <p:spPr>
          <a:xfrm>
            <a:off x="1028700" y="3967234"/>
            <a:ext cx="15760000" cy="2962410"/>
          </a:xfrm>
          <a:custGeom>
            <a:avLst/>
            <a:gdLst/>
            <a:ahLst/>
            <a:cxnLst/>
            <a:rect l="l" t="t" r="r" b="b"/>
            <a:pathLst>
              <a:path w="15760000" h="2962410">
                <a:moveTo>
                  <a:pt x="0" y="0"/>
                </a:moveTo>
                <a:lnTo>
                  <a:pt x="15760000" y="0"/>
                </a:lnTo>
                <a:lnTo>
                  <a:pt x="15760000" y="2962410"/>
                </a:lnTo>
                <a:lnTo>
                  <a:pt x="0" y="2962410"/>
                </a:lnTo>
                <a:lnTo>
                  <a:pt x="0" y="0"/>
                </a:lnTo>
                <a:close/>
              </a:path>
            </a:pathLst>
          </a:custGeom>
          <a:blipFill>
            <a:blip r:embed="rId6"/>
            <a:stretch>
              <a:fillRect l="-4179" r="-3660"/>
            </a:stretch>
          </a:blipFill>
        </p:spPr>
        <p:txBody>
          <a:bodyPr/>
          <a:lstStyle/>
          <a:p>
            <a:endParaRPr lang="en-US"/>
          </a:p>
        </p:txBody>
      </p:sp>
      <p:sp>
        <p:nvSpPr>
          <p:cNvPr id="11" name="TextBox 11"/>
          <p:cNvSpPr txBox="1"/>
          <p:nvPr/>
        </p:nvSpPr>
        <p:spPr>
          <a:xfrm>
            <a:off x="1028700" y="885825"/>
            <a:ext cx="16230600" cy="1013354"/>
          </a:xfrm>
          <a:prstGeom prst="rect">
            <a:avLst/>
          </a:prstGeom>
        </p:spPr>
        <p:txBody>
          <a:bodyPr lIns="0" tIns="0" rIns="0" bIns="0" rtlCol="0" anchor="t">
            <a:spAutoFit/>
          </a:bodyPr>
          <a:lstStyle/>
          <a:p>
            <a:pPr>
              <a:lnSpc>
                <a:spcPts val="8960"/>
              </a:lnSpc>
            </a:pPr>
            <a:r>
              <a:rPr lang="en-US" sz="4800" b="1" dirty="0">
                <a:solidFill>
                  <a:srgbClr val="000000"/>
                </a:solidFill>
                <a:latin typeface="LIBBY HEAVY:VERSION 1.00" pitchFamily="2" charset="0"/>
              </a:rPr>
              <a:t>Spousal Benefits</a:t>
            </a:r>
          </a:p>
        </p:txBody>
      </p:sp>
      <p:sp>
        <p:nvSpPr>
          <p:cNvPr id="12" name="TextBox 12"/>
          <p:cNvSpPr txBox="1"/>
          <p:nvPr/>
        </p:nvSpPr>
        <p:spPr>
          <a:xfrm>
            <a:off x="1028700" y="2525995"/>
            <a:ext cx="16407013" cy="888257"/>
          </a:xfrm>
          <a:prstGeom prst="rect">
            <a:avLst/>
          </a:prstGeom>
        </p:spPr>
        <p:txBody>
          <a:bodyPr lIns="0" tIns="0" rIns="0" bIns="0" rtlCol="0" anchor="t">
            <a:spAutoFit/>
          </a:bodyPr>
          <a:lstStyle/>
          <a:p>
            <a:pPr>
              <a:lnSpc>
                <a:spcPts val="3520"/>
              </a:lnSpc>
            </a:pPr>
            <a:r>
              <a:rPr lang="en-US" sz="3200">
                <a:solidFill>
                  <a:srgbClr val="000000"/>
                </a:solidFill>
                <a:latin typeface="Nunito 2"/>
              </a:rPr>
              <a:t>At your Full Retirement Age, you may receive up to 50% of your spouse’s Social Security benefit. Spousal benefits can be reduced if you begin receiving them before your FRA.</a:t>
            </a:r>
          </a:p>
        </p:txBody>
      </p:sp>
      <p:sp>
        <p:nvSpPr>
          <p:cNvPr id="13" name="TextBox 13"/>
          <p:cNvSpPr txBox="1"/>
          <p:nvPr/>
        </p:nvSpPr>
        <p:spPr>
          <a:xfrm>
            <a:off x="1028700" y="9572084"/>
            <a:ext cx="5871675" cy="481289"/>
          </a:xfrm>
          <a:prstGeom prst="rect">
            <a:avLst/>
          </a:prstGeom>
        </p:spPr>
        <p:txBody>
          <a:bodyPr lIns="0" tIns="0" rIns="0" bIns="0" rtlCol="0" anchor="t">
            <a:spAutoFit/>
          </a:bodyPr>
          <a:lstStyle/>
          <a:p>
            <a:pPr>
              <a:lnSpc>
                <a:spcPts val="3919"/>
              </a:lnSpc>
            </a:pPr>
            <a:r>
              <a:rPr lang="en-US" sz="2799">
                <a:solidFill>
                  <a:srgbClr val="FFFFFF"/>
                </a:solidFill>
                <a:latin typeface="Open Sans"/>
              </a:rPr>
              <a:t>07 | RetirementSolutionGroup.com</a:t>
            </a:r>
          </a:p>
        </p:txBody>
      </p:sp>
      <p:sp>
        <p:nvSpPr>
          <p:cNvPr id="14" name="TextBox 14"/>
          <p:cNvSpPr txBox="1"/>
          <p:nvPr/>
        </p:nvSpPr>
        <p:spPr>
          <a:xfrm>
            <a:off x="1028700" y="9136365"/>
            <a:ext cx="14694647" cy="240611"/>
          </a:xfrm>
          <a:prstGeom prst="rect">
            <a:avLst/>
          </a:prstGeom>
        </p:spPr>
        <p:txBody>
          <a:bodyPr lIns="0" tIns="0" rIns="0" bIns="0" rtlCol="0" anchor="t">
            <a:spAutoFit/>
          </a:bodyPr>
          <a:lstStyle/>
          <a:p>
            <a:pPr>
              <a:lnSpc>
                <a:spcPts val="1960"/>
              </a:lnSpc>
            </a:pPr>
            <a:r>
              <a:rPr lang="en-US" sz="1400">
                <a:solidFill>
                  <a:srgbClr val="000000"/>
                </a:solidFill>
                <a:latin typeface="Nunito Sans"/>
              </a:rPr>
              <a:t>SOURCE: Social Security Administration, SSA Publication No. 05-10147, SSA Publication No. 05-10069.</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3879913"/>
            <a:ext cx="15181835" cy="948514"/>
          </a:xfrm>
          <a:prstGeom prst="rect">
            <a:avLst/>
          </a:prstGeom>
        </p:spPr>
        <p:txBody>
          <a:bodyPr lIns="0" tIns="0" rIns="0" bIns="0" rtlCol="0" anchor="t">
            <a:spAutoFit/>
          </a:bodyPr>
          <a:lstStyle/>
          <a:p>
            <a:pPr marL="599699" lvl="1" indent="-299849">
              <a:lnSpc>
                <a:spcPts val="3888"/>
              </a:lnSpc>
              <a:buFont typeface="Arial"/>
              <a:buChar char="•"/>
            </a:pPr>
            <a:r>
              <a:rPr lang="en-US" sz="2777">
                <a:solidFill>
                  <a:srgbClr val="000000"/>
                </a:solidFill>
                <a:latin typeface="Nunito 2"/>
              </a:rPr>
              <a:t>May start with one benefit and switch; earnings limit applies to any benefit received before Full Retirement Age (FRA). </a:t>
            </a:r>
          </a:p>
        </p:txBody>
      </p:sp>
      <p:sp>
        <p:nvSpPr>
          <p:cNvPr id="6" name="Freeform 6"/>
          <p:cNvSpPr/>
          <p:nvPr/>
        </p:nvSpPr>
        <p:spPr>
          <a:xfrm>
            <a:off x="1232467" y="3871330"/>
            <a:ext cx="309690" cy="506652"/>
          </a:xfrm>
          <a:custGeom>
            <a:avLst/>
            <a:gdLst/>
            <a:ahLst/>
            <a:cxnLst/>
            <a:rect l="l" t="t" r="r" b="b"/>
            <a:pathLst>
              <a:path w="309690" h="506652">
                <a:moveTo>
                  <a:pt x="0" y="0"/>
                </a:moveTo>
                <a:lnTo>
                  <a:pt x="309690" y="0"/>
                </a:lnTo>
                <a:lnTo>
                  <a:pt x="309690" y="506652"/>
                </a:lnTo>
                <a:lnTo>
                  <a:pt x="0" y="5066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42157" y="5370407"/>
            <a:ext cx="14438241" cy="3613558"/>
          </a:xfrm>
          <a:custGeom>
            <a:avLst/>
            <a:gdLst/>
            <a:ahLst/>
            <a:cxnLst/>
            <a:rect l="l" t="t" r="r" b="b"/>
            <a:pathLst>
              <a:path w="14438241" h="3613558">
                <a:moveTo>
                  <a:pt x="0" y="0"/>
                </a:moveTo>
                <a:lnTo>
                  <a:pt x="14438241" y="0"/>
                </a:lnTo>
                <a:lnTo>
                  <a:pt x="14438241" y="3613558"/>
                </a:lnTo>
                <a:lnTo>
                  <a:pt x="0" y="3613558"/>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1028700" y="885825"/>
            <a:ext cx="16230600" cy="1013354"/>
          </a:xfrm>
          <a:prstGeom prst="rect">
            <a:avLst/>
          </a:prstGeom>
        </p:spPr>
        <p:txBody>
          <a:bodyPr lIns="0" tIns="0" rIns="0" bIns="0" rtlCol="0" anchor="t">
            <a:spAutoFit/>
          </a:bodyPr>
          <a:lstStyle/>
          <a:p>
            <a:pPr>
              <a:lnSpc>
                <a:spcPts val="8960"/>
              </a:lnSpc>
            </a:pPr>
            <a:r>
              <a:rPr lang="en-US" sz="4800" b="1" dirty="0">
                <a:solidFill>
                  <a:srgbClr val="000000"/>
                </a:solidFill>
                <a:latin typeface="LIBBY HEAVY:VERSION 1.00" pitchFamily="2" charset="0"/>
              </a:rPr>
              <a:t>Survivors Benefits</a:t>
            </a:r>
          </a:p>
        </p:txBody>
      </p:sp>
      <p:sp>
        <p:nvSpPr>
          <p:cNvPr id="9" name="TextBox 9"/>
          <p:cNvSpPr txBox="1"/>
          <p:nvPr/>
        </p:nvSpPr>
        <p:spPr>
          <a:xfrm>
            <a:off x="1028700" y="2525995"/>
            <a:ext cx="16407013" cy="888257"/>
          </a:xfrm>
          <a:prstGeom prst="rect">
            <a:avLst/>
          </a:prstGeom>
        </p:spPr>
        <p:txBody>
          <a:bodyPr lIns="0" tIns="0" rIns="0" bIns="0" rtlCol="0" anchor="t">
            <a:spAutoFit/>
          </a:bodyPr>
          <a:lstStyle/>
          <a:p>
            <a:pPr>
              <a:lnSpc>
                <a:spcPts val="3520"/>
              </a:lnSpc>
            </a:pPr>
            <a:r>
              <a:rPr lang="en-US" sz="3200">
                <a:solidFill>
                  <a:srgbClr val="000000"/>
                </a:solidFill>
                <a:latin typeface="Nunito 2"/>
              </a:rPr>
              <a:t>Social Security survivors benefits are paid to widows, widowers, and dependents of eligible workers. Surviving spouses may have a couple of additional options. </a:t>
            </a:r>
          </a:p>
        </p:txBody>
      </p:sp>
      <p:sp>
        <p:nvSpPr>
          <p:cNvPr id="10" name="TextBox 10"/>
          <p:cNvSpPr txBox="1"/>
          <p:nvPr/>
        </p:nvSpPr>
        <p:spPr>
          <a:xfrm>
            <a:off x="1028700" y="9572084"/>
            <a:ext cx="5871675" cy="481289"/>
          </a:xfrm>
          <a:prstGeom prst="rect">
            <a:avLst/>
          </a:prstGeom>
        </p:spPr>
        <p:txBody>
          <a:bodyPr lIns="0" tIns="0" rIns="0" bIns="0" rtlCol="0" anchor="t">
            <a:spAutoFit/>
          </a:bodyPr>
          <a:lstStyle/>
          <a:p>
            <a:pPr>
              <a:lnSpc>
                <a:spcPts val="3919"/>
              </a:lnSpc>
            </a:pPr>
            <a:r>
              <a:rPr lang="en-US" sz="2799">
                <a:solidFill>
                  <a:srgbClr val="FFFFFF"/>
                </a:solidFill>
                <a:latin typeface="Open Sans"/>
              </a:rPr>
              <a:t>07 | RetirementSolutionGroup.com</a:t>
            </a:r>
          </a:p>
        </p:txBody>
      </p:sp>
      <p:sp>
        <p:nvSpPr>
          <p:cNvPr id="11" name="TextBox 11"/>
          <p:cNvSpPr txBox="1"/>
          <p:nvPr/>
        </p:nvSpPr>
        <p:spPr>
          <a:xfrm>
            <a:off x="1028700" y="9136365"/>
            <a:ext cx="14694647" cy="240611"/>
          </a:xfrm>
          <a:prstGeom prst="rect">
            <a:avLst/>
          </a:prstGeom>
        </p:spPr>
        <p:txBody>
          <a:bodyPr lIns="0" tIns="0" rIns="0" bIns="0" rtlCol="0" anchor="t">
            <a:spAutoFit/>
          </a:bodyPr>
          <a:lstStyle/>
          <a:p>
            <a:pPr>
              <a:lnSpc>
                <a:spcPts val="1960"/>
              </a:lnSpc>
            </a:pPr>
            <a:r>
              <a:rPr lang="en-US" sz="1400">
                <a:solidFill>
                  <a:srgbClr val="000000"/>
                </a:solidFill>
                <a:latin typeface="Nunito Sans"/>
              </a:rPr>
              <a:t>SOURCE: Social Security Administration</a:t>
            </a:r>
          </a:p>
        </p:txBody>
      </p:sp>
      <p:sp>
        <p:nvSpPr>
          <p:cNvPr id="12" name="TextBox 12"/>
          <p:cNvSpPr txBox="1"/>
          <p:nvPr/>
        </p:nvSpPr>
        <p:spPr>
          <a:xfrm>
            <a:off x="1542157" y="5056758"/>
            <a:ext cx="3560750" cy="313650"/>
          </a:xfrm>
          <a:prstGeom prst="rect">
            <a:avLst/>
          </a:prstGeom>
        </p:spPr>
        <p:txBody>
          <a:bodyPr lIns="0" tIns="0" rIns="0" bIns="0" rtlCol="0" anchor="t">
            <a:spAutoFit/>
          </a:bodyPr>
          <a:lstStyle/>
          <a:p>
            <a:pPr algn="just">
              <a:lnSpc>
                <a:spcPts val="2420"/>
              </a:lnSpc>
            </a:pPr>
            <a:r>
              <a:rPr lang="en-US" sz="2200">
                <a:solidFill>
                  <a:srgbClr val="C22331"/>
                </a:solidFill>
                <a:latin typeface="Nunito 2 Bold"/>
              </a:rPr>
              <a:t>Option 1</a:t>
            </a:r>
          </a:p>
        </p:txBody>
      </p:sp>
      <p:sp>
        <p:nvSpPr>
          <p:cNvPr id="13" name="TextBox 13"/>
          <p:cNvSpPr txBox="1"/>
          <p:nvPr/>
        </p:nvSpPr>
        <p:spPr>
          <a:xfrm>
            <a:off x="9144000" y="5056758"/>
            <a:ext cx="3560750" cy="313650"/>
          </a:xfrm>
          <a:prstGeom prst="rect">
            <a:avLst/>
          </a:prstGeom>
        </p:spPr>
        <p:txBody>
          <a:bodyPr lIns="0" tIns="0" rIns="0" bIns="0" rtlCol="0" anchor="t">
            <a:spAutoFit/>
          </a:bodyPr>
          <a:lstStyle/>
          <a:p>
            <a:pPr algn="just">
              <a:lnSpc>
                <a:spcPts val="2420"/>
              </a:lnSpc>
            </a:pPr>
            <a:r>
              <a:rPr lang="en-US" sz="2200">
                <a:solidFill>
                  <a:srgbClr val="C22331"/>
                </a:solidFill>
                <a:latin typeface="Nunito 2 Bold"/>
              </a:rPr>
              <a:t>Option 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885825"/>
            <a:ext cx="16230600" cy="1013354"/>
          </a:xfrm>
          <a:prstGeom prst="rect">
            <a:avLst/>
          </a:prstGeom>
        </p:spPr>
        <p:txBody>
          <a:bodyPr lIns="0" tIns="0" rIns="0" bIns="0" rtlCol="0" anchor="t">
            <a:spAutoFit/>
          </a:bodyPr>
          <a:lstStyle/>
          <a:p>
            <a:pPr>
              <a:lnSpc>
                <a:spcPts val="8960"/>
              </a:lnSpc>
            </a:pPr>
            <a:r>
              <a:rPr lang="en-US" sz="4800" b="1" dirty="0">
                <a:solidFill>
                  <a:srgbClr val="000000"/>
                </a:solidFill>
                <a:latin typeface="LIBBY HEAVY:VERSION 1.00" pitchFamily="2" charset="0"/>
              </a:rPr>
              <a:t>Divorcee Benefits</a:t>
            </a:r>
          </a:p>
        </p:txBody>
      </p:sp>
      <p:sp>
        <p:nvSpPr>
          <p:cNvPr id="6" name="TextBox 6"/>
          <p:cNvSpPr txBox="1"/>
          <p:nvPr/>
        </p:nvSpPr>
        <p:spPr>
          <a:xfrm>
            <a:off x="1028700" y="2525995"/>
            <a:ext cx="16407013" cy="1764448"/>
          </a:xfrm>
          <a:prstGeom prst="rect">
            <a:avLst/>
          </a:prstGeom>
        </p:spPr>
        <p:txBody>
          <a:bodyPr lIns="0" tIns="0" rIns="0" bIns="0" rtlCol="0" anchor="t">
            <a:spAutoFit/>
          </a:bodyPr>
          <a:lstStyle/>
          <a:p>
            <a:pPr>
              <a:lnSpc>
                <a:spcPts val="3520"/>
              </a:lnSpc>
            </a:pPr>
            <a:r>
              <a:rPr lang="en-US" sz="3200">
                <a:solidFill>
                  <a:srgbClr val="000000"/>
                </a:solidFill>
                <a:latin typeface="Nunito 2"/>
              </a:rPr>
              <a:t>A divorced spouse may receive up to 50% of an ex-spouse's Social Security benefits. The benefit doesn’t increase existing payments or reduce the ex-spouse’s benefits.</a:t>
            </a:r>
          </a:p>
          <a:p>
            <a:pPr>
              <a:lnSpc>
                <a:spcPts val="3520"/>
              </a:lnSpc>
            </a:pPr>
            <a:endParaRPr lang="en-US" sz="3200">
              <a:solidFill>
                <a:srgbClr val="000000"/>
              </a:solidFill>
              <a:latin typeface="Nunito 2"/>
            </a:endParaRPr>
          </a:p>
          <a:p>
            <a:pPr>
              <a:lnSpc>
                <a:spcPts val="3520"/>
              </a:lnSpc>
            </a:pPr>
            <a:r>
              <a:rPr lang="en-US" sz="3200">
                <a:solidFill>
                  <a:srgbClr val="000000"/>
                </a:solidFill>
                <a:latin typeface="Nunito 2"/>
              </a:rPr>
              <a:t>All must be true:</a:t>
            </a:r>
          </a:p>
        </p:txBody>
      </p:sp>
      <p:sp>
        <p:nvSpPr>
          <p:cNvPr id="7" name="TextBox 7"/>
          <p:cNvSpPr txBox="1"/>
          <p:nvPr/>
        </p:nvSpPr>
        <p:spPr>
          <a:xfrm>
            <a:off x="1028700" y="9572084"/>
            <a:ext cx="5871675" cy="481289"/>
          </a:xfrm>
          <a:prstGeom prst="rect">
            <a:avLst/>
          </a:prstGeom>
        </p:spPr>
        <p:txBody>
          <a:bodyPr lIns="0" tIns="0" rIns="0" bIns="0" rtlCol="0" anchor="t">
            <a:spAutoFit/>
          </a:bodyPr>
          <a:lstStyle/>
          <a:p>
            <a:pPr>
              <a:lnSpc>
                <a:spcPts val="3919"/>
              </a:lnSpc>
            </a:pPr>
            <a:r>
              <a:rPr lang="en-US" sz="2799">
                <a:solidFill>
                  <a:srgbClr val="FFFFFF"/>
                </a:solidFill>
                <a:latin typeface="Open Sans"/>
              </a:rPr>
              <a:t>07 | RetirementSolutionGroup.com</a:t>
            </a:r>
          </a:p>
        </p:txBody>
      </p:sp>
      <p:sp>
        <p:nvSpPr>
          <p:cNvPr id="8" name="TextBox 8"/>
          <p:cNvSpPr txBox="1"/>
          <p:nvPr/>
        </p:nvSpPr>
        <p:spPr>
          <a:xfrm>
            <a:off x="1028700" y="9136365"/>
            <a:ext cx="14694647" cy="240611"/>
          </a:xfrm>
          <a:prstGeom prst="rect">
            <a:avLst/>
          </a:prstGeom>
        </p:spPr>
        <p:txBody>
          <a:bodyPr lIns="0" tIns="0" rIns="0" bIns="0" rtlCol="0" anchor="t">
            <a:spAutoFit/>
          </a:bodyPr>
          <a:lstStyle/>
          <a:p>
            <a:pPr>
              <a:lnSpc>
                <a:spcPts val="1960"/>
              </a:lnSpc>
            </a:pPr>
            <a:r>
              <a:rPr lang="en-US" sz="1400">
                <a:solidFill>
                  <a:srgbClr val="000000"/>
                </a:solidFill>
                <a:latin typeface="Nunito Sans"/>
              </a:rPr>
              <a:t>SOURCE: Social Security Administration</a:t>
            </a:r>
          </a:p>
        </p:txBody>
      </p:sp>
      <p:grpSp>
        <p:nvGrpSpPr>
          <p:cNvPr id="9" name="Group 9"/>
          <p:cNvGrpSpPr/>
          <p:nvPr/>
        </p:nvGrpSpPr>
        <p:grpSpPr>
          <a:xfrm>
            <a:off x="1028700" y="4374008"/>
            <a:ext cx="4605504" cy="1102795"/>
            <a:chOff x="0" y="0"/>
            <a:chExt cx="825922" cy="197768"/>
          </a:xfrm>
        </p:grpSpPr>
        <p:sp>
          <p:nvSpPr>
            <p:cNvPr id="10" name="Freeform 10"/>
            <p:cNvSpPr/>
            <p:nvPr/>
          </p:nvSpPr>
          <p:spPr>
            <a:xfrm>
              <a:off x="0" y="0"/>
              <a:ext cx="825922" cy="197768"/>
            </a:xfrm>
            <a:custGeom>
              <a:avLst/>
              <a:gdLst/>
              <a:ahLst/>
              <a:cxnLst/>
              <a:rect l="l" t="t" r="r" b="b"/>
              <a:pathLst>
                <a:path w="825922" h="197768">
                  <a:moveTo>
                    <a:pt x="0" y="0"/>
                  </a:moveTo>
                  <a:lnTo>
                    <a:pt x="825922" y="0"/>
                  </a:lnTo>
                  <a:lnTo>
                    <a:pt x="825922" y="197768"/>
                  </a:lnTo>
                  <a:lnTo>
                    <a:pt x="0" y="197768"/>
                  </a:lnTo>
                  <a:close/>
                </a:path>
              </a:pathLst>
            </a:custGeom>
            <a:solidFill>
              <a:srgbClr val="6E6674"/>
            </a:solidFill>
          </p:spPr>
          <p:txBody>
            <a:bodyPr/>
            <a:lstStyle/>
            <a:p>
              <a:endParaRPr lang="en-US"/>
            </a:p>
          </p:txBody>
        </p:sp>
        <p:sp>
          <p:nvSpPr>
            <p:cNvPr id="11" name="TextBox 11"/>
            <p:cNvSpPr txBox="1"/>
            <p:nvPr/>
          </p:nvSpPr>
          <p:spPr>
            <a:xfrm>
              <a:off x="0" y="28575"/>
              <a:ext cx="825922" cy="169193"/>
            </a:xfrm>
            <a:prstGeom prst="rect">
              <a:avLst/>
            </a:prstGeom>
          </p:spPr>
          <p:txBody>
            <a:bodyPr lIns="61179" tIns="61179" rIns="61179" bIns="61179" rtlCol="0" anchor="ctr"/>
            <a:lstStyle/>
            <a:p>
              <a:pPr algn="ctr">
                <a:lnSpc>
                  <a:spcPts val="2530"/>
                </a:lnSpc>
              </a:pPr>
              <a:r>
                <a:rPr lang="en-US" sz="2300">
                  <a:solidFill>
                    <a:srgbClr val="FFFFFF"/>
                  </a:solidFill>
                  <a:latin typeface="Nunito 2 Bold"/>
                </a:rPr>
                <a:t>Marriage Requirements</a:t>
              </a:r>
            </a:p>
          </p:txBody>
        </p:sp>
      </p:grpSp>
      <p:grpSp>
        <p:nvGrpSpPr>
          <p:cNvPr id="12" name="Group 12"/>
          <p:cNvGrpSpPr/>
          <p:nvPr/>
        </p:nvGrpSpPr>
        <p:grpSpPr>
          <a:xfrm>
            <a:off x="5844326" y="4374008"/>
            <a:ext cx="4623925" cy="1146446"/>
            <a:chOff x="0" y="0"/>
            <a:chExt cx="829226" cy="205596"/>
          </a:xfrm>
        </p:grpSpPr>
        <p:sp>
          <p:nvSpPr>
            <p:cNvPr id="13" name="Freeform 13"/>
            <p:cNvSpPr/>
            <p:nvPr/>
          </p:nvSpPr>
          <p:spPr>
            <a:xfrm>
              <a:off x="0" y="0"/>
              <a:ext cx="829226" cy="205596"/>
            </a:xfrm>
            <a:custGeom>
              <a:avLst/>
              <a:gdLst/>
              <a:ahLst/>
              <a:cxnLst/>
              <a:rect l="l" t="t" r="r" b="b"/>
              <a:pathLst>
                <a:path w="829226" h="205596">
                  <a:moveTo>
                    <a:pt x="0" y="0"/>
                  </a:moveTo>
                  <a:lnTo>
                    <a:pt x="829226" y="0"/>
                  </a:lnTo>
                  <a:lnTo>
                    <a:pt x="829226" y="205596"/>
                  </a:lnTo>
                  <a:lnTo>
                    <a:pt x="0" y="205596"/>
                  </a:lnTo>
                  <a:close/>
                </a:path>
              </a:pathLst>
            </a:custGeom>
            <a:solidFill>
              <a:srgbClr val="06617E"/>
            </a:solidFill>
          </p:spPr>
          <p:txBody>
            <a:bodyPr/>
            <a:lstStyle/>
            <a:p>
              <a:endParaRPr lang="en-US"/>
            </a:p>
          </p:txBody>
        </p:sp>
        <p:sp>
          <p:nvSpPr>
            <p:cNvPr id="14" name="TextBox 14"/>
            <p:cNvSpPr txBox="1"/>
            <p:nvPr/>
          </p:nvSpPr>
          <p:spPr>
            <a:xfrm>
              <a:off x="0" y="28575"/>
              <a:ext cx="829226" cy="177021"/>
            </a:xfrm>
            <a:prstGeom prst="rect">
              <a:avLst/>
            </a:prstGeom>
          </p:spPr>
          <p:txBody>
            <a:bodyPr lIns="61179" tIns="61179" rIns="61179" bIns="61179" rtlCol="0" anchor="ctr"/>
            <a:lstStyle/>
            <a:p>
              <a:pPr algn="ctr">
                <a:lnSpc>
                  <a:spcPts val="2530"/>
                </a:lnSpc>
              </a:pPr>
              <a:r>
                <a:rPr lang="en-US" sz="2300">
                  <a:solidFill>
                    <a:srgbClr val="FFFFFF"/>
                  </a:solidFill>
                  <a:latin typeface="Nunito 2 Bold"/>
                </a:rPr>
                <a:t>Current Marital Status</a:t>
              </a:r>
            </a:p>
          </p:txBody>
        </p:sp>
      </p:grpSp>
      <p:grpSp>
        <p:nvGrpSpPr>
          <p:cNvPr id="15" name="Group 15"/>
          <p:cNvGrpSpPr/>
          <p:nvPr/>
        </p:nvGrpSpPr>
        <p:grpSpPr>
          <a:xfrm>
            <a:off x="10677801" y="4417659"/>
            <a:ext cx="4523555" cy="1102795"/>
            <a:chOff x="0" y="0"/>
            <a:chExt cx="811226" cy="197768"/>
          </a:xfrm>
        </p:grpSpPr>
        <p:sp>
          <p:nvSpPr>
            <p:cNvPr id="16" name="Freeform 16"/>
            <p:cNvSpPr/>
            <p:nvPr/>
          </p:nvSpPr>
          <p:spPr>
            <a:xfrm>
              <a:off x="0" y="0"/>
              <a:ext cx="811226" cy="197768"/>
            </a:xfrm>
            <a:custGeom>
              <a:avLst/>
              <a:gdLst/>
              <a:ahLst/>
              <a:cxnLst/>
              <a:rect l="l" t="t" r="r" b="b"/>
              <a:pathLst>
                <a:path w="811226" h="197768">
                  <a:moveTo>
                    <a:pt x="0" y="0"/>
                  </a:moveTo>
                  <a:lnTo>
                    <a:pt x="811226" y="0"/>
                  </a:lnTo>
                  <a:lnTo>
                    <a:pt x="811226" y="197768"/>
                  </a:lnTo>
                  <a:lnTo>
                    <a:pt x="0" y="197768"/>
                  </a:lnTo>
                  <a:close/>
                </a:path>
              </a:pathLst>
            </a:custGeom>
            <a:solidFill>
              <a:srgbClr val="C22331"/>
            </a:solidFill>
          </p:spPr>
          <p:txBody>
            <a:bodyPr/>
            <a:lstStyle/>
            <a:p>
              <a:endParaRPr lang="en-US"/>
            </a:p>
          </p:txBody>
        </p:sp>
        <p:sp>
          <p:nvSpPr>
            <p:cNvPr id="17" name="TextBox 17"/>
            <p:cNvSpPr txBox="1"/>
            <p:nvPr/>
          </p:nvSpPr>
          <p:spPr>
            <a:xfrm>
              <a:off x="0" y="28575"/>
              <a:ext cx="811226" cy="169193"/>
            </a:xfrm>
            <a:prstGeom prst="rect">
              <a:avLst/>
            </a:prstGeom>
          </p:spPr>
          <p:txBody>
            <a:bodyPr lIns="61179" tIns="61179" rIns="61179" bIns="61179" rtlCol="0" anchor="ctr"/>
            <a:lstStyle/>
            <a:p>
              <a:pPr algn="ctr">
                <a:lnSpc>
                  <a:spcPts val="2530"/>
                </a:lnSpc>
              </a:pPr>
              <a:r>
                <a:rPr lang="en-US" sz="2300">
                  <a:solidFill>
                    <a:srgbClr val="FFFFFF"/>
                  </a:solidFill>
                  <a:latin typeface="Nunito 2 Bold"/>
                </a:rPr>
                <a:t>Benefits </a:t>
              </a:r>
            </a:p>
          </p:txBody>
        </p:sp>
      </p:grpSp>
      <p:sp>
        <p:nvSpPr>
          <p:cNvPr id="18" name="TextBox 18"/>
          <p:cNvSpPr txBox="1"/>
          <p:nvPr/>
        </p:nvSpPr>
        <p:spPr>
          <a:xfrm>
            <a:off x="1028700" y="5591103"/>
            <a:ext cx="4605504" cy="2733801"/>
          </a:xfrm>
          <a:prstGeom prst="rect">
            <a:avLst/>
          </a:prstGeom>
        </p:spPr>
        <p:txBody>
          <a:bodyPr lIns="0" tIns="0" rIns="0" bIns="0" rtlCol="0" anchor="t">
            <a:spAutoFit/>
          </a:bodyPr>
          <a:lstStyle/>
          <a:p>
            <a:pPr marL="564284" lvl="1" indent="-282142">
              <a:lnSpc>
                <a:spcPts val="3659"/>
              </a:lnSpc>
              <a:buFont typeface="Arial"/>
              <a:buChar char="•"/>
            </a:pPr>
            <a:r>
              <a:rPr lang="en-US" sz="2613">
                <a:solidFill>
                  <a:srgbClr val="000000"/>
                </a:solidFill>
                <a:latin typeface="Open Sans"/>
              </a:rPr>
              <a:t>The marriage lasted at least 10 years</a:t>
            </a:r>
          </a:p>
          <a:p>
            <a:pPr marL="564284" lvl="1" indent="-282142">
              <a:lnSpc>
                <a:spcPts val="3659"/>
              </a:lnSpc>
              <a:buFont typeface="Arial"/>
              <a:buChar char="•"/>
            </a:pPr>
            <a:r>
              <a:rPr lang="en-US" sz="2613">
                <a:solidFill>
                  <a:srgbClr val="000000"/>
                </a:solidFill>
                <a:latin typeface="Open Sans"/>
              </a:rPr>
              <a:t>Your divorced spouse is 62+, deceased or disabled</a:t>
            </a:r>
          </a:p>
          <a:p>
            <a:pPr marL="564284" lvl="1" indent="-282142">
              <a:lnSpc>
                <a:spcPts val="3659"/>
              </a:lnSpc>
              <a:buFont typeface="Arial"/>
              <a:buChar char="•"/>
            </a:pPr>
            <a:r>
              <a:rPr lang="en-US" sz="2613">
                <a:solidFill>
                  <a:srgbClr val="000000"/>
                </a:solidFill>
                <a:latin typeface="Open Sans"/>
              </a:rPr>
              <a:t>You are divorced at least 2 years</a:t>
            </a:r>
          </a:p>
        </p:txBody>
      </p:sp>
      <p:sp>
        <p:nvSpPr>
          <p:cNvPr id="19" name="TextBox 19"/>
          <p:cNvSpPr txBox="1"/>
          <p:nvPr/>
        </p:nvSpPr>
        <p:spPr>
          <a:xfrm>
            <a:off x="5844326" y="5634754"/>
            <a:ext cx="4623925" cy="447937"/>
          </a:xfrm>
          <a:prstGeom prst="rect">
            <a:avLst/>
          </a:prstGeom>
        </p:spPr>
        <p:txBody>
          <a:bodyPr lIns="0" tIns="0" rIns="0" bIns="0" rtlCol="0" anchor="t">
            <a:spAutoFit/>
          </a:bodyPr>
          <a:lstStyle/>
          <a:p>
            <a:pPr marL="564284" lvl="1" indent="-282142">
              <a:lnSpc>
                <a:spcPts val="3659"/>
              </a:lnSpc>
              <a:buFont typeface="Arial"/>
              <a:buChar char="•"/>
            </a:pPr>
            <a:r>
              <a:rPr lang="en-US" sz="2613">
                <a:solidFill>
                  <a:srgbClr val="000000"/>
                </a:solidFill>
                <a:latin typeface="Open Sans"/>
              </a:rPr>
              <a:t>You are unmarried</a:t>
            </a:r>
          </a:p>
        </p:txBody>
      </p:sp>
      <p:sp>
        <p:nvSpPr>
          <p:cNvPr id="20" name="TextBox 20"/>
          <p:cNvSpPr txBox="1"/>
          <p:nvPr/>
        </p:nvSpPr>
        <p:spPr>
          <a:xfrm>
            <a:off x="10677801" y="5591103"/>
            <a:ext cx="4523555" cy="3648147"/>
          </a:xfrm>
          <a:prstGeom prst="rect">
            <a:avLst/>
          </a:prstGeom>
        </p:spPr>
        <p:txBody>
          <a:bodyPr lIns="0" tIns="0" rIns="0" bIns="0" rtlCol="0" anchor="t">
            <a:spAutoFit/>
          </a:bodyPr>
          <a:lstStyle/>
          <a:p>
            <a:pPr marL="564284" lvl="1" indent="-282142">
              <a:lnSpc>
                <a:spcPts val="3659"/>
              </a:lnSpc>
              <a:buFont typeface="Arial"/>
              <a:buChar char="•"/>
            </a:pPr>
            <a:r>
              <a:rPr lang="en-US" sz="2613">
                <a:solidFill>
                  <a:srgbClr val="000000"/>
                </a:solidFill>
                <a:latin typeface="Open Sans"/>
              </a:rPr>
              <a:t>Your benefit (based on your own work history) is less than the Social Security divorced spouse benefit. </a:t>
            </a:r>
          </a:p>
          <a:p>
            <a:pPr marL="564284" lvl="1" indent="-282142">
              <a:lnSpc>
                <a:spcPts val="3659"/>
              </a:lnSpc>
              <a:buFont typeface="Arial"/>
              <a:buChar char="•"/>
            </a:pPr>
            <a:r>
              <a:rPr lang="en-US" sz="2613">
                <a:solidFill>
                  <a:srgbClr val="000000"/>
                </a:solidFill>
                <a:latin typeface="Open Sans"/>
              </a:rPr>
              <a:t>Your ex-spouse is entitled to Social Security retirement benefits.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028700" y="885825"/>
            <a:ext cx="16230600" cy="1013354"/>
          </a:xfrm>
          <a:prstGeom prst="rect">
            <a:avLst/>
          </a:prstGeom>
        </p:spPr>
        <p:txBody>
          <a:bodyPr lIns="0" tIns="0" rIns="0" bIns="0" rtlCol="0" anchor="t">
            <a:spAutoFit/>
          </a:bodyPr>
          <a:lstStyle/>
          <a:p>
            <a:pPr>
              <a:lnSpc>
                <a:spcPts val="8960"/>
              </a:lnSpc>
            </a:pPr>
            <a:r>
              <a:rPr lang="en-US" sz="4800" b="1" dirty="0">
                <a:solidFill>
                  <a:srgbClr val="000000"/>
                </a:solidFill>
                <a:latin typeface="LIBBY HEAVY:VERSION 1.00" pitchFamily="2" charset="0"/>
              </a:rPr>
              <a:t>Questions?</a:t>
            </a:r>
          </a:p>
        </p:txBody>
      </p:sp>
      <p:sp>
        <p:nvSpPr>
          <p:cNvPr id="6" name="TextBox 6"/>
          <p:cNvSpPr txBox="1"/>
          <p:nvPr/>
        </p:nvSpPr>
        <p:spPr>
          <a:xfrm>
            <a:off x="5256741" y="2342125"/>
            <a:ext cx="11139596" cy="4912887"/>
          </a:xfrm>
          <a:prstGeom prst="rect">
            <a:avLst/>
          </a:prstGeom>
        </p:spPr>
        <p:txBody>
          <a:bodyPr lIns="0" tIns="0" rIns="0" bIns="0" rtlCol="0" anchor="t">
            <a:spAutoFit/>
          </a:bodyPr>
          <a:lstStyle/>
          <a:p>
            <a:pPr>
              <a:lnSpc>
                <a:spcPts val="4800"/>
              </a:lnSpc>
            </a:pPr>
            <a:r>
              <a:rPr lang="en-US" sz="4800">
                <a:solidFill>
                  <a:srgbClr val="000000"/>
                </a:solidFill>
                <a:latin typeface="Nunito 2"/>
              </a:rPr>
              <a:t>How can I help?</a:t>
            </a:r>
          </a:p>
          <a:p>
            <a:pPr>
              <a:lnSpc>
                <a:spcPts val="4800"/>
              </a:lnSpc>
            </a:pPr>
            <a:endParaRPr lang="en-US" sz="4800">
              <a:solidFill>
                <a:srgbClr val="000000"/>
              </a:solidFill>
              <a:latin typeface="Nunito 2"/>
            </a:endParaRPr>
          </a:p>
          <a:p>
            <a:pPr>
              <a:lnSpc>
                <a:spcPts val="4800"/>
              </a:lnSpc>
            </a:pPr>
            <a:r>
              <a:rPr lang="en-US" sz="4800">
                <a:solidFill>
                  <a:srgbClr val="9F1621"/>
                </a:solidFill>
                <a:latin typeface="Nunito 2 Bold"/>
              </a:rPr>
              <a:t>Elvia Sanchez, CPFA</a:t>
            </a:r>
          </a:p>
          <a:p>
            <a:pPr>
              <a:lnSpc>
                <a:spcPts val="4800"/>
              </a:lnSpc>
            </a:pPr>
            <a:r>
              <a:rPr lang="en-US" sz="4800">
                <a:solidFill>
                  <a:srgbClr val="000000"/>
                </a:solidFill>
                <a:latin typeface="Nunito 2"/>
              </a:rPr>
              <a:t>Principal</a:t>
            </a:r>
          </a:p>
          <a:p>
            <a:pPr>
              <a:lnSpc>
                <a:spcPts val="4800"/>
              </a:lnSpc>
            </a:pPr>
            <a:r>
              <a:rPr lang="en-US" sz="4800">
                <a:solidFill>
                  <a:srgbClr val="000000"/>
                </a:solidFill>
                <a:latin typeface="Nunito 2"/>
              </a:rPr>
              <a:t>Retirement Solution Group</a:t>
            </a:r>
          </a:p>
          <a:p>
            <a:pPr>
              <a:lnSpc>
                <a:spcPts val="4800"/>
              </a:lnSpc>
            </a:pPr>
            <a:r>
              <a:rPr lang="en-US" sz="4800">
                <a:solidFill>
                  <a:srgbClr val="000000"/>
                </a:solidFill>
                <a:latin typeface="Nunito 2"/>
              </a:rPr>
              <a:t>elvia@retirementsolutiongroup.com</a:t>
            </a:r>
          </a:p>
          <a:p>
            <a:pPr>
              <a:lnSpc>
                <a:spcPts val="4800"/>
              </a:lnSpc>
            </a:pPr>
            <a:r>
              <a:rPr lang="en-US" sz="4800">
                <a:solidFill>
                  <a:srgbClr val="000000"/>
                </a:solidFill>
                <a:latin typeface="Nunito 2"/>
              </a:rPr>
              <a:t>1-866-352-7731 ext. 410</a:t>
            </a:r>
          </a:p>
          <a:p>
            <a:pPr>
              <a:lnSpc>
                <a:spcPts val="4800"/>
              </a:lnSpc>
            </a:pPr>
            <a:endParaRPr lang="en-US" sz="4800">
              <a:solidFill>
                <a:srgbClr val="000000"/>
              </a:solidFill>
              <a:latin typeface="Nunito 2"/>
            </a:endParaRPr>
          </a:p>
        </p:txBody>
      </p:sp>
      <p:sp>
        <p:nvSpPr>
          <p:cNvPr id="7" name="Freeform 7"/>
          <p:cNvSpPr/>
          <p:nvPr/>
        </p:nvSpPr>
        <p:spPr>
          <a:xfrm>
            <a:off x="4491878" y="225640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1028700" y="7833361"/>
            <a:ext cx="14951698" cy="1424939"/>
          </a:xfrm>
          <a:prstGeom prst="rect">
            <a:avLst/>
          </a:prstGeom>
        </p:spPr>
        <p:txBody>
          <a:bodyPr lIns="0" tIns="0" rIns="0" bIns="0" rtlCol="0" anchor="t">
            <a:spAutoFit/>
          </a:bodyPr>
          <a:lstStyle/>
          <a:p>
            <a:pPr>
              <a:lnSpc>
                <a:spcPts val="2310"/>
              </a:lnSpc>
              <a:spcBef>
                <a:spcPct val="0"/>
              </a:spcBef>
            </a:pPr>
            <a:r>
              <a:rPr lang="en-US" sz="1650">
                <a:solidFill>
                  <a:srgbClr val="000000"/>
                </a:solidFill>
                <a:latin typeface="Open Sans"/>
              </a:rPr>
              <a:t>Securities offered through LPL Financial, Member FINRA/SIPC. Investment advisory services offered through RSG Advisory, a registered investment advisor. RSG Advisory and LPL Financial are separate, non-affiliated entities. Investors should carefully consider the investment objectives, risks, charges and expenses. This and other important information is contained in the prospectus, which can be obtained from your investment professional and should be read carefully before investing or sending money. Investments are not FDIC-insured, nor are they deposits of or guaranteed by a bank or any other entity.</a:t>
            </a:r>
          </a:p>
        </p:txBody>
      </p:sp>
      <p:sp>
        <p:nvSpPr>
          <p:cNvPr id="9" name="TextBox 9"/>
          <p:cNvSpPr txBox="1"/>
          <p:nvPr/>
        </p:nvSpPr>
        <p:spPr>
          <a:xfrm>
            <a:off x="10968661" y="3468609"/>
            <a:ext cx="224947" cy="357380"/>
          </a:xfrm>
          <a:prstGeom prst="rect">
            <a:avLst/>
          </a:prstGeom>
        </p:spPr>
        <p:txBody>
          <a:bodyPr lIns="0" tIns="0" rIns="0" bIns="0" rtlCol="0" anchor="t">
            <a:spAutoFit/>
          </a:bodyPr>
          <a:lstStyle/>
          <a:p>
            <a:pPr algn="ctr">
              <a:lnSpc>
                <a:spcPts val="2980"/>
              </a:lnSpc>
              <a:spcBef>
                <a:spcPct val="0"/>
              </a:spcBef>
            </a:pPr>
            <a:r>
              <a:rPr lang="en-US" sz="2128">
                <a:solidFill>
                  <a:srgbClr val="9F1621"/>
                </a:solidFill>
                <a:latin typeface="Open Sans"/>
              </a:rPr>
              <a:t>®</a:t>
            </a:r>
          </a:p>
        </p:txBody>
      </p:sp>
      <p:grpSp>
        <p:nvGrpSpPr>
          <p:cNvPr id="10" name="Group 10"/>
          <p:cNvGrpSpPr/>
          <p:nvPr/>
        </p:nvGrpSpPr>
        <p:grpSpPr>
          <a:xfrm>
            <a:off x="1028700" y="2256400"/>
            <a:ext cx="2977638" cy="5138139"/>
            <a:chOff x="0" y="0"/>
            <a:chExt cx="3970184" cy="6850852"/>
          </a:xfrm>
        </p:grpSpPr>
        <p:grpSp>
          <p:nvGrpSpPr>
            <p:cNvPr id="11" name="Group 11"/>
            <p:cNvGrpSpPr/>
            <p:nvPr/>
          </p:nvGrpSpPr>
          <p:grpSpPr>
            <a:xfrm>
              <a:off x="0" y="0"/>
              <a:ext cx="3970184" cy="6850852"/>
              <a:chOff x="0" y="0"/>
              <a:chExt cx="1758372" cy="3034203"/>
            </a:xfrm>
          </p:grpSpPr>
          <p:sp>
            <p:nvSpPr>
              <p:cNvPr id="12" name="Freeform 12"/>
              <p:cNvSpPr/>
              <p:nvPr/>
            </p:nvSpPr>
            <p:spPr>
              <a:xfrm>
                <a:off x="0" y="0"/>
                <a:ext cx="1758372" cy="3034203"/>
              </a:xfrm>
              <a:custGeom>
                <a:avLst/>
                <a:gdLst/>
                <a:ahLst/>
                <a:cxnLst/>
                <a:rect l="l" t="t" r="r" b="b"/>
                <a:pathLst>
                  <a:path w="1758372" h="3034203">
                    <a:moveTo>
                      <a:pt x="0" y="0"/>
                    </a:moveTo>
                    <a:lnTo>
                      <a:pt x="1758372" y="0"/>
                    </a:lnTo>
                    <a:lnTo>
                      <a:pt x="1758372" y="3034203"/>
                    </a:lnTo>
                    <a:lnTo>
                      <a:pt x="0" y="3034203"/>
                    </a:lnTo>
                    <a:close/>
                  </a:path>
                </a:pathLst>
              </a:custGeom>
              <a:solidFill>
                <a:srgbClr val="9F1621"/>
              </a:solidFill>
            </p:spPr>
            <p:txBody>
              <a:bodyPr/>
              <a:lstStyle/>
              <a:p>
                <a:endParaRPr lang="en-US"/>
              </a:p>
            </p:txBody>
          </p:sp>
        </p:grpSp>
        <p:sp>
          <p:nvSpPr>
            <p:cNvPr id="13" name="Freeform 13"/>
            <p:cNvSpPr/>
            <p:nvPr/>
          </p:nvSpPr>
          <p:spPr>
            <a:xfrm>
              <a:off x="240818" y="214120"/>
              <a:ext cx="3488548" cy="5236094"/>
            </a:xfrm>
            <a:custGeom>
              <a:avLst/>
              <a:gdLst/>
              <a:ahLst/>
              <a:cxnLst/>
              <a:rect l="l" t="t" r="r" b="b"/>
              <a:pathLst>
                <a:path w="3488548" h="5236094">
                  <a:moveTo>
                    <a:pt x="0" y="0"/>
                  </a:moveTo>
                  <a:lnTo>
                    <a:pt x="3488548" y="0"/>
                  </a:lnTo>
                  <a:lnTo>
                    <a:pt x="3488548" y="5236094"/>
                  </a:lnTo>
                  <a:lnTo>
                    <a:pt x="0" y="5236094"/>
                  </a:lnTo>
                  <a:lnTo>
                    <a:pt x="0" y="0"/>
                  </a:lnTo>
                  <a:close/>
                </a:path>
              </a:pathLst>
            </a:custGeom>
            <a:blipFill>
              <a:blip r:embed="rId5"/>
              <a:stretch>
                <a:fillRect t="-660" b="-660"/>
              </a:stretch>
            </a:blipFill>
          </p:spPr>
          <p:txBody>
            <a:bodyPr/>
            <a:lstStyle/>
            <a:p>
              <a:endParaRPr lang="en-US"/>
            </a:p>
          </p:txBody>
        </p:sp>
        <p:sp>
          <p:nvSpPr>
            <p:cNvPr id="14" name="TextBox 14"/>
            <p:cNvSpPr txBox="1"/>
            <p:nvPr/>
          </p:nvSpPr>
          <p:spPr>
            <a:xfrm>
              <a:off x="248452" y="5574633"/>
              <a:ext cx="3488548" cy="497926"/>
            </a:xfrm>
            <a:prstGeom prst="rect">
              <a:avLst/>
            </a:prstGeom>
          </p:spPr>
          <p:txBody>
            <a:bodyPr lIns="0" tIns="0" rIns="0" bIns="0" rtlCol="0" anchor="t">
              <a:spAutoFit/>
            </a:bodyPr>
            <a:lstStyle/>
            <a:p>
              <a:pPr algn="l">
                <a:lnSpc>
                  <a:spcPts val="3113"/>
                </a:lnSpc>
              </a:pPr>
              <a:r>
                <a:rPr lang="en-US" sz="2223">
                  <a:solidFill>
                    <a:srgbClr val="FFFFFF"/>
                  </a:solidFill>
                  <a:latin typeface="League Spartan"/>
                </a:rPr>
                <a:t>Elvia Sanchez</a:t>
              </a:r>
            </a:p>
          </p:txBody>
        </p:sp>
        <p:sp>
          <p:nvSpPr>
            <p:cNvPr id="15" name="TextBox 15"/>
            <p:cNvSpPr txBox="1"/>
            <p:nvPr/>
          </p:nvSpPr>
          <p:spPr>
            <a:xfrm>
              <a:off x="248452" y="6262241"/>
              <a:ext cx="3488548" cy="326661"/>
            </a:xfrm>
            <a:prstGeom prst="rect">
              <a:avLst/>
            </a:prstGeom>
          </p:spPr>
          <p:txBody>
            <a:bodyPr lIns="0" tIns="0" rIns="0" bIns="0" rtlCol="0" anchor="t">
              <a:spAutoFit/>
            </a:bodyPr>
            <a:lstStyle/>
            <a:p>
              <a:pPr algn="l">
                <a:lnSpc>
                  <a:spcPts val="2149"/>
                </a:lnSpc>
              </a:pPr>
              <a:r>
                <a:rPr lang="en-US" sz="1482" spc="148">
                  <a:solidFill>
                    <a:srgbClr val="FFFFFF"/>
                  </a:solidFill>
                  <a:latin typeface="League Spartan"/>
                </a:rPr>
                <a:t>PRINCIPAL, CPFA®</a:t>
              </a:r>
            </a:p>
          </p:txBody>
        </p:sp>
      </p:grpSp>
      <p:sp>
        <p:nvSpPr>
          <p:cNvPr id="16" name="TextBox 16"/>
          <p:cNvSpPr txBox="1"/>
          <p:nvPr/>
        </p:nvSpPr>
        <p:spPr>
          <a:xfrm>
            <a:off x="1028700" y="9572084"/>
            <a:ext cx="5871675" cy="481289"/>
          </a:xfrm>
          <a:prstGeom prst="rect">
            <a:avLst/>
          </a:prstGeom>
        </p:spPr>
        <p:txBody>
          <a:bodyPr lIns="0" tIns="0" rIns="0" bIns="0" rtlCol="0" anchor="t">
            <a:spAutoFit/>
          </a:bodyPr>
          <a:lstStyle/>
          <a:p>
            <a:pPr>
              <a:lnSpc>
                <a:spcPts val="3919"/>
              </a:lnSpc>
            </a:pPr>
            <a:r>
              <a:rPr lang="en-US" sz="2799">
                <a:solidFill>
                  <a:srgbClr val="FFFFFF"/>
                </a:solidFill>
                <a:latin typeface="Open Sans"/>
              </a:rPr>
              <a:t>08 | RetirementSolutionGroup.com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028700" y="885825"/>
            <a:ext cx="16230600" cy="1013354"/>
          </a:xfrm>
          <a:prstGeom prst="rect">
            <a:avLst/>
          </a:prstGeom>
        </p:spPr>
        <p:txBody>
          <a:bodyPr lIns="0" tIns="0" rIns="0" bIns="0" rtlCol="0" anchor="t">
            <a:spAutoFit/>
          </a:bodyPr>
          <a:lstStyle/>
          <a:p>
            <a:pPr>
              <a:lnSpc>
                <a:spcPts val="8960"/>
              </a:lnSpc>
            </a:pPr>
            <a:r>
              <a:rPr lang="en-US" sz="4800" b="1" dirty="0">
                <a:solidFill>
                  <a:srgbClr val="000000"/>
                </a:solidFill>
                <a:latin typeface="LIBBY HEAVY:VERSION 1.00" pitchFamily="2" charset="0"/>
              </a:rPr>
              <a:t>Questions?</a:t>
            </a:r>
          </a:p>
        </p:txBody>
      </p:sp>
      <p:sp>
        <p:nvSpPr>
          <p:cNvPr id="6" name="TextBox 6"/>
          <p:cNvSpPr txBox="1"/>
          <p:nvPr/>
        </p:nvSpPr>
        <p:spPr>
          <a:xfrm>
            <a:off x="5256741" y="2342125"/>
            <a:ext cx="11139596" cy="4912887"/>
          </a:xfrm>
          <a:prstGeom prst="rect">
            <a:avLst/>
          </a:prstGeom>
        </p:spPr>
        <p:txBody>
          <a:bodyPr lIns="0" tIns="0" rIns="0" bIns="0" rtlCol="0" anchor="t">
            <a:spAutoFit/>
          </a:bodyPr>
          <a:lstStyle/>
          <a:p>
            <a:pPr>
              <a:lnSpc>
                <a:spcPts val="4800"/>
              </a:lnSpc>
            </a:pPr>
            <a:r>
              <a:rPr lang="en-US" sz="4800">
                <a:solidFill>
                  <a:srgbClr val="000000"/>
                </a:solidFill>
                <a:latin typeface="Nunito 2"/>
              </a:rPr>
              <a:t>How can I help?</a:t>
            </a:r>
          </a:p>
          <a:p>
            <a:pPr>
              <a:lnSpc>
                <a:spcPts val="4800"/>
              </a:lnSpc>
            </a:pPr>
            <a:endParaRPr lang="en-US" sz="4800">
              <a:solidFill>
                <a:srgbClr val="000000"/>
              </a:solidFill>
              <a:latin typeface="Nunito 2"/>
            </a:endParaRPr>
          </a:p>
          <a:p>
            <a:pPr>
              <a:lnSpc>
                <a:spcPts val="4800"/>
              </a:lnSpc>
            </a:pPr>
            <a:r>
              <a:rPr lang="en-US" sz="4800">
                <a:solidFill>
                  <a:srgbClr val="9F1621"/>
                </a:solidFill>
                <a:latin typeface="Nunito 2 Bold"/>
              </a:rPr>
              <a:t>Christie Cheng, CPFA</a:t>
            </a:r>
          </a:p>
          <a:p>
            <a:pPr>
              <a:lnSpc>
                <a:spcPts val="4800"/>
              </a:lnSpc>
            </a:pPr>
            <a:r>
              <a:rPr lang="en-US" sz="4800">
                <a:solidFill>
                  <a:srgbClr val="000000"/>
                </a:solidFill>
                <a:latin typeface="Nunito 2"/>
              </a:rPr>
              <a:t>Principal</a:t>
            </a:r>
          </a:p>
          <a:p>
            <a:pPr>
              <a:lnSpc>
                <a:spcPts val="4800"/>
              </a:lnSpc>
            </a:pPr>
            <a:r>
              <a:rPr lang="en-US" sz="4800">
                <a:solidFill>
                  <a:srgbClr val="000000"/>
                </a:solidFill>
                <a:latin typeface="Nunito 2"/>
              </a:rPr>
              <a:t>Retirement Solution Group</a:t>
            </a:r>
          </a:p>
          <a:p>
            <a:pPr>
              <a:lnSpc>
                <a:spcPts val="4800"/>
              </a:lnSpc>
            </a:pPr>
            <a:r>
              <a:rPr lang="en-US" sz="4800">
                <a:solidFill>
                  <a:srgbClr val="000000"/>
                </a:solidFill>
                <a:latin typeface="Nunito 2"/>
              </a:rPr>
              <a:t>christie@retirementsolutiongroup.com</a:t>
            </a:r>
          </a:p>
          <a:p>
            <a:pPr>
              <a:lnSpc>
                <a:spcPts val="4800"/>
              </a:lnSpc>
            </a:pPr>
            <a:r>
              <a:rPr lang="en-US" sz="4800">
                <a:solidFill>
                  <a:srgbClr val="000000"/>
                </a:solidFill>
                <a:latin typeface="Nunito 2"/>
              </a:rPr>
              <a:t>1-866-352-7731 ext. 310</a:t>
            </a:r>
          </a:p>
          <a:p>
            <a:pPr>
              <a:lnSpc>
                <a:spcPts val="4800"/>
              </a:lnSpc>
            </a:pPr>
            <a:endParaRPr lang="en-US" sz="4800">
              <a:solidFill>
                <a:srgbClr val="000000"/>
              </a:solidFill>
              <a:latin typeface="Nunito 2"/>
            </a:endParaRPr>
          </a:p>
        </p:txBody>
      </p:sp>
      <p:sp>
        <p:nvSpPr>
          <p:cNvPr id="7" name="Freeform 7"/>
          <p:cNvSpPr/>
          <p:nvPr/>
        </p:nvSpPr>
        <p:spPr>
          <a:xfrm>
            <a:off x="4491878" y="225640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1028700" y="7833361"/>
            <a:ext cx="14951698" cy="1424939"/>
          </a:xfrm>
          <a:prstGeom prst="rect">
            <a:avLst/>
          </a:prstGeom>
        </p:spPr>
        <p:txBody>
          <a:bodyPr lIns="0" tIns="0" rIns="0" bIns="0" rtlCol="0" anchor="t">
            <a:spAutoFit/>
          </a:bodyPr>
          <a:lstStyle/>
          <a:p>
            <a:pPr>
              <a:lnSpc>
                <a:spcPts val="2310"/>
              </a:lnSpc>
              <a:spcBef>
                <a:spcPct val="0"/>
              </a:spcBef>
            </a:pPr>
            <a:r>
              <a:rPr lang="en-US" sz="1650">
                <a:solidFill>
                  <a:srgbClr val="000000"/>
                </a:solidFill>
                <a:latin typeface="Open Sans"/>
              </a:rPr>
              <a:t>Securities offered through LPL Financial, Member FINRA/SIPC. Investment advisory services offered through RSG Advisory, a registered investment advisor. RSG Advisory and LPL Financial are separate, non-affiliated entities. Investors should carefully consider the investment objectives, risks, charges and expenses. This and other important information is contained in the prospectus, which can be obtained from your investment professional and should be read carefully before investing or sending money. Investments are not FDIC-insured, nor are they deposits of or guaranteed by a bank or any other entity.</a:t>
            </a:r>
          </a:p>
        </p:txBody>
      </p:sp>
      <p:sp>
        <p:nvSpPr>
          <p:cNvPr id="9" name="TextBox 9"/>
          <p:cNvSpPr txBox="1"/>
          <p:nvPr/>
        </p:nvSpPr>
        <p:spPr>
          <a:xfrm>
            <a:off x="11265223" y="3429068"/>
            <a:ext cx="224947" cy="357380"/>
          </a:xfrm>
          <a:prstGeom prst="rect">
            <a:avLst/>
          </a:prstGeom>
        </p:spPr>
        <p:txBody>
          <a:bodyPr lIns="0" tIns="0" rIns="0" bIns="0" rtlCol="0" anchor="t">
            <a:spAutoFit/>
          </a:bodyPr>
          <a:lstStyle/>
          <a:p>
            <a:pPr algn="ctr">
              <a:lnSpc>
                <a:spcPts val="2980"/>
              </a:lnSpc>
              <a:spcBef>
                <a:spcPct val="0"/>
              </a:spcBef>
            </a:pPr>
            <a:r>
              <a:rPr lang="en-US" sz="2128">
                <a:solidFill>
                  <a:srgbClr val="9F1621"/>
                </a:solidFill>
                <a:latin typeface="Open Sans"/>
              </a:rPr>
              <a:t>®</a:t>
            </a:r>
          </a:p>
        </p:txBody>
      </p:sp>
      <p:grpSp>
        <p:nvGrpSpPr>
          <p:cNvPr id="10" name="Group 10"/>
          <p:cNvGrpSpPr/>
          <p:nvPr/>
        </p:nvGrpSpPr>
        <p:grpSpPr>
          <a:xfrm>
            <a:off x="1028700" y="2256400"/>
            <a:ext cx="2977638" cy="5138139"/>
            <a:chOff x="0" y="0"/>
            <a:chExt cx="3970184" cy="6850852"/>
          </a:xfrm>
        </p:grpSpPr>
        <p:grpSp>
          <p:nvGrpSpPr>
            <p:cNvPr id="11" name="Group 11"/>
            <p:cNvGrpSpPr/>
            <p:nvPr/>
          </p:nvGrpSpPr>
          <p:grpSpPr>
            <a:xfrm>
              <a:off x="0" y="0"/>
              <a:ext cx="3970184" cy="6850852"/>
              <a:chOff x="0" y="0"/>
              <a:chExt cx="1758372" cy="3034203"/>
            </a:xfrm>
          </p:grpSpPr>
          <p:sp>
            <p:nvSpPr>
              <p:cNvPr id="12" name="Freeform 12"/>
              <p:cNvSpPr/>
              <p:nvPr/>
            </p:nvSpPr>
            <p:spPr>
              <a:xfrm>
                <a:off x="0" y="0"/>
                <a:ext cx="1758372" cy="3034203"/>
              </a:xfrm>
              <a:custGeom>
                <a:avLst/>
                <a:gdLst/>
                <a:ahLst/>
                <a:cxnLst/>
                <a:rect l="l" t="t" r="r" b="b"/>
                <a:pathLst>
                  <a:path w="1758372" h="3034203">
                    <a:moveTo>
                      <a:pt x="0" y="0"/>
                    </a:moveTo>
                    <a:lnTo>
                      <a:pt x="1758372" y="0"/>
                    </a:lnTo>
                    <a:lnTo>
                      <a:pt x="1758372" y="3034203"/>
                    </a:lnTo>
                    <a:lnTo>
                      <a:pt x="0" y="3034203"/>
                    </a:lnTo>
                    <a:close/>
                  </a:path>
                </a:pathLst>
              </a:custGeom>
              <a:solidFill>
                <a:srgbClr val="9F1621"/>
              </a:solidFill>
            </p:spPr>
            <p:txBody>
              <a:bodyPr/>
              <a:lstStyle/>
              <a:p>
                <a:endParaRPr lang="en-US"/>
              </a:p>
            </p:txBody>
          </p:sp>
        </p:grpSp>
        <p:sp>
          <p:nvSpPr>
            <p:cNvPr id="13" name="Freeform 13"/>
            <p:cNvSpPr/>
            <p:nvPr/>
          </p:nvSpPr>
          <p:spPr>
            <a:xfrm>
              <a:off x="240818" y="214120"/>
              <a:ext cx="3488548" cy="5236094"/>
            </a:xfrm>
            <a:custGeom>
              <a:avLst/>
              <a:gdLst/>
              <a:ahLst/>
              <a:cxnLst/>
              <a:rect l="l" t="t" r="r" b="b"/>
              <a:pathLst>
                <a:path w="3488548" h="5236094">
                  <a:moveTo>
                    <a:pt x="0" y="0"/>
                  </a:moveTo>
                  <a:lnTo>
                    <a:pt x="3488548" y="0"/>
                  </a:lnTo>
                  <a:lnTo>
                    <a:pt x="3488548" y="5236094"/>
                  </a:lnTo>
                  <a:lnTo>
                    <a:pt x="0" y="5236094"/>
                  </a:lnTo>
                  <a:lnTo>
                    <a:pt x="0" y="0"/>
                  </a:lnTo>
                  <a:close/>
                </a:path>
              </a:pathLst>
            </a:custGeom>
            <a:blipFill>
              <a:blip r:embed="rId5"/>
              <a:stretch>
                <a:fillRect l="-31" r="-31"/>
              </a:stretch>
            </a:blipFill>
          </p:spPr>
          <p:txBody>
            <a:bodyPr/>
            <a:lstStyle/>
            <a:p>
              <a:endParaRPr lang="en-US"/>
            </a:p>
          </p:txBody>
        </p:sp>
        <p:sp>
          <p:nvSpPr>
            <p:cNvPr id="14" name="TextBox 14"/>
            <p:cNvSpPr txBox="1"/>
            <p:nvPr/>
          </p:nvSpPr>
          <p:spPr>
            <a:xfrm>
              <a:off x="248452" y="5574633"/>
              <a:ext cx="3488548" cy="497926"/>
            </a:xfrm>
            <a:prstGeom prst="rect">
              <a:avLst/>
            </a:prstGeom>
          </p:spPr>
          <p:txBody>
            <a:bodyPr lIns="0" tIns="0" rIns="0" bIns="0" rtlCol="0" anchor="t">
              <a:spAutoFit/>
            </a:bodyPr>
            <a:lstStyle/>
            <a:p>
              <a:pPr algn="l">
                <a:lnSpc>
                  <a:spcPts val="3113"/>
                </a:lnSpc>
              </a:pPr>
              <a:r>
                <a:rPr lang="en-US" sz="2223">
                  <a:solidFill>
                    <a:srgbClr val="FFFFFF"/>
                  </a:solidFill>
                  <a:latin typeface="League Spartan"/>
                </a:rPr>
                <a:t>Christie Cheng</a:t>
              </a:r>
            </a:p>
          </p:txBody>
        </p:sp>
        <p:sp>
          <p:nvSpPr>
            <p:cNvPr id="15" name="TextBox 15"/>
            <p:cNvSpPr txBox="1"/>
            <p:nvPr/>
          </p:nvSpPr>
          <p:spPr>
            <a:xfrm>
              <a:off x="248452" y="6262241"/>
              <a:ext cx="3488548" cy="326661"/>
            </a:xfrm>
            <a:prstGeom prst="rect">
              <a:avLst/>
            </a:prstGeom>
          </p:spPr>
          <p:txBody>
            <a:bodyPr lIns="0" tIns="0" rIns="0" bIns="0" rtlCol="0" anchor="t">
              <a:spAutoFit/>
            </a:bodyPr>
            <a:lstStyle/>
            <a:p>
              <a:pPr algn="l">
                <a:lnSpc>
                  <a:spcPts val="2149"/>
                </a:lnSpc>
              </a:pPr>
              <a:r>
                <a:rPr lang="en-US" sz="1482" spc="148">
                  <a:solidFill>
                    <a:srgbClr val="FFFFFF"/>
                  </a:solidFill>
                  <a:latin typeface="League Spartan"/>
                </a:rPr>
                <a:t>PRINCIPAL, CPFA®</a:t>
              </a:r>
            </a:p>
          </p:txBody>
        </p:sp>
      </p:grpSp>
      <p:sp>
        <p:nvSpPr>
          <p:cNvPr id="16" name="TextBox 16"/>
          <p:cNvSpPr txBox="1"/>
          <p:nvPr/>
        </p:nvSpPr>
        <p:spPr>
          <a:xfrm>
            <a:off x="1028700" y="9572084"/>
            <a:ext cx="5871675" cy="481289"/>
          </a:xfrm>
          <a:prstGeom prst="rect">
            <a:avLst/>
          </a:prstGeom>
        </p:spPr>
        <p:txBody>
          <a:bodyPr lIns="0" tIns="0" rIns="0" bIns="0" rtlCol="0" anchor="t">
            <a:spAutoFit/>
          </a:bodyPr>
          <a:lstStyle/>
          <a:p>
            <a:pPr>
              <a:lnSpc>
                <a:spcPts val="3919"/>
              </a:lnSpc>
            </a:pPr>
            <a:r>
              <a:rPr lang="en-US" sz="2799">
                <a:solidFill>
                  <a:srgbClr val="FFFFFF"/>
                </a:solidFill>
                <a:latin typeface="Open Sans"/>
              </a:rPr>
              <a:t>08 | RetirementSolutionGroup.com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028700" y="885825"/>
            <a:ext cx="16230600" cy="1013354"/>
          </a:xfrm>
          <a:prstGeom prst="rect">
            <a:avLst/>
          </a:prstGeom>
        </p:spPr>
        <p:txBody>
          <a:bodyPr lIns="0" tIns="0" rIns="0" bIns="0" rtlCol="0" anchor="t">
            <a:spAutoFit/>
          </a:bodyPr>
          <a:lstStyle/>
          <a:p>
            <a:pPr>
              <a:lnSpc>
                <a:spcPts val="8960"/>
              </a:lnSpc>
            </a:pPr>
            <a:r>
              <a:rPr lang="en-US" sz="4800" b="1" dirty="0">
                <a:solidFill>
                  <a:srgbClr val="000000"/>
                </a:solidFill>
                <a:latin typeface="LIBBY HEAVY:VERSION 1.00" pitchFamily="2" charset="0"/>
              </a:rPr>
              <a:t>Questions?</a:t>
            </a:r>
          </a:p>
        </p:txBody>
      </p:sp>
      <p:sp>
        <p:nvSpPr>
          <p:cNvPr id="6" name="TextBox 6"/>
          <p:cNvSpPr txBox="1"/>
          <p:nvPr/>
        </p:nvSpPr>
        <p:spPr>
          <a:xfrm>
            <a:off x="5256741" y="2342125"/>
            <a:ext cx="11139596" cy="4912887"/>
          </a:xfrm>
          <a:prstGeom prst="rect">
            <a:avLst/>
          </a:prstGeom>
        </p:spPr>
        <p:txBody>
          <a:bodyPr lIns="0" tIns="0" rIns="0" bIns="0" rtlCol="0" anchor="t">
            <a:spAutoFit/>
          </a:bodyPr>
          <a:lstStyle/>
          <a:p>
            <a:pPr>
              <a:lnSpc>
                <a:spcPts val="4800"/>
              </a:lnSpc>
            </a:pPr>
            <a:r>
              <a:rPr lang="en-US" sz="4800">
                <a:solidFill>
                  <a:srgbClr val="000000"/>
                </a:solidFill>
                <a:latin typeface="Nunito 2"/>
              </a:rPr>
              <a:t>How can I help?</a:t>
            </a:r>
          </a:p>
          <a:p>
            <a:pPr>
              <a:lnSpc>
                <a:spcPts val="4800"/>
              </a:lnSpc>
            </a:pPr>
            <a:endParaRPr lang="en-US" sz="4800">
              <a:solidFill>
                <a:srgbClr val="000000"/>
              </a:solidFill>
              <a:latin typeface="Nunito 2"/>
            </a:endParaRPr>
          </a:p>
          <a:p>
            <a:pPr>
              <a:lnSpc>
                <a:spcPts val="4800"/>
              </a:lnSpc>
            </a:pPr>
            <a:r>
              <a:rPr lang="en-US" sz="4800">
                <a:solidFill>
                  <a:srgbClr val="9F1621"/>
                </a:solidFill>
                <a:latin typeface="Nunito 2 Bold"/>
              </a:rPr>
              <a:t>Kevin Delaney, CPFA</a:t>
            </a:r>
          </a:p>
          <a:p>
            <a:pPr>
              <a:lnSpc>
                <a:spcPts val="4800"/>
              </a:lnSpc>
            </a:pPr>
            <a:r>
              <a:rPr lang="en-US" sz="4800">
                <a:solidFill>
                  <a:srgbClr val="000000"/>
                </a:solidFill>
                <a:latin typeface="Nunito 2"/>
              </a:rPr>
              <a:t>VP of Business Development</a:t>
            </a:r>
          </a:p>
          <a:p>
            <a:pPr>
              <a:lnSpc>
                <a:spcPts val="4800"/>
              </a:lnSpc>
            </a:pPr>
            <a:r>
              <a:rPr lang="en-US" sz="4800">
                <a:solidFill>
                  <a:srgbClr val="000000"/>
                </a:solidFill>
                <a:latin typeface="Nunito 2"/>
              </a:rPr>
              <a:t>Retirement Solution Group</a:t>
            </a:r>
          </a:p>
          <a:p>
            <a:pPr>
              <a:lnSpc>
                <a:spcPts val="4800"/>
              </a:lnSpc>
            </a:pPr>
            <a:r>
              <a:rPr lang="en-US" sz="4800">
                <a:solidFill>
                  <a:srgbClr val="000000"/>
                </a:solidFill>
                <a:latin typeface="Nunito 2"/>
              </a:rPr>
              <a:t>kevin@retirementsolutiongroup.com</a:t>
            </a:r>
          </a:p>
          <a:p>
            <a:pPr>
              <a:lnSpc>
                <a:spcPts val="4800"/>
              </a:lnSpc>
            </a:pPr>
            <a:r>
              <a:rPr lang="en-US" sz="4800">
                <a:solidFill>
                  <a:srgbClr val="000000"/>
                </a:solidFill>
                <a:latin typeface="Nunito 2"/>
              </a:rPr>
              <a:t>1-866-352-7731 ext. 415</a:t>
            </a:r>
          </a:p>
          <a:p>
            <a:pPr>
              <a:lnSpc>
                <a:spcPts val="4800"/>
              </a:lnSpc>
            </a:pPr>
            <a:endParaRPr lang="en-US" sz="4800">
              <a:solidFill>
                <a:srgbClr val="000000"/>
              </a:solidFill>
              <a:latin typeface="Nunito 2"/>
            </a:endParaRPr>
          </a:p>
        </p:txBody>
      </p:sp>
      <p:sp>
        <p:nvSpPr>
          <p:cNvPr id="7" name="Freeform 7"/>
          <p:cNvSpPr/>
          <p:nvPr/>
        </p:nvSpPr>
        <p:spPr>
          <a:xfrm>
            <a:off x="4491878" y="225640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1028700" y="7833361"/>
            <a:ext cx="14951698" cy="1424939"/>
          </a:xfrm>
          <a:prstGeom prst="rect">
            <a:avLst/>
          </a:prstGeom>
        </p:spPr>
        <p:txBody>
          <a:bodyPr lIns="0" tIns="0" rIns="0" bIns="0" rtlCol="0" anchor="t">
            <a:spAutoFit/>
          </a:bodyPr>
          <a:lstStyle/>
          <a:p>
            <a:pPr>
              <a:lnSpc>
                <a:spcPts val="2310"/>
              </a:lnSpc>
              <a:spcBef>
                <a:spcPct val="0"/>
              </a:spcBef>
            </a:pPr>
            <a:r>
              <a:rPr lang="en-US" sz="1650">
                <a:solidFill>
                  <a:srgbClr val="000000"/>
                </a:solidFill>
                <a:latin typeface="Open Sans"/>
              </a:rPr>
              <a:t>Securities offered through LPL Financial, Member FINRA/SIPC. Investment advisory services offered through RSG Advisory, a registered investment advisor. RSG Advisory and LPL Financial are separate, non-affiliated entities. Investors should carefully consider the investment objectives, risks, charges and expenses. This and other important information is contained in the prospectus, which can be obtained from your investment professional and should be read carefully before investing or sending money. Investments are not FDIC-insured, nor are they deposits of or guaranteed by a bank or any other entity.</a:t>
            </a:r>
          </a:p>
        </p:txBody>
      </p:sp>
      <p:sp>
        <p:nvSpPr>
          <p:cNvPr id="9" name="TextBox 9"/>
          <p:cNvSpPr txBox="1"/>
          <p:nvPr/>
        </p:nvSpPr>
        <p:spPr>
          <a:xfrm>
            <a:off x="11107056" y="3429068"/>
            <a:ext cx="224947" cy="357380"/>
          </a:xfrm>
          <a:prstGeom prst="rect">
            <a:avLst/>
          </a:prstGeom>
        </p:spPr>
        <p:txBody>
          <a:bodyPr lIns="0" tIns="0" rIns="0" bIns="0" rtlCol="0" anchor="t">
            <a:spAutoFit/>
          </a:bodyPr>
          <a:lstStyle/>
          <a:p>
            <a:pPr algn="ctr">
              <a:lnSpc>
                <a:spcPts val="2980"/>
              </a:lnSpc>
              <a:spcBef>
                <a:spcPct val="0"/>
              </a:spcBef>
            </a:pPr>
            <a:r>
              <a:rPr lang="en-US" sz="2128">
                <a:solidFill>
                  <a:srgbClr val="9F1621"/>
                </a:solidFill>
                <a:latin typeface="Open Sans"/>
              </a:rPr>
              <a:t>®</a:t>
            </a:r>
          </a:p>
        </p:txBody>
      </p:sp>
      <p:grpSp>
        <p:nvGrpSpPr>
          <p:cNvPr id="10" name="Group 10"/>
          <p:cNvGrpSpPr/>
          <p:nvPr/>
        </p:nvGrpSpPr>
        <p:grpSpPr>
          <a:xfrm>
            <a:off x="1028700" y="2256400"/>
            <a:ext cx="2977638" cy="5408777"/>
            <a:chOff x="0" y="0"/>
            <a:chExt cx="3970184" cy="7211703"/>
          </a:xfrm>
        </p:grpSpPr>
        <p:grpSp>
          <p:nvGrpSpPr>
            <p:cNvPr id="11" name="Group 11"/>
            <p:cNvGrpSpPr/>
            <p:nvPr/>
          </p:nvGrpSpPr>
          <p:grpSpPr>
            <a:xfrm>
              <a:off x="0" y="0"/>
              <a:ext cx="3970184" cy="7211703"/>
              <a:chOff x="0" y="0"/>
              <a:chExt cx="1758372" cy="3194021"/>
            </a:xfrm>
          </p:grpSpPr>
          <p:sp>
            <p:nvSpPr>
              <p:cNvPr id="12" name="Freeform 12"/>
              <p:cNvSpPr/>
              <p:nvPr/>
            </p:nvSpPr>
            <p:spPr>
              <a:xfrm>
                <a:off x="0" y="0"/>
                <a:ext cx="1758372" cy="3194021"/>
              </a:xfrm>
              <a:custGeom>
                <a:avLst/>
                <a:gdLst/>
                <a:ahLst/>
                <a:cxnLst/>
                <a:rect l="l" t="t" r="r" b="b"/>
                <a:pathLst>
                  <a:path w="1758372" h="3194021">
                    <a:moveTo>
                      <a:pt x="0" y="0"/>
                    </a:moveTo>
                    <a:lnTo>
                      <a:pt x="1758372" y="0"/>
                    </a:lnTo>
                    <a:lnTo>
                      <a:pt x="1758372" y="3194021"/>
                    </a:lnTo>
                    <a:lnTo>
                      <a:pt x="0" y="3194021"/>
                    </a:lnTo>
                    <a:close/>
                  </a:path>
                </a:pathLst>
              </a:custGeom>
              <a:solidFill>
                <a:srgbClr val="9F1621"/>
              </a:solidFill>
            </p:spPr>
            <p:txBody>
              <a:bodyPr/>
              <a:lstStyle/>
              <a:p>
                <a:endParaRPr lang="en-US"/>
              </a:p>
            </p:txBody>
          </p:sp>
        </p:grpSp>
        <p:sp>
          <p:nvSpPr>
            <p:cNvPr id="13" name="Freeform 13"/>
            <p:cNvSpPr/>
            <p:nvPr/>
          </p:nvSpPr>
          <p:spPr>
            <a:xfrm>
              <a:off x="240818" y="214120"/>
              <a:ext cx="3488548" cy="5236094"/>
            </a:xfrm>
            <a:custGeom>
              <a:avLst/>
              <a:gdLst/>
              <a:ahLst/>
              <a:cxnLst/>
              <a:rect l="l" t="t" r="r" b="b"/>
              <a:pathLst>
                <a:path w="3488548" h="5236094">
                  <a:moveTo>
                    <a:pt x="0" y="0"/>
                  </a:moveTo>
                  <a:lnTo>
                    <a:pt x="3488548" y="0"/>
                  </a:lnTo>
                  <a:lnTo>
                    <a:pt x="3488548" y="5236094"/>
                  </a:lnTo>
                  <a:lnTo>
                    <a:pt x="0" y="5236094"/>
                  </a:lnTo>
                  <a:lnTo>
                    <a:pt x="0" y="0"/>
                  </a:lnTo>
                  <a:close/>
                </a:path>
              </a:pathLst>
            </a:custGeom>
            <a:blipFill>
              <a:blip r:embed="rId5"/>
              <a:stretch>
                <a:fillRect l="-25046" r="-25046"/>
              </a:stretch>
            </a:blipFill>
          </p:spPr>
          <p:txBody>
            <a:bodyPr/>
            <a:lstStyle/>
            <a:p>
              <a:endParaRPr lang="en-US"/>
            </a:p>
          </p:txBody>
        </p:sp>
        <p:sp>
          <p:nvSpPr>
            <p:cNvPr id="14" name="TextBox 14"/>
            <p:cNvSpPr txBox="1"/>
            <p:nvPr/>
          </p:nvSpPr>
          <p:spPr>
            <a:xfrm>
              <a:off x="248452" y="5574633"/>
              <a:ext cx="3488548" cy="497926"/>
            </a:xfrm>
            <a:prstGeom prst="rect">
              <a:avLst/>
            </a:prstGeom>
          </p:spPr>
          <p:txBody>
            <a:bodyPr lIns="0" tIns="0" rIns="0" bIns="0" rtlCol="0" anchor="t">
              <a:spAutoFit/>
            </a:bodyPr>
            <a:lstStyle/>
            <a:p>
              <a:pPr algn="l">
                <a:lnSpc>
                  <a:spcPts val="3113"/>
                </a:lnSpc>
              </a:pPr>
              <a:r>
                <a:rPr lang="en-US" sz="2223">
                  <a:solidFill>
                    <a:srgbClr val="FFFFFF"/>
                  </a:solidFill>
                  <a:latin typeface="League Spartan"/>
                </a:rPr>
                <a:t>Kevin Delaney</a:t>
              </a:r>
            </a:p>
          </p:txBody>
        </p:sp>
        <p:sp>
          <p:nvSpPr>
            <p:cNvPr id="15" name="TextBox 15"/>
            <p:cNvSpPr txBox="1"/>
            <p:nvPr/>
          </p:nvSpPr>
          <p:spPr>
            <a:xfrm>
              <a:off x="248452" y="6262241"/>
              <a:ext cx="3488548" cy="687512"/>
            </a:xfrm>
            <a:prstGeom prst="rect">
              <a:avLst/>
            </a:prstGeom>
          </p:spPr>
          <p:txBody>
            <a:bodyPr lIns="0" tIns="0" rIns="0" bIns="0" rtlCol="0" anchor="t">
              <a:spAutoFit/>
            </a:bodyPr>
            <a:lstStyle/>
            <a:p>
              <a:pPr algn="l">
                <a:lnSpc>
                  <a:spcPts val="2149"/>
                </a:lnSpc>
              </a:pPr>
              <a:r>
                <a:rPr lang="en-US" sz="1482" spc="148">
                  <a:solidFill>
                    <a:srgbClr val="FFFFFF"/>
                  </a:solidFill>
                  <a:latin typeface="League Spartan"/>
                </a:rPr>
                <a:t>VP BUSINESS DEVELOPMENT, CPFA®</a:t>
              </a:r>
            </a:p>
          </p:txBody>
        </p:sp>
      </p:grpSp>
      <p:sp>
        <p:nvSpPr>
          <p:cNvPr id="16" name="TextBox 16"/>
          <p:cNvSpPr txBox="1"/>
          <p:nvPr/>
        </p:nvSpPr>
        <p:spPr>
          <a:xfrm>
            <a:off x="1028700" y="9572084"/>
            <a:ext cx="5871675" cy="481289"/>
          </a:xfrm>
          <a:prstGeom prst="rect">
            <a:avLst/>
          </a:prstGeom>
        </p:spPr>
        <p:txBody>
          <a:bodyPr lIns="0" tIns="0" rIns="0" bIns="0" rtlCol="0" anchor="t">
            <a:spAutoFit/>
          </a:bodyPr>
          <a:lstStyle/>
          <a:p>
            <a:pPr>
              <a:lnSpc>
                <a:spcPts val="3919"/>
              </a:lnSpc>
            </a:pPr>
            <a:r>
              <a:rPr lang="en-US" sz="2799">
                <a:solidFill>
                  <a:srgbClr val="FFFFFF"/>
                </a:solidFill>
                <a:latin typeface="Open Sans"/>
              </a:rPr>
              <a:t>08 | RetirementSolutionGroup.com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5256741" y="2342125"/>
            <a:ext cx="11139596" cy="4912887"/>
          </a:xfrm>
          <a:prstGeom prst="rect">
            <a:avLst/>
          </a:prstGeom>
        </p:spPr>
        <p:txBody>
          <a:bodyPr lIns="0" tIns="0" rIns="0" bIns="0" rtlCol="0" anchor="t">
            <a:spAutoFit/>
          </a:bodyPr>
          <a:lstStyle/>
          <a:p>
            <a:pPr>
              <a:lnSpc>
                <a:spcPts val="4800"/>
              </a:lnSpc>
            </a:pPr>
            <a:r>
              <a:rPr lang="en-US" sz="4800">
                <a:solidFill>
                  <a:srgbClr val="000000"/>
                </a:solidFill>
                <a:latin typeface="Nunito 2"/>
              </a:rPr>
              <a:t>How can I help?</a:t>
            </a:r>
          </a:p>
          <a:p>
            <a:pPr>
              <a:lnSpc>
                <a:spcPts val="4800"/>
              </a:lnSpc>
            </a:pPr>
            <a:endParaRPr lang="en-US" sz="4800">
              <a:solidFill>
                <a:srgbClr val="000000"/>
              </a:solidFill>
              <a:latin typeface="Nunito 2"/>
            </a:endParaRPr>
          </a:p>
          <a:p>
            <a:pPr>
              <a:lnSpc>
                <a:spcPts val="4800"/>
              </a:lnSpc>
            </a:pPr>
            <a:r>
              <a:rPr lang="en-US" sz="4800">
                <a:solidFill>
                  <a:srgbClr val="9F1621"/>
                </a:solidFill>
                <a:latin typeface="Nunito 2 Bold"/>
              </a:rPr>
              <a:t>Judy Gutierrez</a:t>
            </a:r>
          </a:p>
          <a:p>
            <a:pPr>
              <a:lnSpc>
                <a:spcPts val="4800"/>
              </a:lnSpc>
            </a:pPr>
            <a:r>
              <a:rPr lang="en-US" sz="4800">
                <a:solidFill>
                  <a:srgbClr val="000000"/>
                </a:solidFill>
                <a:latin typeface="Nunito 2"/>
              </a:rPr>
              <a:t>Senior Relationship Manager</a:t>
            </a:r>
          </a:p>
          <a:p>
            <a:pPr>
              <a:lnSpc>
                <a:spcPts val="4800"/>
              </a:lnSpc>
            </a:pPr>
            <a:r>
              <a:rPr lang="en-US" sz="4800">
                <a:solidFill>
                  <a:srgbClr val="000000"/>
                </a:solidFill>
                <a:latin typeface="Nunito 2"/>
              </a:rPr>
              <a:t>Retirement Solution Group</a:t>
            </a:r>
          </a:p>
          <a:p>
            <a:pPr>
              <a:lnSpc>
                <a:spcPts val="4800"/>
              </a:lnSpc>
            </a:pPr>
            <a:r>
              <a:rPr lang="en-US" sz="4800">
                <a:solidFill>
                  <a:srgbClr val="000000"/>
                </a:solidFill>
                <a:latin typeface="Nunito 2"/>
              </a:rPr>
              <a:t>judy@retirementsolutiongroup.com</a:t>
            </a:r>
          </a:p>
          <a:p>
            <a:pPr>
              <a:lnSpc>
                <a:spcPts val="4800"/>
              </a:lnSpc>
            </a:pPr>
            <a:r>
              <a:rPr lang="en-US" sz="4800">
                <a:solidFill>
                  <a:srgbClr val="000000"/>
                </a:solidFill>
                <a:latin typeface="Nunito 2"/>
              </a:rPr>
              <a:t>1-866-352-7731 ext. 185</a:t>
            </a:r>
          </a:p>
          <a:p>
            <a:pPr>
              <a:lnSpc>
                <a:spcPts val="4800"/>
              </a:lnSpc>
            </a:pPr>
            <a:endParaRPr lang="en-US" sz="4800">
              <a:solidFill>
                <a:srgbClr val="000000"/>
              </a:solidFill>
              <a:latin typeface="Nunito 2"/>
            </a:endParaRPr>
          </a:p>
        </p:txBody>
      </p:sp>
      <p:sp>
        <p:nvSpPr>
          <p:cNvPr id="6" name="Freeform 6"/>
          <p:cNvSpPr/>
          <p:nvPr/>
        </p:nvSpPr>
        <p:spPr>
          <a:xfrm>
            <a:off x="4491878" y="225640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1028700" y="2256400"/>
            <a:ext cx="2977638" cy="5408777"/>
            <a:chOff x="0" y="0"/>
            <a:chExt cx="1758372" cy="3194021"/>
          </a:xfrm>
        </p:grpSpPr>
        <p:sp>
          <p:nvSpPr>
            <p:cNvPr id="8" name="Freeform 8"/>
            <p:cNvSpPr/>
            <p:nvPr/>
          </p:nvSpPr>
          <p:spPr>
            <a:xfrm>
              <a:off x="0" y="0"/>
              <a:ext cx="1758372" cy="3194021"/>
            </a:xfrm>
            <a:custGeom>
              <a:avLst/>
              <a:gdLst/>
              <a:ahLst/>
              <a:cxnLst/>
              <a:rect l="l" t="t" r="r" b="b"/>
              <a:pathLst>
                <a:path w="1758372" h="3194021">
                  <a:moveTo>
                    <a:pt x="0" y="0"/>
                  </a:moveTo>
                  <a:lnTo>
                    <a:pt x="1758372" y="0"/>
                  </a:lnTo>
                  <a:lnTo>
                    <a:pt x="1758372" y="3194021"/>
                  </a:lnTo>
                  <a:lnTo>
                    <a:pt x="0" y="3194021"/>
                  </a:lnTo>
                  <a:close/>
                </a:path>
              </a:pathLst>
            </a:custGeom>
            <a:solidFill>
              <a:srgbClr val="9F1621"/>
            </a:solidFill>
          </p:spPr>
          <p:txBody>
            <a:bodyPr/>
            <a:lstStyle/>
            <a:p>
              <a:endParaRPr lang="en-US"/>
            </a:p>
          </p:txBody>
        </p:sp>
      </p:grpSp>
      <p:sp>
        <p:nvSpPr>
          <p:cNvPr id="9" name="Freeform 9"/>
          <p:cNvSpPr/>
          <p:nvPr/>
        </p:nvSpPr>
        <p:spPr>
          <a:xfrm>
            <a:off x="1215039" y="2425618"/>
            <a:ext cx="2616411" cy="3885550"/>
          </a:xfrm>
          <a:custGeom>
            <a:avLst/>
            <a:gdLst/>
            <a:ahLst/>
            <a:cxnLst/>
            <a:rect l="l" t="t" r="r" b="b"/>
            <a:pathLst>
              <a:path w="2616411" h="3885550">
                <a:moveTo>
                  <a:pt x="0" y="0"/>
                </a:moveTo>
                <a:lnTo>
                  <a:pt x="2616411" y="0"/>
                </a:lnTo>
                <a:lnTo>
                  <a:pt x="2616411" y="3885550"/>
                </a:lnTo>
                <a:lnTo>
                  <a:pt x="0" y="3885550"/>
                </a:lnTo>
                <a:lnTo>
                  <a:pt x="0" y="0"/>
                </a:lnTo>
                <a:close/>
              </a:path>
            </a:pathLst>
          </a:custGeom>
          <a:blipFill>
            <a:blip r:embed="rId5"/>
            <a:stretch>
              <a:fillRect l="-10014" t="-1222" b="-11228"/>
            </a:stretch>
          </a:blipFill>
        </p:spPr>
        <p:txBody>
          <a:bodyPr/>
          <a:lstStyle/>
          <a:p>
            <a:endParaRPr lang="en-US"/>
          </a:p>
        </p:txBody>
      </p:sp>
      <p:sp>
        <p:nvSpPr>
          <p:cNvPr id="10" name="TextBox 10"/>
          <p:cNvSpPr txBox="1"/>
          <p:nvPr/>
        </p:nvSpPr>
        <p:spPr>
          <a:xfrm>
            <a:off x="1215039" y="6425468"/>
            <a:ext cx="2616411" cy="385351"/>
          </a:xfrm>
          <a:prstGeom prst="rect">
            <a:avLst/>
          </a:prstGeom>
        </p:spPr>
        <p:txBody>
          <a:bodyPr lIns="0" tIns="0" rIns="0" bIns="0" rtlCol="0" anchor="t">
            <a:spAutoFit/>
          </a:bodyPr>
          <a:lstStyle/>
          <a:p>
            <a:pPr algn="l">
              <a:lnSpc>
                <a:spcPts val="3113"/>
              </a:lnSpc>
            </a:pPr>
            <a:r>
              <a:rPr lang="en-US" sz="2223">
                <a:solidFill>
                  <a:srgbClr val="FFFFFF"/>
                </a:solidFill>
                <a:latin typeface="League Spartan"/>
              </a:rPr>
              <a:t>Judy Gutierrez</a:t>
            </a:r>
          </a:p>
        </p:txBody>
      </p:sp>
      <p:sp>
        <p:nvSpPr>
          <p:cNvPr id="11" name="TextBox 11"/>
          <p:cNvSpPr txBox="1"/>
          <p:nvPr/>
        </p:nvSpPr>
        <p:spPr>
          <a:xfrm>
            <a:off x="1215039" y="6945937"/>
            <a:ext cx="2616411" cy="522777"/>
          </a:xfrm>
          <a:prstGeom prst="rect">
            <a:avLst/>
          </a:prstGeom>
        </p:spPr>
        <p:txBody>
          <a:bodyPr lIns="0" tIns="0" rIns="0" bIns="0" rtlCol="0" anchor="t">
            <a:spAutoFit/>
          </a:bodyPr>
          <a:lstStyle/>
          <a:p>
            <a:pPr algn="l">
              <a:lnSpc>
                <a:spcPts val="2149"/>
              </a:lnSpc>
            </a:pPr>
            <a:r>
              <a:rPr lang="en-US" sz="1482" spc="148">
                <a:solidFill>
                  <a:srgbClr val="FFFFFF"/>
                </a:solidFill>
                <a:latin typeface="League Spartan"/>
              </a:rPr>
              <a:t>SR. RELATIONSHIP MANAGER</a:t>
            </a:r>
          </a:p>
        </p:txBody>
      </p:sp>
      <p:sp>
        <p:nvSpPr>
          <p:cNvPr id="12" name="TextBox 12"/>
          <p:cNvSpPr txBox="1"/>
          <p:nvPr/>
        </p:nvSpPr>
        <p:spPr>
          <a:xfrm>
            <a:off x="1028700" y="885825"/>
            <a:ext cx="16230600" cy="1013354"/>
          </a:xfrm>
          <a:prstGeom prst="rect">
            <a:avLst/>
          </a:prstGeom>
        </p:spPr>
        <p:txBody>
          <a:bodyPr lIns="0" tIns="0" rIns="0" bIns="0" rtlCol="0" anchor="t">
            <a:spAutoFit/>
          </a:bodyPr>
          <a:lstStyle/>
          <a:p>
            <a:pPr>
              <a:lnSpc>
                <a:spcPts val="8960"/>
              </a:lnSpc>
            </a:pPr>
            <a:r>
              <a:rPr lang="en-US" sz="4800" b="1" dirty="0">
                <a:solidFill>
                  <a:srgbClr val="000000"/>
                </a:solidFill>
                <a:latin typeface="LIBBY HEAVY:VERSION 1.00" pitchFamily="2" charset="0"/>
              </a:rPr>
              <a:t>Questions?</a:t>
            </a:r>
          </a:p>
        </p:txBody>
      </p:sp>
      <p:sp>
        <p:nvSpPr>
          <p:cNvPr id="13" name="TextBox 13"/>
          <p:cNvSpPr txBox="1"/>
          <p:nvPr/>
        </p:nvSpPr>
        <p:spPr>
          <a:xfrm>
            <a:off x="1028700" y="7833361"/>
            <a:ext cx="14951698" cy="1424939"/>
          </a:xfrm>
          <a:prstGeom prst="rect">
            <a:avLst/>
          </a:prstGeom>
        </p:spPr>
        <p:txBody>
          <a:bodyPr lIns="0" tIns="0" rIns="0" bIns="0" rtlCol="0" anchor="t">
            <a:spAutoFit/>
          </a:bodyPr>
          <a:lstStyle/>
          <a:p>
            <a:pPr>
              <a:lnSpc>
                <a:spcPts val="2310"/>
              </a:lnSpc>
              <a:spcBef>
                <a:spcPct val="0"/>
              </a:spcBef>
            </a:pPr>
            <a:r>
              <a:rPr lang="en-US" sz="1650">
                <a:solidFill>
                  <a:srgbClr val="000000"/>
                </a:solidFill>
                <a:latin typeface="Open Sans"/>
              </a:rPr>
              <a:t>Securities offered through LPL Financial, Member FINRA/SIPC. Investment advisory services offered through RSG Advisory, a registered investment advisor. RSG Advisory and LPL Financial are separate, non-affiliated entities. Investors should carefully consider the investment objectives, risks, charges and expenses. This and other important information is contained in the prospectus, which can be obtained from your investment professional and should be read carefully before investing or sending money. Investments are not FDIC-insured, nor are they deposits of or guaranteed by a bank or any other entity.</a:t>
            </a:r>
          </a:p>
        </p:txBody>
      </p:sp>
      <p:sp>
        <p:nvSpPr>
          <p:cNvPr id="14" name="TextBox 14"/>
          <p:cNvSpPr txBox="1"/>
          <p:nvPr/>
        </p:nvSpPr>
        <p:spPr>
          <a:xfrm>
            <a:off x="1028700" y="9572084"/>
            <a:ext cx="5871675" cy="481289"/>
          </a:xfrm>
          <a:prstGeom prst="rect">
            <a:avLst/>
          </a:prstGeom>
        </p:spPr>
        <p:txBody>
          <a:bodyPr lIns="0" tIns="0" rIns="0" bIns="0" rtlCol="0" anchor="t">
            <a:spAutoFit/>
          </a:bodyPr>
          <a:lstStyle/>
          <a:p>
            <a:pPr>
              <a:lnSpc>
                <a:spcPts val="3919"/>
              </a:lnSpc>
            </a:pPr>
            <a:r>
              <a:rPr lang="en-US" sz="2799">
                <a:solidFill>
                  <a:srgbClr val="FFFFFF"/>
                </a:solidFill>
                <a:latin typeface="Open Sans"/>
              </a:rPr>
              <a:t>08 | RetirementSolutionGroup.com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028700" y="885825"/>
            <a:ext cx="16230600" cy="1013354"/>
          </a:xfrm>
          <a:prstGeom prst="rect">
            <a:avLst/>
          </a:prstGeom>
        </p:spPr>
        <p:txBody>
          <a:bodyPr lIns="0" tIns="0" rIns="0" bIns="0" rtlCol="0" anchor="t">
            <a:spAutoFit/>
          </a:bodyPr>
          <a:lstStyle/>
          <a:p>
            <a:pPr>
              <a:lnSpc>
                <a:spcPts val="8960"/>
              </a:lnSpc>
            </a:pPr>
            <a:r>
              <a:rPr lang="en-US" sz="4800" b="1" dirty="0">
                <a:solidFill>
                  <a:srgbClr val="000000"/>
                </a:solidFill>
                <a:latin typeface="LIBBY HEAVY:VERSION 1.00" pitchFamily="2" charset="0"/>
              </a:rPr>
              <a:t>Questions?</a:t>
            </a:r>
          </a:p>
        </p:txBody>
      </p:sp>
      <p:sp>
        <p:nvSpPr>
          <p:cNvPr id="6" name="TextBox 6"/>
          <p:cNvSpPr txBox="1"/>
          <p:nvPr/>
        </p:nvSpPr>
        <p:spPr>
          <a:xfrm>
            <a:off x="5256741" y="2342125"/>
            <a:ext cx="11139596" cy="4912887"/>
          </a:xfrm>
          <a:prstGeom prst="rect">
            <a:avLst/>
          </a:prstGeom>
        </p:spPr>
        <p:txBody>
          <a:bodyPr lIns="0" tIns="0" rIns="0" bIns="0" rtlCol="0" anchor="t">
            <a:spAutoFit/>
          </a:bodyPr>
          <a:lstStyle/>
          <a:p>
            <a:pPr>
              <a:lnSpc>
                <a:spcPts val="4800"/>
              </a:lnSpc>
            </a:pPr>
            <a:r>
              <a:rPr lang="en-US" sz="4800">
                <a:solidFill>
                  <a:srgbClr val="000000"/>
                </a:solidFill>
                <a:latin typeface="Nunito 2"/>
              </a:rPr>
              <a:t>How can I help?</a:t>
            </a:r>
          </a:p>
          <a:p>
            <a:pPr>
              <a:lnSpc>
                <a:spcPts val="4800"/>
              </a:lnSpc>
            </a:pPr>
            <a:endParaRPr lang="en-US" sz="4800">
              <a:solidFill>
                <a:srgbClr val="000000"/>
              </a:solidFill>
              <a:latin typeface="Nunito 2"/>
            </a:endParaRPr>
          </a:p>
          <a:p>
            <a:pPr>
              <a:lnSpc>
                <a:spcPts val="4800"/>
              </a:lnSpc>
            </a:pPr>
            <a:r>
              <a:rPr lang="en-US" sz="4800">
                <a:solidFill>
                  <a:srgbClr val="9F1621"/>
                </a:solidFill>
                <a:latin typeface="Nunito 2 Bold"/>
              </a:rPr>
              <a:t>Chris Underwood, AIF, CPFA</a:t>
            </a:r>
          </a:p>
          <a:p>
            <a:pPr>
              <a:lnSpc>
                <a:spcPts val="4800"/>
              </a:lnSpc>
            </a:pPr>
            <a:r>
              <a:rPr lang="en-US" sz="4800">
                <a:solidFill>
                  <a:srgbClr val="000000"/>
                </a:solidFill>
                <a:latin typeface="Nunito 2"/>
              </a:rPr>
              <a:t>Principal</a:t>
            </a:r>
          </a:p>
          <a:p>
            <a:pPr>
              <a:lnSpc>
                <a:spcPts val="4800"/>
              </a:lnSpc>
            </a:pPr>
            <a:r>
              <a:rPr lang="en-US" sz="4800">
                <a:solidFill>
                  <a:srgbClr val="000000"/>
                </a:solidFill>
                <a:latin typeface="Nunito 2"/>
              </a:rPr>
              <a:t>Retirement Solution Group</a:t>
            </a:r>
          </a:p>
          <a:p>
            <a:pPr>
              <a:lnSpc>
                <a:spcPts val="4800"/>
              </a:lnSpc>
            </a:pPr>
            <a:r>
              <a:rPr lang="en-US" sz="4800">
                <a:solidFill>
                  <a:srgbClr val="000000"/>
                </a:solidFill>
                <a:latin typeface="Nunito 2"/>
              </a:rPr>
              <a:t>chris@retirementsolutiongroup.com</a:t>
            </a:r>
          </a:p>
          <a:p>
            <a:pPr>
              <a:lnSpc>
                <a:spcPts val="4800"/>
              </a:lnSpc>
            </a:pPr>
            <a:r>
              <a:rPr lang="en-US" sz="4800">
                <a:solidFill>
                  <a:srgbClr val="000000"/>
                </a:solidFill>
                <a:latin typeface="Nunito 2"/>
              </a:rPr>
              <a:t>1-866-352-7731 ext. 160</a:t>
            </a:r>
          </a:p>
          <a:p>
            <a:pPr>
              <a:lnSpc>
                <a:spcPts val="4800"/>
              </a:lnSpc>
            </a:pPr>
            <a:endParaRPr lang="en-US" sz="4800">
              <a:solidFill>
                <a:srgbClr val="000000"/>
              </a:solidFill>
              <a:latin typeface="Nunito 2"/>
            </a:endParaRPr>
          </a:p>
        </p:txBody>
      </p:sp>
      <p:sp>
        <p:nvSpPr>
          <p:cNvPr id="7" name="Freeform 7"/>
          <p:cNvSpPr/>
          <p:nvPr/>
        </p:nvSpPr>
        <p:spPr>
          <a:xfrm>
            <a:off x="4491878" y="225640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1028700" y="7833361"/>
            <a:ext cx="14951698" cy="1424939"/>
          </a:xfrm>
          <a:prstGeom prst="rect">
            <a:avLst/>
          </a:prstGeom>
        </p:spPr>
        <p:txBody>
          <a:bodyPr lIns="0" tIns="0" rIns="0" bIns="0" rtlCol="0" anchor="t">
            <a:spAutoFit/>
          </a:bodyPr>
          <a:lstStyle/>
          <a:p>
            <a:pPr>
              <a:lnSpc>
                <a:spcPts val="2310"/>
              </a:lnSpc>
              <a:spcBef>
                <a:spcPct val="0"/>
              </a:spcBef>
            </a:pPr>
            <a:r>
              <a:rPr lang="en-US" sz="1650">
                <a:solidFill>
                  <a:srgbClr val="000000"/>
                </a:solidFill>
                <a:latin typeface="Open Sans"/>
              </a:rPr>
              <a:t>Securities offered through LPL Financial, Member FINRA/SIPC. Investment advisory services offered through RSG Advisory, a registered investment advisor. RSG Advisory and LPL Financial are separate, non-affiliated entities. Investors should carefully consider the investment objectives, risks, charges and expenses. This and other important information is contained in the prospectus, which can be obtained from your investment professional and should be read carefully before investing or sending money. Investments are not FDIC-insured, nor are they deposits of or guaranteed by a bank or any other entity.</a:t>
            </a:r>
          </a:p>
        </p:txBody>
      </p:sp>
      <p:sp>
        <p:nvSpPr>
          <p:cNvPr id="9" name="TextBox 9"/>
          <p:cNvSpPr txBox="1"/>
          <p:nvPr/>
        </p:nvSpPr>
        <p:spPr>
          <a:xfrm>
            <a:off x="13342093" y="3408179"/>
            <a:ext cx="224947" cy="357380"/>
          </a:xfrm>
          <a:prstGeom prst="rect">
            <a:avLst/>
          </a:prstGeom>
        </p:spPr>
        <p:txBody>
          <a:bodyPr lIns="0" tIns="0" rIns="0" bIns="0" rtlCol="0" anchor="t">
            <a:spAutoFit/>
          </a:bodyPr>
          <a:lstStyle/>
          <a:p>
            <a:pPr algn="ctr">
              <a:lnSpc>
                <a:spcPts val="2980"/>
              </a:lnSpc>
              <a:spcBef>
                <a:spcPct val="0"/>
              </a:spcBef>
            </a:pPr>
            <a:r>
              <a:rPr lang="en-US" sz="2128">
                <a:solidFill>
                  <a:srgbClr val="9F1621"/>
                </a:solidFill>
                <a:latin typeface="Open Sans"/>
              </a:rPr>
              <a:t>®</a:t>
            </a:r>
          </a:p>
        </p:txBody>
      </p:sp>
      <p:grpSp>
        <p:nvGrpSpPr>
          <p:cNvPr id="10" name="Group 10"/>
          <p:cNvGrpSpPr/>
          <p:nvPr/>
        </p:nvGrpSpPr>
        <p:grpSpPr>
          <a:xfrm>
            <a:off x="1028700" y="2256400"/>
            <a:ext cx="2977638" cy="5138139"/>
            <a:chOff x="0" y="0"/>
            <a:chExt cx="3970184" cy="6850852"/>
          </a:xfrm>
        </p:grpSpPr>
        <p:grpSp>
          <p:nvGrpSpPr>
            <p:cNvPr id="11" name="Group 11"/>
            <p:cNvGrpSpPr/>
            <p:nvPr/>
          </p:nvGrpSpPr>
          <p:grpSpPr>
            <a:xfrm>
              <a:off x="0" y="0"/>
              <a:ext cx="3970184" cy="6850852"/>
              <a:chOff x="0" y="0"/>
              <a:chExt cx="1758372" cy="3034203"/>
            </a:xfrm>
          </p:grpSpPr>
          <p:sp>
            <p:nvSpPr>
              <p:cNvPr id="12" name="Freeform 12"/>
              <p:cNvSpPr/>
              <p:nvPr/>
            </p:nvSpPr>
            <p:spPr>
              <a:xfrm>
                <a:off x="0" y="0"/>
                <a:ext cx="1758372" cy="3034203"/>
              </a:xfrm>
              <a:custGeom>
                <a:avLst/>
                <a:gdLst/>
                <a:ahLst/>
                <a:cxnLst/>
                <a:rect l="l" t="t" r="r" b="b"/>
                <a:pathLst>
                  <a:path w="1758372" h="3034203">
                    <a:moveTo>
                      <a:pt x="0" y="0"/>
                    </a:moveTo>
                    <a:lnTo>
                      <a:pt x="1758372" y="0"/>
                    </a:lnTo>
                    <a:lnTo>
                      <a:pt x="1758372" y="3034203"/>
                    </a:lnTo>
                    <a:lnTo>
                      <a:pt x="0" y="3034203"/>
                    </a:lnTo>
                    <a:close/>
                  </a:path>
                </a:pathLst>
              </a:custGeom>
              <a:solidFill>
                <a:srgbClr val="9F1621"/>
              </a:solidFill>
            </p:spPr>
            <p:txBody>
              <a:bodyPr/>
              <a:lstStyle/>
              <a:p>
                <a:endParaRPr lang="en-US"/>
              </a:p>
            </p:txBody>
          </p:sp>
        </p:grpSp>
        <p:sp>
          <p:nvSpPr>
            <p:cNvPr id="13" name="Freeform 13"/>
            <p:cNvSpPr/>
            <p:nvPr/>
          </p:nvSpPr>
          <p:spPr>
            <a:xfrm>
              <a:off x="240818" y="214120"/>
              <a:ext cx="3488548" cy="5236094"/>
            </a:xfrm>
            <a:custGeom>
              <a:avLst/>
              <a:gdLst/>
              <a:ahLst/>
              <a:cxnLst/>
              <a:rect l="l" t="t" r="r" b="b"/>
              <a:pathLst>
                <a:path w="3488548" h="5236094">
                  <a:moveTo>
                    <a:pt x="0" y="0"/>
                  </a:moveTo>
                  <a:lnTo>
                    <a:pt x="3488548" y="0"/>
                  </a:lnTo>
                  <a:lnTo>
                    <a:pt x="3488548" y="5236094"/>
                  </a:lnTo>
                  <a:lnTo>
                    <a:pt x="0" y="5236094"/>
                  </a:lnTo>
                  <a:lnTo>
                    <a:pt x="0" y="0"/>
                  </a:lnTo>
                  <a:close/>
                </a:path>
              </a:pathLst>
            </a:custGeom>
            <a:blipFill>
              <a:blip r:embed="rId5"/>
              <a:stretch>
                <a:fillRect l="-31" r="-31"/>
              </a:stretch>
            </a:blipFill>
          </p:spPr>
          <p:txBody>
            <a:bodyPr/>
            <a:lstStyle/>
            <a:p>
              <a:endParaRPr lang="en-US"/>
            </a:p>
          </p:txBody>
        </p:sp>
        <p:sp>
          <p:nvSpPr>
            <p:cNvPr id="14" name="TextBox 14"/>
            <p:cNvSpPr txBox="1"/>
            <p:nvPr/>
          </p:nvSpPr>
          <p:spPr>
            <a:xfrm>
              <a:off x="248452" y="5574633"/>
              <a:ext cx="3488548" cy="497926"/>
            </a:xfrm>
            <a:prstGeom prst="rect">
              <a:avLst/>
            </a:prstGeom>
          </p:spPr>
          <p:txBody>
            <a:bodyPr lIns="0" tIns="0" rIns="0" bIns="0" rtlCol="0" anchor="t">
              <a:spAutoFit/>
            </a:bodyPr>
            <a:lstStyle/>
            <a:p>
              <a:pPr algn="l">
                <a:lnSpc>
                  <a:spcPts val="3113"/>
                </a:lnSpc>
              </a:pPr>
              <a:r>
                <a:rPr lang="en-US" sz="2223">
                  <a:solidFill>
                    <a:srgbClr val="FFFFFF"/>
                  </a:solidFill>
                  <a:latin typeface="League Spartan"/>
                </a:rPr>
                <a:t>Chris Underwood</a:t>
              </a:r>
            </a:p>
          </p:txBody>
        </p:sp>
        <p:sp>
          <p:nvSpPr>
            <p:cNvPr id="15" name="TextBox 15"/>
            <p:cNvSpPr txBox="1"/>
            <p:nvPr/>
          </p:nvSpPr>
          <p:spPr>
            <a:xfrm>
              <a:off x="248452" y="6262241"/>
              <a:ext cx="3488548" cy="326661"/>
            </a:xfrm>
            <a:prstGeom prst="rect">
              <a:avLst/>
            </a:prstGeom>
          </p:spPr>
          <p:txBody>
            <a:bodyPr lIns="0" tIns="0" rIns="0" bIns="0" rtlCol="0" anchor="t">
              <a:spAutoFit/>
            </a:bodyPr>
            <a:lstStyle/>
            <a:p>
              <a:pPr algn="l">
                <a:lnSpc>
                  <a:spcPts val="2149"/>
                </a:lnSpc>
              </a:pPr>
              <a:r>
                <a:rPr lang="en-US" sz="1482" spc="148">
                  <a:solidFill>
                    <a:srgbClr val="FFFFFF"/>
                  </a:solidFill>
                  <a:latin typeface="League Spartan"/>
                </a:rPr>
                <a:t>PRINCIPAL, AIF, CPFA®</a:t>
              </a:r>
            </a:p>
          </p:txBody>
        </p:sp>
      </p:grpSp>
      <p:sp>
        <p:nvSpPr>
          <p:cNvPr id="16" name="TextBox 16"/>
          <p:cNvSpPr txBox="1"/>
          <p:nvPr/>
        </p:nvSpPr>
        <p:spPr>
          <a:xfrm>
            <a:off x="1028700" y="9572084"/>
            <a:ext cx="5871675" cy="481289"/>
          </a:xfrm>
          <a:prstGeom prst="rect">
            <a:avLst/>
          </a:prstGeom>
        </p:spPr>
        <p:txBody>
          <a:bodyPr lIns="0" tIns="0" rIns="0" bIns="0" rtlCol="0" anchor="t">
            <a:spAutoFit/>
          </a:bodyPr>
          <a:lstStyle/>
          <a:p>
            <a:pPr>
              <a:lnSpc>
                <a:spcPts val="3919"/>
              </a:lnSpc>
            </a:pPr>
            <a:r>
              <a:rPr lang="en-US" sz="2799">
                <a:solidFill>
                  <a:srgbClr val="FFFFFF"/>
                </a:solidFill>
                <a:latin typeface="Open Sans"/>
              </a:rPr>
              <a:t>08 | RetirementSolutionGroup.com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15702" y="-103093"/>
            <a:ext cx="6690272" cy="9657426"/>
          </a:xfrm>
          <a:custGeom>
            <a:avLst/>
            <a:gdLst/>
            <a:ahLst/>
            <a:cxnLst/>
            <a:rect l="l" t="t" r="r" b="b"/>
            <a:pathLst>
              <a:path w="6690272" h="9657426">
                <a:moveTo>
                  <a:pt x="0" y="0"/>
                </a:moveTo>
                <a:lnTo>
                  <a:pt x="6690272" y="0"/>
                </a:lnTo>
                <a:lnTo>
                  <a:pt x="6690272" y="9657426"/>
                </a:lnTo>
                <a:lnTo>
                  <a:pt x="0" y="9657426"/>
                </a:lnTo>
                <a:lnTo>
                  <a:pt x="0" y="0"/>
                </a:lnTo>
                <a:close/>
              </a:path>
            </a:pathLst>
          </a:custGeom>
          <a:blipFill>
            <a:blip r:embed="rId2">
              <a:alphaModFix amt="54000"/>
            </a:blip>
            <a:stretch>
              <a:fillRect/>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028700" y="9572084"/>
            <a:ext cx="5871675" cy="481289"/>
          </a:xfrm>
          <a:prstGeom prst="rect">
            <a:avLst/>
          </a:prstGeom>
        </p:spPr>
        <p:txBody>
          <a:bodyPr lIns="0" tIns="0" rIns="0" bIns="0" rtlCol="0" anchor="t">
            <a:spAutoFit/>
          </a:bodyPr>
          <a:lstStyle/>
          <a:p>
            <a:pPr>
              <a:lnSpc>
                <a:spcPts val="3919"/>
              </a:lnSpc>
            </a:pPr>
            <a:r>
              <a:rPr lang="en-US" sz="2799">
                <a:solidFill>
                  <a:srgbClr val="FFFFFF"/>
                </a:solidFill>
                <a:latin typeface="Open Sans"/>
              </a:rPr>
              <a:t>02 | RetirementSolutionGroup.com</a:t>
            </a:r>
          </a:p>
        </p:txBody>
      </p:sp>
      <p:sp>
        <p:nvSpPr>
          <p:cNvPr id="7" name="TextBox 7"/>
          <p:cNvSpPr txBox="1"/>
          <p:nvPr/>
        </p:nvSpPr>
        <p:spPr>
          <a:xfrm>
            <a:off x="1028700" y="2141971"/>
            <a:ext cx="10266879" cy="1988658"/>
          </a:xfrm>
          <a:prstGeom prst="rect">
            <a:avLst/>
          </a:prstGeom>
        </p:spPr>
        <p:txBody>
          <a:bodyPr lIns="0" tIns="0" rIns="0" bIns="0" rtlCol="0" anchor="t">
            <a:spAutoFit/>
          </a:bodyPr>
          <a:lstStyle/>
          <a:p>
            <a:pPr>
              <a:lnSpc>
                <a:spcPts val="3960"/>
              </a:lnSpc>
            </a:pPr>
            <a:r>
              <a:rPr lang="en-US" sz="3600">
                <a:solidFill>
                  <a:srgbClr val="000000"/>
                </a:solidFill>
                <a:latin typeface="Nunito 1"/>
              </a:rPr>
              <a:t>Your employer’s retirement savings plan is an essential part of your future financial security. It is important to understand how your plan works and what are the benefits.</a:t>
            </a:r>
          </a:p>
        </p:txBody>
      </p:sp>
      <p:sp>
        <p:nvSpPr>
          <p:cNvPr id="8" name="TextBox 8"/>
          <p:cNvSpPr txBox="1"/>
          <p:nvPr/>
        </p:nvSpPr>
        <p:spPr>
          <a:xfrm>
            <a:off x="1028700" y="885825"/>
            <a:ext cx="16230600" cy="1013354"/>
          </a:xfrm>
          <a:prstGeom prst="rect">
            <a:avLst/>
          </a:prstGeom>
        </p:spPr>
        <p:txBody>
          <a:bodyPr lIns="0" tIns="0" rIns="0" bIns="0" rtlCol="0" anchor="t">
            <a:spAutoFit/>
          </a:bodyPr>
          <a:lstStyle/>
          <a:p>
            <a:pPr>
              <a:lnSpc>
                <a:spcPts val="8960"/>
              </a:lnSpc>
            </a:pPr>
            <a:r>
              <a:rPr lang="en-US" sz="4800" b="1" dirty="0">
                <a:solidFill>
                  <a:srgbClr val="000000"/>
                </a:solidFill>
                <a:latin typeface="LIBBY HEAVY:VERSION 1.00" pitchFamily="2" charset="0"/>
              </a:rPr>
              <a:t>RSG is </a:t>
            </a:r>
            <a:r>
              <a:rPr lang="en-US" sz="4800" b="1" dirty="0" err="1">
                <a:solidFill>
                  <a:srgbClr val="000000"/>
                </a:solidFill>
                <a:latin typeface="LIBBY HEAVY:VERSION 1.00" pitchFamily="2" charset="0"/>
              </a:rPr>
              <a:t>HEre</a:t>
            </a:r>
            <a:r>
              <a:rPr lang="en-US" sz="4800" b="1" dirty="0">
                <a:solidFill>
                  <a:srgbClr val="000000"/>
                </a:solidFill>
                <a:latin typeface="LIBBY HEAVY:VERSION 1.00" pitchFamily="2" charset="0"/>
              </a:rPr>
              <a:t> to Help </a:t>
            </a:r>
          </a:p>
        </p:txBody>
      </p:sp>
      <p:grpSp>
        <p:nvGrpSpPr>
          <p:cNvPr id="9" name="Group 9"/>
          <p:cNvGrpSpPr/>
          <p:nvPr/>
        </p:nvGrpSpPr>
        <p:grpSpPr>
          <a:xfrm>
            <a:off x="1028700" y="4557230"/>
            <a:ext cx="2438047" cy="4207033"/>
            <a:chOff x="0" y="0"/>
            <a:chExt cx="3250729" cy="5609378"/>
          </a:xfrm>
        </p:grpSpPr>
        <p:grpSp>
          <p:nvGrpSpPr>
            <p:cNvPr id="10" name="Group 10"/>
            <p:cNvGrpSpPr/>
            <p:nvPr/>
          </p:nvGrpSpPr>
          <p:grpSpPr>
            <a:xfrm>
              <a:off x="0" y="0"/>
              <a:ext cx="3250729" cy="5609378"/>
              <a:chOff x="0" y="0"/>
              <a:chExt cx="1758372" cy="3034203"/>
            </a:xfrm>
          </p:grpSpPr>
          <p:sp>
            <p:nvSpPr>
              <p:cNvPr id="11" name="Freeform 11"/>
              <p:cNvSpPr/>
              <p:nvPr/>
            </p:nvSpPr>
            <p:spPr>
              <a:xfrm>
                <a:off x="0" y="0"/>
                <a:ext cx="1758372" cy="3034203"/>
              </a:xfrm>
              <a:custGeom>
                <a:avLst/>
                <a:gdLst/>
                <a:ahLst/>
                <a:cxnLst/>
                <a:rect l="l" t="t" r="r" b="b"/>
                <a:pathLst>
                  <a:path w="1758372" h="3034203">
                    <a:moveTo>
                      <a:pt x="0" y="0"/>
                    </a:moveTo>
                    <a:lnTo>
                      <a:pt x="1758372" y="0"/>
                    </a:lnTo>
                    <a:lnTo>
                      <a:pt x="1758372" y="3034203"/>
                    </a:lnTo>
                    <a:lnTo>
                      <a:pt x="0" y="3034203"/>
                    </a:lnTo>
                    <a:close/>
                  </a:path>
                </a:pathLst>
              </a:custGeom>
              <a:solidFill>
                <a:srgbClr val="9F1621"/>
              </a:solidFill>
            </p:spPr>
            <p:txBody>
              <a:bodyPr/>
              <a:lstStyle/>
              <a:p>
                <a:endParaRPr lang="en-US"/>
              </a:p>
            </p:txBody>
          </p:sp>
        </p:grpSp>
        <p:sp>
          <p:nvSpPr>
            <p:cNvPr id="12" name="Freeform 12"/>
            <p:cNvSpPr/>
            <p:nvPr/>
          </p:nvSpPr>
          <p:spPr>
            <a:xfrm>
              <a:off x="197179" y="175318"/>
              <a:ext cx="2856372" cy="4287237"/>
            </a:xfrm>
            <a:custGeom>
              <a:avLst/>
              <a:gdLst/>
              <a:ahLst/>
              <a:cxnLst/>
              <a:rect l="l" t="t" r="r" b="b"/>
              <a:pathLst>
                <a:path w="2856372" h="4287237">
                  <a:moveTo>
                    <a:pt x="0" y="0"/>
                  </a:moveTo>
                  <a:lnTo>
                    <a:pt x="2856371" y="0"/>
                  </a:lnTo>
                  <a:lnTo>
                    <a:pt x="2856371" y="4287237"/>
                  </a:lnTo>
                  <a:lnTo>
                    <a:pt x="0" y="4287237"/>
                  </a:lnTo>
                  <a:lnTo>
                    <a:pt x="0" y="0"/>
                  </a:lnTo>
                  <a:close/>
                </a:path>
              </a:pathLst>
            </a:custGeom>
            <a:blipFill>
              <a:blip r:embed="rId4"/>
              <a:stretch>
                <a:fillRect t="-660" b="-660"/>
              </a:stretch>
            </a:blipFill>
          </p:spPr>
          <p:txBody>
            <a:bodyPr/>
            <a:lstStyle/>
            <a:p>
              <a:endParaRPr lang="en-US"/>
            </a:p>
          </p:txBody>
        </p:sp>
        <p:sp>
          <p:nvSpPr>
            <p:cNvPr id="13" name="TextBox 13"/>
            <p:cNvSpPr txBox="1"/>
            <p:nvPr/>
          </p:nvSpPr>
          <p:spPr>
            <a:xfrm>
              <a:off x="203429" y="4574847"/>
              <a:ext cx="2856372" cy="397275"/>
            </a:xfrm>
            <a:prstGeom prst="rect">
              <a:avLst/>
            </a:prstGeom>
          </p:spPr>
          <p:txBody>
            <a:bodyPr lIns="0" tIns="0" rIns="0" bIns="0" rtlCol="0" anchor="t">
              <a:spAutoFit/>
            </a:bodyPr>
            <a:lstStyle/>
            <a:p>
              <a:pPr algn="l">
                <a:lnSpc>
                  <a:spcPts val="2549"/>
                </a:lnSpc>
              </a:pPr>
              <a:r>
                <a:rPr lang="en-US" sz="1820">
                  <a:solidFill>
                    <a:srgbClr val="FFFFFF"/>
                  </a:solidFill>
                  <a:latin typeface="League Spartan"/>
                </a:rPr>
                <a:t>Elvia Sanchez</a:t>
              </a:r>
            </a:p>
          </p:txBody>
        </p:sp>
        <p:sp>
          <p:nvSpPr>
            <p:cNvPr id="14" name="TextBox 14"/>
            <p:cNvSpPr txBox="1"/>
            <p:nvPr/>
          </p:nvSpPr>
          <p:spPr>
            <a:xfrm>
              <a:off x="203429" y="5122253"/>
              <a:ext cx="2856372" cy="272644"/>
            </a:xfrm>
            <a:prstGeom prst="rect">
              <a:avLst/>
            </a:prstGeom>
          </p:spPr>
          <p:txBody>
            <a:bodyPr lIns="0" tIns="0" rIns="0" bIns="0" rtlCol="0" anchor="t">
              <a:spAutoFit/>
            </a:bodyPr>
            <a:lstStyle/>
            <a:p>
              <a:pPr algn="l">
                <a:lnSpc>
                  <a:spcPts val="1760"/>
                </a:lnSpc>
              </a:pPr>
              <a:r>
                <a:rPr lang="en-US" sz="1213" spc="121">
                  <a:solidFill>
                    <a:srgbClr val="FFFFFF"/>
                  </a:solidFill>
                  <a:latin typeface="League Spartan"/>
                </a:rPr>
                <a:t>PRINCIPAL, CPFA®</a:t>
              </a:r>
            </a:p>
          </p:txBody>
        </p:sp>
      </p:grpSp>
      <p:sp>
        <p:nvSpPr>
          <p:cNvPr id="15" name="TextBox 15"/>
          <p:cNvSpPr txBox="1"/>
          <p:nvPr/>
        </p:nvSpPr>
        <p:spPr>
          <a:xfrm>
            <a:off x="3964538" y="4960222"/>
            <a:ext cx="8439770" cy="4442176"/>
          </a:xfrm>
          <a:prstGeom prst="rect">
            <a:avLst/>
          </a:prstGeom>
        </p:spPr>
        <p:txBody>
          <a:bodyPr lIns="0" tIns="0" rIns="0" bIns="0" rtlCol="0" anchor="t">
            <a:spAutoFit/>
          </a:bodyPr>
          <a:lstStyle/>
          <a:p>
            <a:pPr marL="777240" lvl="1" indent="-388620">
              <a:lnSpc>
                <a:spcPts val="5040"/>
              </a:lnSpc>
              <a:buFont typeface="Arial"/>
              <a:buChar char="•"/>
            </a:pPr>
            <a:r>
              <a:rPr lang="en-US" sz="3600">
                <a:solidFill>
                  <a:srgbClr val="000000"/>
                </a:solidFill>
                <a:latin typeface="Nunito 1"/>
              </a:rPr>
              <a:t>Why participate in a 401(k)</a:t>
            </a:r>
          </a:p>
          <a:p>
            <a:pPr marL="777240" lvl="1" indent="-388620">
              <a:lnSpc>
                <a:spcPts val="5040"/>
              </a:lnSpc>
              <a:buFont typeface="Arial"/>
              <a:buChar char="•"/>
            </a:pPr>
            <a:r>
              <a:rPr lang="en-US" sz="3600">
                <a:solidFill>
                  <a:srgbClr val="000000"/>
                </a:solidFill>
                <a:latin typeface="Nunito 1"/>
              </a:rPr>
              <a:t>How to sign up</a:t>
            </a:r>
          </a:p>
          <a:p>
            <a:pPr marL="777240" lvl="1" indent="-388620">
              <a:lnSpc>
                <a:spcPts val="5040"/>
              </a:lnSpc>
              <a:buFont typeface="Arial"/>
              <a:buChar char="•"/>
            </a:pPr>
            <a:r>
              <a:rPr lang="en-US" sz="3600">
                <a:solidFill>
                  <a:srgbClr val="000000"/>
                </a:solidFill>
                <a:latin typeface="Nunito 1"/>
              </a:rPr>
              <a:t>How much can/should you defer</a:t>
            </a:r>
          </a:p>
          <a:p>
            <a:pPr marL="777240" lvl="1" indent="-388620">
              <a:lnSpc>
                <a:spcPts val="5040"/>
              </a:lnSpc>
              <a:buFont typeface="Arial"/>
              <a:buChar char="•"/>
            </a:pPr>
            <a:r>
              <a:rPr lang="en-US" sz="3600">
                <a:solidFill>
                  <a:srgbClr val="000000"/>
                </a:solidFill>
                <a:latin typeface="Nunito 1"/>
              </a:rPr>
              <a:t>How to manage your investments</a:t>
            </a:r>
          </a:p>
          <a:p>
            <a:pPr marL="777240" lvl="1" indent="-388620">
              <a:lnSpc>
                <a:spcPts val="5040"/>
              </a:lnSpc>
              <a:buFont typeface="Arial"/>
              <a:buChar char="•"/>
            </a:pPr>
            <a:r>
              <a:rPr lang="en-US" sz="3600">
                <a:solidFill>
                  <a:srgbClr val="000000"/>
                </a:solidFill>
                <a:latin typeface="Nunito 1"/>
              </a:rPr>
              <a:t>Help setting up retirement goals</a:t>
            </a:r>
          </a:p>
          <a:p>
            <a:pPr marL="777240" lvl="1" indent="-388620">
              <a:lnSpc>
                <a:spcPts val="5040"/>
              </a:lnSpc>
              <a:buFont typeface="Arial"/>
              <a:buChar char="•"/>
            </a:pPr>
            <a:r>
              <a:rPr lang="en-US" sz="3600">
                <a:solidFill>
                  <a:srgbClr val="000000"/>
                </a:solidFill>
                <a:latin typeface="Nunito 1"/>
              </a:rPr>
              <a:t>Help making financial choices and combining assets</a:t>
            </a:r>
          </a:p>
        </p:txBody>
      </p:sp>
      <p:sp>
        <p:nvSpPr>
          <p:cNvPr id="16" name="Freeform 16"/>
          <p:cNvSpPr/>
          <p:nvPr/>
        </p:nvSpPr>
        <p:spPr>
          <a:xfrm>
            <a:off x="4347949" y="5052220"/>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TextBox 17"/>
          <p:cNvSpPr txBox="1"/>
          <p:nvPr/>
        </p:nvSpPr>
        <p:spPr>
          <a:xfrm>
            <a:off x="4347949" y="4442892"/>
            <a:ext cx="5735507" cy="554314"/>
          </a:xfrm>
          <a:prstGeom prst="rect">
            <a:avLst/>
          </a:prstGeom>
        </p:spPr>
        <p:txBody>
          <a:bodyPr lIns="0" tIns="0" rIns="0" bIns="0" rtlCol="0" anchor="t">
            <a:spAutoFit/>
          </a:bodyPr>
          <a:lstStyle/>
          <a:p>
            <a:pPr>
              <a:lnSpc>
                <a:spcPts val="4289"/>
              </a:lnSpc>
            </a:pPr>
            <a:r>
              <a:rPr lang="en-US" sz="3899">
                <a:solidFill>
                  <a:srgbClr val="C22331"/>
                </a:solidFill>
                <a:latin typeface="Nunito 2 Bold"/>
              </a:rPr>
              <a:t>Ask me anything</a:t>
            </a:r>
          </a:p>
        </p:txBody>
      </p:sp>
      <p:sp>
        <p:nvSpPr>
          <p:cNvPr id="18" name="Freeform 18"/>
          <p:cNvSpPr/>
          <p:nvPr/>
        </p:nvSpPr>
        <p:spPr>
          <a:xfrm>
            <a:off x="4347949" y="5698689"/>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4347949" y="6343538"/>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a:off x="4347949" y="6988387"/>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4347949" y="7633235"/>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a:off x="4347949" y="8278084"/>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15702" y="-103093"/>
            <a:ext cx="6690272" cy="9657426"/>
          </a:xfrm>
          <a:custGeom>
            <a:avLst/>
            <a:gdLst/>
            <a:ahLst/>
            <a:cxnLst/>
            <a:rect l="l" t="t" r="r" b="b"/>
            <a:pathLst>
              <a:path w="6690272" h="9657426">
                <a:moveTo>
                  <a:pt x="0" y="0"/>
                </a:moveTo>
                <a:lnTo>
                  <a:pt x="6690272" y="0"/>
                </a:lnTo>
                <a:lnTo>
                  <a:pt x="6690272" y="9657426"/>
                </a:lnTo>
                <a:lnTo>
                  <a:pt x="0" y="9657426"/>
                </a:lnTo>
                <a:lnTo>
                  <a:pt x="0" y="0"/>
                </a:lnTo>
                <a:close/>
              </a:path>
            </a:pathLst>
          </a:custGeom>
          <a:blipFill>
            <a:blip r:embed="rId2">
              <a:alphaModFix amt="54000"/>
            </a:blip>
            <a:stretch>
              <a:fillRect/>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028700" y="9572084"/>
            <a:ext cx="5871675" cy="481289"/>
          </a:xfrm>
          <a:prstGeom prst="rect">
            <a:avLst/>
          </a:prstGeom>
        </p:spPr>
        <p:txBody>
          <a:bodyPr lIns="0" tIns="0" rIns="0" bIns="0" rtlCol="0" anchor="t">
            <a:spAutoFit/>
          </a:bodyPr>
          <a:lstStyle/>
          <a:p>
            <a:pPr>
              <a:lnSpc>
                <a:spcPts val="3919"/>
              </a:lnSpc>
            </a:pPr>
            <a:r>
              <a:rPr lang="en-US" sz="2799">
                <a:solidFill>
                  <a:srgbClr val="FFFFFF"/>
                </a:solidFill>
                <a:latin typeface="Open Sans"/>
              </a:rPr>
              <a:t>02 | RetirementSolutionGroup.com</a:t>
            </a:r>
          </a:p>
        </p:txBody>
      </p:sp>
      <p:sp>
        <p:nvSpPr>
          <p:cNvPr id="7" name="TextBox 7"/>
          <p:cNvSpPr txBox="1"/>
          <p:nvPr/>
        </p:nvSpPr>
        <p:spPr>
          <a:xfrm>
            <a:off x="1028700" y="2141971"/>
            <a:ext cx="10266879" cy="1988658"/>
          </a:xfrm>
          <a:prstGeom prst="rect">
            <a:avLst/>
          </a:prstGeom>
        </p:spPr>
        <p:txBody>
          <a:bodyPr lIns="0" tIns="0" rIns="0" bIns="0" rtlCol="0" anchor="t">
            <a:spAutoFit/>
          </a:bodyPr>
          <a:lstStyle/>
          <a:p>
            <a:pPr>
              <a:lnSpc>
                <a:spcPts val="3960"/>
              </a:lnSpc>
            </a:pPr>
            <a:r>
              <a:rPr lang="en-US" sz="3600">
                <a:solidFill>
                  <a:srgbClr val="000000"/>
                </a:solidFill>
                <a:latin typeface="Nunito 1"/>
              </a:rPr>
              <a:t>Your employer’s retirement savings plan is an essential part of your future financial security. It is important to understand how your plan works and what are the benefits.</a:t>
            </a:r>
          </a:p>
        </p:txBody>
      </p:sp>
      <p:sp>
        <p:nvSpPr>
          <p:cNvPr id="8" name="TextBox 8"/>
          <p:cNvSpPr txBox="1"/>
          <p:nvPr/>
        </p:nvSpPr>
        <p:spPr>
          <a:xfrm>
            <a:off x="1028700" y="885825"/>
            <a:ext cx="16230600" cy="1013354"/>
          </a:xfrm>
          <a:prstGeom prst="rect">
            <a:avLst/>
          </a:prstGeom>
        </p:spPr>
        <p:txBody>
          <a:bodyPr lIns="0" tIns="0" rIns="0" bIns="0" rtlCol="0" anchor="t">
            <a:spAutoFit/>
          </a:bodyPr>
          <a:lstStyle/>
          <a:p>
            <a:pPr>
              <a:lnSpc>
                <a:spcPts val="8960"/>
              </a:lnSpc>
            </a:pPr>
            <a:r>
              <a:rPr lang="en-US" sz="4800" b="1" dirty="0">
                <a:solidFill>
                  <a:srgbClr val="000000"/>
                </a:solidFill>
                <a:latin typeface="LIBBY HEAVY:VERSION 1.00" pitchFamily="2" charset="0"/>
              </a:rPr>
              <a:t>RSG is </a:t>
            </a:r>
            <a:r>
              <a:rPr lang="en-US" sz="4800" b="1" dirty="0" err="1">
                <a:solidFill>
                  <a:srgbClr val="000000"/>
                </a:solidFill>
                <a:latin typeface="LIBBY HEAVY:VERSION 1.00" pitchFamily="2" charset="0"/>
              </a:rPr>
              <a:t>HEre</a:t>
            </a:r>
            <a:r>
              <a:rPr lang="en-US" sz="4800" b="1" dirty="0">
                <a:solidFill>
                  <a:srgbClr val="000000"/>
                </a:solidFill>
                <a:latin typeface="LIBBY HEAVY:VERSION 1.00" pitchFamily="2" charset="0"/>
              </a:rPr>
              <a:t> to Help </a:t>
            </a:r>
          </a:p>
        </p:txBody>
      </p:sp>
      <p:sp>
        <p:nvSpPr>
          <p:cNvPr id="9" name="TextBox 9"/>
          <p:cNvSpPr txBox="1"/>
          <p:nvPr/>
        </p:nvSpPr>
        <p:spPr>
          <a:xfrm>
            <a:off x="3964538" y="4960222"/>
            <a:ext cx="8439770" cy="4442176"/>
          </a:xfrm>
          <a:prstGeom prst="rect">
            <a:avLst/>
          </a:prstGeom>
        </p:spPr>
        <p:txBody>
          <a:bodyPr lIns="0" tIns="0" rIns="0" bIns="0" rtlCol="0" anchor="t">
            <a:spAutoFit/>
          </a:bodyPr>
          <a:lstStyle/>
          <a:p>
            <a:pPr marL="777240" lvl="1" indent="-388620">
              <a:lnSpc>
                <a:spcPts val="5040"/>
              </a:lnSpc>
              <a:buFont typeface="Arial"/>
              <a:buChar char="•"/>
            </a:pPr>
            <a:r>
              <a:rPr lang="en-US" sz="3600">
                <a:solidFill>
                  <a:srgbClr val="000000"/>
                </a:solidFill>
                <a:latin typeface="Nunito 1"/>
              </a:rPr>
              <a:t>Why participate in a 401(k)</a:t>
            </a:r>
          </a:p>
          <a:p>
            <a:pPr marL="777240" lvl="1" indent="-388620">
              <a:lnSpc>
                <a:spcPts val="5040"/>
              </a:lnSpc>
              <a:buFont typeface="Arial"/>
              <a:buChar char="•"/>
            </a:pPr>
            <a:r>
              <a:rPr lang="en-US" sz="3600">
                <a:solidFill>
                  <a:srgbClr val="000000"/>
                </a:solidFill>
                <a:latin typeface="Nunito 1"/>
              </a:rPr>
              <a:t>How to sign up</a:t>
            </a:r>
          </a:p>
          <a:p>
            <a:pPr marL="777240" lvl="1" indent="-388620">
              <a:lnSpc>
                <a:spcPts val="5040"/>
              </a:lnSpc>
              <a:buFont typeface="Arial"/>
              <a:buChar char="•"/>
            </a:pPr>
            <a:r>
              <a:rPr lang="en-US" sz="3600">
                <a:solidFill>
                  <a:srgbClr val="000000"/>
                </a:solidFill>
                <a:latin typeface="Nunito 1"/>
              </a:rPr>
              <a:t>How much can/should you defer</a:t>
            </a:r>
          </a:p>
          <a:p>
            <a:pPr marL="777240" lvl="1" indent="-388620">
              <a:lnSpc>
                <a:spcPts val="5040"/>
              </a:lnSpc>
              <a:buFont typeface="Arial"/>
              <a:buChar char="•"/>
            </a:pPr>
            <a:r>
              <a:rPr lang="en-US" sz="3600">
                <a:solidFill>
                  <a:srgbClr val="000000"/>
                </a:solidFill>
                <a:latin typeface="Nunito 1"/>
              </a:rPr>
              <a:t>How to manage your investments</a:t>
            </a:r>
          </a:p>
          <a:p>
            <a:pPr marL="777240" lvl="1" indent="-388620">
              <a:lnSpc>
                <a:spcPts val="5040"/>
              </a:lnSpc>
              <a:buFont typeface="Arial"/>
              <a:buChar char="•"/>
            </a:pPr>
            <a:r>
              <a:rPr lang="en-US" sz="3600">
                <a:solidFill>
                  <a:srgbClr val="000000"/>
                </a:solidFill>
                <a:latin typeface="Nunito 1"/>
              </a:rPr>
              <a:t>Help setting up retirement goals</a:t>
            </a:r>
          </a:p>
          <a:p>
            <a:pPr marL="777240" lvl="1" indent="-388620">
              <a:lnSpc>
                <a:spcPts val="5040"/>
              </a:lnSpc>
              <a:buFont typeface="Arial"/>
              <a:buChar char="•"/>
            </a:pPr>
            <a:r>
              <a:rPr lang="en-US" sz="3600">
                <a:solidFill>
                  <a:srgbClr val="000000"/>
                </a:solidFill>
                <a:latin typeface="Nunito 1"/>
              </a:rPr>
              <a:t>Help making financial choices and combining assets</a:t>
            </a:r>
          </a:p>
        </p:txBody>
      </p:sp>
      <p:sp>
        <p:nvSpPr>
          <p:cNvPr id="10" name="Freeform 10"/>
          <p:cNvSpPr/>
          <p:nvPr/>
        </p:nvSpPr>
        <p:spPr>
          <a:xfrm>
            <a:off x="4347949" y="5052220"/>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4347949" y="4442892"/>
            <a:ext cx="5735507" cy="554314"/>
          </a:xfrm>
          <a:prstGeom prst="rect">
            <a:avLst/>
          </a:prstGeom>
        </p:spPr>
        <p:txBody>
          <a:bodyPr lIns="0" tIns="0" rIns="0" bIns="0" rtlCol="0" anchor="t">
            <a:spAutoFit/>
          </a:bodyPr>
          <a:lstStyle/>
          <a:p>
            <a:pPr>
              <a:lnSpc>
                <a:spcPts val="4289"/>
              </a:lnSpc>
            </a:pPr>
            <a:r>
              <a:rPr lang="en-US" sz="3899">
                <a:solidFill>
                  <a:srgbClr val="C22331"/>
                </a:solidFill>
                <a:latin typeface="Nunito 2 Bold"/>
              </a:rPr>
              <a:t>Ask me anything</a:t>
            </a:r>
          </a:p>
        </p:txBody>
      </p:sp>
      <p:sp>
        <p:nvSpPr>
          <p:cNvPr id="12" name="Freeform 12"/>
          <p:cNvSpPr/>
          <p:nvPr/>
        </p:nvSpPr>
        <p:spPr>
          <a:xfrm>
            <a:off x="4347949" y="5698689"/>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4347949" y="6343538"/>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4347949" y="6988387"/>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347949" y="7633235"/>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4347949" y="8278084"/>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7" name="Group 17"/>
          <p:cNvGrpSpPr/>
          <p:nvPr/>
        </p:nvGrpSpPr>
        <p:grpSpPr>
          <a:xfrm>
            <a:off x="1028700" y="4416194"/>
            <a:ext cx="2517893" cy="4344814"/>
            <a:chOff x="0" y="0"/>
            <a:chExt cx="3357191" cy="5793085"/>
          </a:xfrm>
        </p:grpSpPr>
        <p:grpSp>
          <p:nvGrpSpPr>
            <p:cNvPr id="18" name="Group 18"/>
            <p:cNvGrpSpPr/>
            <p:nvPr/>
          </p:nvGrpSpPr>
          <p:grpSpPr>
            <a:xfrm>
              <a:off x="0" y="0"/>
              <a:ext cx="3357191" cy="5793085"/>
              <a:chOff x="0" y="0"/>
              <a:chExt cx="1758372" cy="3034203"/>
            </a:xfrm>
          </p:grpSpPr>
          <p:sp>
            <p:nvSpPr>
              <p:cNvPr id="19" name="Freeform 19"/>
              <p:cNvSpPr/>
              <p:nvPr/>
            </p:nvSpPr>
            <p:spPr>
              <a:xfrm>
                <a:off x="0" y="0"/>
                <a:ext cx="1758372" cy="3034203"/>
              </a:xfrm>
              <a:custGeom>
                <a:avLst/>
                <a:gdLst/>
                <a:ahLst/>
                <a:cxnLst/>
                <a:rect l="l" t="t" r="r" b="b"/>
                <a:pathLst>
                  <a:path w="1758372" h="3034203">
                    <a:moveTo>
                      <a:pt x="0" y="0"/>
                    </a:moveTo>
                    <a:lnTo>
                      <a:pt x="1758372" y="0"/>
                    </a:lnTo>
                    <a:lnTo>
                      <a:pt x="1758372" y="3034203"/>
                    </a:lnTo>
                    <a:lnTo>
                      <a:pt x="0" y="3034203"/>
                    </a:lnTo>
                    <a:close/>
                  </a:path>
                </a:pathLst>
              </a:custGeom>
              <a:solidFill>
                <a:srgbClr val="9F1621"/>
              </a:solidFill>
            </p:spPr>
            <p:txBody>
              <a:bodyPr/>
              <a:lstStyle/>
              <a:p>
                <a:endParaRPr lang="en-US"/>
              </a:p>
            </p:txBody>
          </p:sp>
        </p:grpSp>
        <p:sp>
          <p:nvSpPr>
            <p:cNvPr id="20" name="Freeform 20"/>
            <p:cNvSpPr/>
            <p:nvPr/>
          </p:nvSpPr>
          <p:spPr>
            <a:xfrm>
              <a:off x="203636" y="181060"/>
              <a:ext cx="2949918" cy="4427644"/>
            </a:xfrm>
            <a:custGeom>
              <a:avLst/>
              <a:gdLst/>
              <a:ahLst/>
              <a:cxnLst/>
              <a:rect l="l" t="t" r="r" b="b"/>
              <a:pathLst>
                <a:path w="2949918" h="4427644">
                  <a:moveTo>
                    <a:pt x="0" y="0"/>
                  </a:moveTo>
                  <a:lnTo>
                    <a:pt x="2949918" y="0"/>
                  </a:lnTo>
                  <a:lnTo>
                    <a:pt x="2949918" y="4427644"/>
                  </a:lnTo>
                  <a:lnTo>
                    <a:pt x="0" y="4427644"/>
                  </a:lnTo>
                  <a:lnTo>
                    <a:pt x="0" y="0"/>
                  </a:lnTo>
                  <a:close/>
                </a:path>
              </a:pathLst>
            </a:custGeom>
            <a:blipFill>
              <a:blip r:embed="rId6"/>
              <a:stretch>
                <a:fillRect l="-31" r="-31"/>
              </a:stretch>
            </a:blipFill>
          </p:spPr>
          <p:txBody>
            <a:bodyPr/>
            <a:lstStyle/>
            <a:p>
              <a:endParaRPr lang="en-US"/>
            </a:p>
          </p:txBody>
        </p:sp>
        <p:sp>
          <p:nvSpPr>
            <p:cNvPr id="21" name="TextBox 21"/>
            <p:cNvSpPr txBox="1"/>
            <p:nvPr/>
          </p:nvSpPr>
          <p:spPr>
            <a:xfrm>
              <a:off x="210091" y="4716085"/>
              <a:ext cx="2949918" cy="418875"/>
            </a:xfrm>
            <a:prstGeom prst="rect">
              <a:avLst/>
            </a:prstGeom>
          </p:spPr>
          <p:txBody>
            <a:bodyPr lIns="0" tIns="0" rIns="0" bIns="0" rtlCol="0" anchor="t">
              <a:spAutoFit/>
            </a:bodyPr>
            <a:lstStyle/>
            <a:p>
              <a:pPr algn="l">
                <a:lnSpc>
                  <a:spcPts val="2632"/>
                </a:lnSpc>
              </a:pPr>
              <a:r>
                <a:rPr lang="en-US" sz="1880">
                  <a:solidFill>
                    <a:srgbClr val="FFFFFF"/>
                  </a:solidFill>
                  <a:latin typeface="League Spartan"/>
                </a:rPr>
                <a:t>Christie Cheng</a:t>
              </a:r>
            </a:p>
          </p:txBody>
        </p:sp>
        <p:sp>
          <p:nvSpPr>
            <p:cNvPr id="22" name="TextBox 22"/>
            <p:cNvSpPr txBox="1"/>
            <p:nvPr/>
          </p:nvSpPr>
          <p:spPr>
            <a:xfrm>
              <a:off x="210091" y="5290943"/>
              <a:ext cx="2949918" cy="280637"/>
            </a:xfrm>
            <a:prstGeom prst="rect">
              <a:avLst/>
            </a:prstGeom>
          </p:spPr>
          <p:txBody>
            <a:bodyPr lIns="0" tIns="0" rIns="0" bIns="0" rtlCol="0" anchor="t">
              <a:spAutoFit/>
            </a:bodyPr>
            <a:lstStyle/>
            <a:p>
              <a:pPr algn="l">
                <a:lnSpc>
                  <a:spcPts val="1817"/>
                </a:lnSpc>
              </a:pPr>
              <a:r>
                <a:rPr lang="en-US" sz="1253" spc="125">
                  <a:solidFill>
                    <a:srgbClr val="FFFFFF"/>
                  </a:solidFill>
                  <a:latin typeface="League Spartan"/>
                </a:rPr>
                <a:t>PRINCIPAL, CPFA®</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15702" y="-103093"/>
            <a:ext cx="6690272" cy="9657426"/>
          </a:xfrm>
          <a:custGeom>
            <a:avLst/>
            <a:gdLst/>
            <a:ahLst/>
            <a:cxnLst/>
            <a:rect l="l" t="t" r="r" b="b"/>
            <a:pathLst>
              <a:path w="6690272" h="9657426">
                <a:moveTo>
                  <a:pt x="0" y="0"/>
                </a:moveTo>
                <a:lnTo>
                  <a:pt x="6690272" y="0"/>
                </a:lnTo>
                <a:lnTo>
                  <a:pt x="6690272" y="9657426"/>
                </a:lnTo>
                <a:lnTo>
                  <a:pt x="0" y="9657426"/>
                </a:lnTo>
                <a:lnTo>
                  <a:pt x="0" y="0"/>
                </a:lnTo>
                <a:close/>
              </a:path>
            </a:pathLst>
          </a:custGeom>
          <a:blipFill>
            <a:blip r:embed="rId2">
              <a:alphaModFix amt="54000"/>
            </a:blip>
            <a:stretch>
              <a:fillRect/>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028700" y="9572084"/>
            <a:ext cx="5871675" cy="481289"/>
          </a:xfrm>
          <a:prstGeom prst="rect">
            <a:avLst/>
          </a:prstGeom>
        </p:spPr>
        <p:txBody>
          <a:bodyPr lIns="0" tIns="0" rIns="0" bIns="0" rtlCol="0" anchor="t">
            <a:spAutoFit/>
          </a:bodyPr>
          <a:lstStyle/>
          <a:p>
            <a:pPr>
              <a:lnSpc>
                <a:spcPts val="3919"/>
              </a:lnSpc>
            </a:pPr>
            <a:r>
              <a:rPr lang="en-US" sz="2799">
                <a:solidFill>
                  <a:srgbClr val="FFFFFF"/>
                </a:solidFill>
                <a:latin typeface="Open Sans"/>
              </a:rPr>
              <a:t>02 | RetirementSolutionGroup.com</a:t>
            </a:r>
          </a:p>
        </p:txBody>
      </p:sp>
      <p:sp>
        <p:nvSpPr>
          <p:cNvPr id="7" name="TextBox 7"/>
          <p:cNvSpPr txBox="1"/>
          <p:nvPr/>
        </p:nvSpPr>
        <p:spPr>
          <a:xfrm>
            <a:off x="1028700" y="2141971"/>
            <a:ext cx="10266879" cy="1988658"/>
          </a:xfrm>
          <a:prstGeom prst="rect">
            <a:avLst/>
          </a:prstGeom>
        </p:spPr>
        <p:txBody>
          <a:bodyPr lIns="0" tIns="0" rIns="0" bIns="0" rtlCol="0" anchor="t">
            <a:spAutoFit/>
          </a:bodyPr>
          <a:lstStyle/>
          <a:p>
            <a:pPr>
              <a:lnSpc>
                <a:spcPts val="3960"/>
              </a:lnSpc>
            </a:pPr>
            <a:r>
              <a:rPr lang="en-US" sz="3600">
                <a:solidFill>
                  <a:srgbClr val="000000"/>
                </a:solidFill>
                <a:latin typeface="Nunito 1"/>
              </a:rPr>
              <a:t>Your employer’s retirement savings plan is an essential part of your future financial security. It is important to understand how your plan works and what are the benefits.</a:t>
            </a:r>
          </a:p>
        </p:txBody>
      </p:sp>
      <p:sp>
        <p:nvSpPr>
          <p:cNvPr id="8" name="TextBox 8"/>
          <p:cNvSpPr txBox="1"/>
          <p:nvPr/>
        </p:nvSpPr>
        <p:spPr>
          <a:xfrm>
            <a:off x="1028700" y="885825"/>
            <a:ext cx="16230600" cy="1013354"/>
          </a:xfrm>
          <a:prstGeom prst="rect">
            <a:avLst/>
          </a:prstGeom>
        </p:spPr>
        <p:txBody>
          <a:bodyPr lIns="0" tIns="0" rIns="0" bIns="0" rtlCol="0" anchor="t">
            <a:spAutoFit/>
          </a:bodyPr>
          <a:lstStyle/>
          <a:p>
            <a:pPr>
              <a:lnSpc>
                <a:spcPts val="8960"/>
              </a:lnSpc>
            </a:pPr>
            <a:r>
              <a:rPr lang="en-US" sz="4800" b="1" dirty="0">
                <a:solidFill>
                  <a:srgbClr val="000000"/>
                </a:solidFill>
                <a:latin typeface="LIBBY HEAVY:VERSION 1.00" pitchFamily="2" charset="0"/>
              </a:rPr>
              <a:t>RSG is </a:t>
            </a:r>
            <a:r>
              <a:rPr lang="en-US" sz="4800" b="1" dirty="0" err="1">
                <a:solidFill>
                  <a:srgbClr val="000000"/>
                </a:solidFill>
                <a:latin typeface="LIBBY HEAVY:VERSION 1.00" pitchFamily="2" charset="0"/>
              </a:rPr>
              <a:t>HEre</a:t>
            </a:r>
            <a:r>
              <a:rPr lang="en-US" sz="4800" b="1" dirty="0">
                <a:solidFill>
                  <a:srgbClr val="000000"/>
                </a:solidFill>
                <a:latin typeface="LIBBY HEAVY:VERSION 1.00" pitchFamily="2" charset="0"/>
              </a:rPr>
              <a:t> to Help </a:t>
            </a:r>
          </a:p>
        </p:txBody>
      </p:sp>
      <p:sp>
        <p:nvSpPr>
          <p:cNvPr id="9" name="TextBox 9"/>
          <p:cNvSpPr txBox="1"/>
          <p:nvPr/>
        </p:nvSpPr>
        <p:spPr>
          <a:xfrm>
            <a:off x="3964538" y="4960222"/>
            <a:ext cx="8439770" cy="4442176"/>
          </a:xfrm>
          <a:prstGeom prst="rect">
            <a:avLst/>
          </a:prstGeom>
        </p:spPr>
        <p:txBody>
          <a:bodyPr lIns="0" tIns="0" rIns="0" bIns="0" rtlCol="0" anchor="t">
            <a:spAutoFit/>
          </a:bodyPr>
          <a:lstStyle/>
          <a:p>
            <a:pPr marL="777240" lvl="1" indent="-388620">
              <a:lnSpc>
                <a:spcPts val="5040"/>
              </a:lnSpc>
              <a:buFont typeface="Arial"/>
              <a:buChar char="•"/>
            </a:pPr>
            <a:r>
              <a:rPr lang="en-US" sz="3600">
                <a:solidFill>
                  <a:srgbClr val="000000"/>
                </a:solidFill>
                <a:latin typeface="Nunito 1"/>
              </a:rPr>
              <a:t>Why participate in a 401(k)</a:t>
            </a:r>
          </a:p>
          <a:p>
            <a:pPr marL="777240" lvl="1" indent="-388620">
              <a:lnSpc>
                <a:spcPts val="5040"/>
              </a:lnSpc>
              <a:buFont typeface="Arial"/>
              <a:buChar char="•"/>
            </a:pPr>
            <a:r>
              <a:rPr lang="en-US" sz="3600">
                <a:solidFill>
                  <a:srgbClr val="000000"/>
                </a:solidFill>
                <a:latin typeface="Nunito 1"/>
              </a:rPr>
              <a:t>How to sign up</a:t>
            </a:r>
          </a:p>
          <a:p>
            <a:pPr marL="777240" lvl="1" indent="-388620">
              <a:lnSpc>
                <a:spcPts val="5040"/>
              </a:lnSpc>
              <a:buFont typeface="Arial"/>
              <a:buChar char="•"/>
            </a:pPr>
            <a:r>
              <a:rPr lang="en-US" sz="3600">
                <a:solidFill>
                  <a:srgbClr val="000000"/>
                </a:solidFill>
                <a:latin typeface="Nunito 1"/>
              </a:rPr>
              <a:t>How much can/should you defer</a:t>
            </a:r>
          </a:p>
          <a:p>
            <a:pPr marL="777240" lvl="1" indent="-388620">
              <a:lnSpc>
                <a:spcPts val="5040"/>
              </a:lnSpc>
              <a:buFont typeface="Arial"/>
              <a:buChar char="•"/>
            </a:pPr>
            <a:r>
              <a:rPr lang="en-US" sz="3600">
                <a:solidFill>
                  <a:srgbClr val="000000"/>
                </a:solidFill>
                <a:latin typeface="Nunito 1"/>
              </a:rPr>
              <a:t>How to manage your investments</a:t>
            </a:r>
          </a:p>
          <a:p>
            <a:pPr marL="777240" lvl="1" indent="-388620">
              <a:lnSpc>
                <a:spcPts val="5040"/>
              </a:lnSpc>
              <a:buFont typeface="Arial"/>
              <a:buChar char="•"/>
            </a:pPr>
            <a:r>
              <a:rPr lang="en-US" sz="3600">
                <a:solidFill>
                  <a:srgbClr val="000000"/>
                </a:solidFill>
                <a:latin typeface="Nunito 1"/>
              </a:rPr>
              <a:t>Help setting up retirement goals</a:t>
            </a:r>
          </a:p>
          <a:p>
            <a:pPr marL="777240" lvl="1" indent="-388620">
              <a:lnSpc>
                <a:spcPts val="5040"/>
              </a:lnSpc>
              <a:buFont typeface="Arial"/>
              <a:buChar char="•"/>
            </a:pPr>
            <a:r>
              <a:rPr lang="en-US" sz="3600">
                <a:solidFill>
                  <a:srgbClr val="000000"/>
                </a:solidFill>
                <a:latin typeface="Nunito 1"/>
              </a:rPr>
              <a:t>Help making financial choices and combining assets</a:t>
            </a:r>
          </a:p>
        </p:txBody>
      </p:sp>
      <p:sp>
        <p:nvSpPr>
          <p:cNvPr id="10" name="Freeform 10"/>
          <p:cNvSpPr/>
          <p:nvPr/>
        </p:nvSpPr>
        <p:spPr>
          <a:xfrm>
            <a:off x="4347949" y="5052220"/>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4347949" y="4442892"/>
            <a:ext cx="5735507" cy="554314"/>
          </a:xfrm>
          <a:prstGeom prst="rect">
            <a:avLst/>
          </a:prstGeom>
        </p:spPr>
        <p:txBody>
          <a:bodyPr lIns="0" tIns="0" rIns="0" bIns="0" rtlCol="0" anchor="t">
            <a:spAutoFit/>
          </a:bodyPr>
          <a:lstStyle/>
          <a:p>
            <a:pPr>
              <a:lnSpc>
                <a:spcPts val="4289"/>
              </a:lnSpc>
            </a:pPr>
            <a:r>
              <a:rPr lang="en-US" sz="3899">
                <a:solidFill>
                  <a:srgbClr val="C22331"/>
                </a:solidFill>
                <a:latin typeface="Nunito 2 Bold"/>
              </a:rPr>
              <a:t>Ask me anything</a:t>
            </a:r>
          </a:p>
        </p:txBody>
      </p:sp>
      <p:sp>
        <p:nvSpPr>
          <p:cNvPr id="12" name="Freeform 12"/>
          <p:cNvSpPr/>
          <p:nvPr/>
        </p:nvSpPr>
        <p:spPr>
          <a:xfrm>
            <a:off x="4347949" y="5698689"/>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4347949" y="6343538"/>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4347949" y="6988387"/>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347949" y="7633235"/>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4347949" y="8278084"/>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7" name="Group 17"/>
          <p:cNvGrpSpPr/>
          <p:nvPr/>
        </p:nvGrpSpPr>
        <p:grpSpPr>
          <a:xfrm>
            <a:off x="986899" y="4404792"/>
            <a:ext cx="2398183" cy="4356216"/>
            <a:chOff x="0" y="0"/>
            <a:chExt cx="3197577" cy="5808288"/>
          </a:xfrm>
        </p:grpSpPr>
        <p:grpSp>
          <p:nvGrpSpPr>
            <p:cNvPr id="18" name="Group 18"/>
            <p:cNvGrpSpPr/>
            <p:nvPr/>
          </p:nvGrpSpPr>
          <p:grpSpPr>
            <a:xfrm>
              <a:off x="0" y="0"/>
              <a:ext cx="3197577" cy="5808288"/>
              <a:chOff x="0" y="0"/>
              <a:chExt cx="1758372" cy="3194021"/>
            </a:xfrm>
          </p:grpSpPr>
          <p:sp>
            <p:nvSpPr>
              <p:cNvPr id="19" name="Freeform 19"/>
              <p:cNvSpPr/>
              <p:nvPr/>
            </p:nvSpPr>
            <p:spPr>
              <a:xfrm>
                <a:off x="0" y="0"/>
                <a:ext cx="1758372" cy="3194021"/>
              </a:xfrm>
              <a:custGeom>
                <a:avLst/>
                <a:gdLst/>
                <a:ahLst/>
                <a:cxnLst/>
                <a:rect l="l" t="t" r="r" b="b"/>
                <a:pathLst>
                  <a:path w="1758372" h="3194021">
                    <a:moveTo>
                      <a:pt x="0" y="0"/>
                    </a:moveTo>
                    <a:lnTo>
                      <a:pt x="1758372" y="0"/>
                    </a:lnTo>
                    <a:lnTo>
                      <a:pt x="1758372" y="3194021"/>
                    </a:lnTo>
                    <a:lnTo>
                      <a:pt x="0" y="3194021"/>
                    </a:lnTo>
                    <a:close/>
                  </a:path>
                </a:pathLst>
              </a:custGeom>
              <a:solidFill>
                <a:srgbClr val="9F1621"/>
              </a:solidFill>
            </p:spPr>
            <p:txBody>
              <a:bodyPr/>
              <a:lstStyle/>
              <a:p>
                <a:endParaRPr lang="en-US"/>
              </a:p>
            </p:txBody>
          </p:sp>
        </p:grpSp>
        <p:sp>
          <p:nvSpPr>
            <p:cNvPr id="20" name="Freeform 20"/>
            <p:cNvSpPr/>
            <p:nvPr/>
          </p:nvSpPr>
          <p:spPr>
            <a:xfrm>
              <a:off x="193955" y="172452"/>
              <a:ext cx="2809668" cy="4217137"/>
            </a:xfrm>
            <a:custGeom>
              <a:avLst/>
              <a:gdLst/>
              <a:ahLst/>
              <a:cxnLst/>
              <a:rect l="l" t="t" r="r" b="b"/>
              <a:pathLst>
                <a:path w="2809668" h="4217137">
                  <a:moveTo>
                    <a:pt x="0" y="0"/>
                  </a:moveTo>
                  <a:lnTo>
                    <a:pt x="2809667" y="0"/>
                  </a:lnTo>
                  <a:lnTo>
                    <a:pt x="2809667" y="4217137"/>
                  </a:lnTo>
                  <a:lnTo>
                    <a:pt x="0" y="4217137"/>
                  </a:lnTo>
                  <a:lnTo>
                    <a:pt x="0" y="0"/>
                  </a:lnTo>
                  <a:close/>
                </a:path>
              </a:pathLst>
            </a:custGeom>
            <a:blipFill>
              <a:blip r:embed="rId6"/>
              <a:stretch>
                <a:fillRect l="-25046" r="-25046"/>
              </a:stretch>
            </a:blipFill>
          </p:spPr>
          <p:txBody>
            <a:bodyPr/>
            <a:lstStyle/>
            <a:p>
              <a:endParaRPr lang="en-US"/>
            </a:p>
          </p:txBody>
        </p:sp>
        <p:sp>
          <p:nvSpPr>
            <p:cNvPr id="21" name="TextBox 21"/>
            <p:cNvSpPr txBox="1"/>
            <p:nvPr/>
          </p:nvSpPr>
          <p:spPr>
            <a:xfrm>
              <a:off x="200103" y="4499578"/>
              <a:ext cx="2809668" cy="391246"/>
            </a:xfrm>
            <a:prstGeom prst="rect">
              <a:avLst/>
            </a:prstGeom>
          </p:spPr>
          <p:txBody>
            <a:bodyPr lIns="0" tIns="0" rIns="0" bIns="0" rtlCol="0" anchor="t">
              <a:spAutoFit/>
            </a:bodyPr>
            <a:lstStyle/>
            <a:p>
              <a:pPr algn="l">
                <a:lnSpc>
                  <a:spcPts val="2507"/>
                </a:lnSpc>
              </a:pPr>
              <a:r>
                <a:rPr lang="en-US" sz="1791">
                  <a:solidFill>
                    <a:srgbClr val="FFFFFF"/>
                  </a:solidFill>
                  <a:latin typeface="League Spartan"/>
                </a:rPr>
                <a:t>Kevin Delaney</a:t>
              </a:r>
            </a:p>
          </p:txBody>
        </p:sp>
        <p:sp>
          <p:nvSpPr>
            <p:cNvPr id="22" name="TextBox 22"/>
            <p:cNvSpPr txBox="1"/>
            <p:nvPr/>
          </p:nvSpPr>
          <p:spPr>
            <a:xfrm>
              <a:off x="200103" y="5038033"/>
              <a:ext cx="2809668" cy="559281"/>
            </a:xfrm>
            <a:prstGeom prst="rect">
              <a:avLst/>
            </a:prstGeom>
          </p:spPr>
          <p:txBody>
            <a:bodyPr lIns="0" tIns="0" rIns="0" bIns="0" rtlCol="0" anchor="t">
              <a:spAutoFit/>
            </a:bodyPr>
            <a:lstStyle/>
            <a:p>
              <a:pPr algn="l">
                <a:lnSpc>
                  <a:spcPts val="1731"/>
                </a:lnSpc>
              </a:pPr>
              <a:r>
                <a:rPr lang="en-US" sz="1194" spc="119">
                  <a:solidFill>
                    <a:srgbClr val="FFFFFF"/>
                  </a:solidFill>
                  <a:latin typeface="League Spartan"/>
                </a:rPr>
                <a:t>VP BUSINESS DEVELOPMENT, CPFA®</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15702" y="-103093"/>
            <a:ext cx="6690272" cy="9657426"/>
          </a:xfrm>
          <a:custGeom>
            <a:avLst/>
            <a:gdLst/>
            <a:ahLst/>
            <a:cxnLst/>
            <a:rect l="l" t="t" r="r" b="b"/>
            <a:pathLst>
              <a:path w="6690272" h="9657426">
                <a:moveTo>
                  <a:pt x="0" y="0"/>
                </a:moveTo>
                <a:lnTo>
                  <a:pt x="6690272" y="0"/>
                </a:lnTo>
                <a:lnTo>
                  <a:pt x="6690272" y="9657426"/>
                </a:lnTo>
                <a:lnTo>
                  <a:pt x="0" y="9657426"/>
                </a:lnTo>
                <a:lnTo>
                  <a:pt x="0" y="0"/>
                </a:lnTo>
                <a:close/>
              </a:path>
            </a:pathLst>
          </a:custGeom>
          <a:blipFill>
            <a:blip r:embed="rId2">
              <a:alphaModFix amt="54000"/>
            </a:blip>
            <a:stretch>
              <a:fillRect/>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028700" y="9572084"/>
            <a:ext cx="5871675" cy="481289"/>
          </a:xfrm>
          <a:prstGeom prst="rect">
            <a:avLst/>
          </a:prstGeom>
        </p:spPr>
        <p:txBody>
          <a:bodyPr lIns="0" tIns="0" rIns="0" bIns="0" rtlCol="0" anchor="t">
            <a:spAutoFit/>
          </a:bodyPr>
          <a:lstStyle/>
          <a:p>
            <a:pPr>
              <a:lnSpc>
                <a:spcPts val="3919"/>
              </a:lnSpc>
            </a:pPr>
            <a:r>
              <a:rPr lang="en-US" sz="2799">
                <a:solidFill>
                  <a:srgbClr val="FFFFFF"/>
                </a:solidFill>
                <a:latin typeface="Open Sans"/>
              </a:rPr>
              <a:t>02 | RetirementSolutionGroup.com</a:t>
            </a:r>
          </a:p>
        </p:txBody>
      </p:sp>
      <p:sp>
        <p:nvSpPr>
          <p:cNvPr id="7" name="TextBox 7"/>
          <p:cNvSpPr txBox="1"/>
          <p:nvPr/>
        </p:nvSpPr>
        <p:spPr>
          <a:xfrm>
            <a:off x="1028700" y="2141971"/>
            <a:ext cx="10266879" cy="1988658"/>
          </a:xfrm>
          <a:prstGeom prst="rect">
            <a:avLst/>
          </a:prstGeom>
        </p:spPr>
        <p:txBody>
          <a:bodyPr lIns="0" tIns="0" rIns="0" bIns="0" rtlCol="0" anchor="t">
            <a:spAutoFit/>
          </a:bodyPr>
          <a:lstStyle/>
          <a:p>
            <a:pPr>
              <a:lnSpc>
                <a:spcPts val="3960"/>
              </a:lnSpc>
            </a:pPr>
            <a:r>
              <a:rPr lang="en-US" sz="3600">
                <a:solidFill>
                  <a:srgbClr val="000000"/>
                </a:solidFill>
                <a:latin typeface="Nunito 1"/>
              </a:rPr>
              <a:t>Your employer’s retirement savings plan is an essential part of your future financial security. It is important to understand how your plan works and what are the benefits.</a:t>
            </a:r>
          </a:p>
        </p:txBody>
      </p:sp>
      <p:sp>
        <p:nvSpPr>
          <p:cNvPr id="8" name="TextBox 8"/>
          <p:cNvSpPr txBox="1"/>
          <p:nvPr/>
        </p:nvSpPr>
        <p:spPr>
          <a:xfrm>
            <a:off x="1028700" y="885825"/>
            <a:ext cx="16230600" cy="1013354"/>
          </a:xfrm>
          <a:prstGeom prst="rect">
            <a:avLst/>
          </a:prstGeom>
        </p:spPr>
        <p:txBody>
          <a:bodyPr lIns="0" tIns="0" rIns="0" bIns="0" rtlCol="0" anchor="t">
            <a:spAutoFit/>
          </a:bodyPr>
          <a:lstStyle/>
          <a:p>
            <a:pPr>
              <a:lnSpc>
                <a:spcPts val="8960"/>
              </a:lnSpc>
            </a:pPr>
            <a:r>
              <a:rPr lang="en-US" sz="4800" b="1" dirty="0">
                <a:solidFill>
                  <a:srgbClr val="000000"/>
                </a:solidFill>
                <a:latin typeface="LIBBY HEAVY:VERSION 1.00" pitchFamily="2" charset="0"/>
              </a:rPr>
              <a:t>RSG is </a:t>
            </a:r>
            <a:r>
              <a:rPr lang="en-US" sz="4800" b="1" dirty="0" err="1">
                <a:solidFill>
                  <a:srgbClr val="000000"/>
                </a:solidFill>
                <a:latin typeface="LIBBY HEAVY:VERSION 1.00" pitchFamily="2" charset="0"/>
              </a:rPr>
              <a:t>HEre</a:t>
            </a:r>
            <a:r>
              <a:rPr lang="en-US" sz="4800" b="1" dirty="0">
                <a:solidFill>
                  <a:srgbClr val="000000"/>
                </a:solidFill>
                <a:latin typeface="LIBBY HEAVY:VERSION 1.00" pitchFamily="2" charset="0"/>
              </a:rPr>
              <a:t> to Help </a:t>
            </a:r>
          </a:p>
        </p:txBody>
      </p:sp>
      <p:sp>
        <p:nvSpPr>
          <p:cNvPr id="9" name="TextBox 9"/>
          <p:cNvSpPr txBox="1"/>
          <p:nvPr/>
        </p:nvSpPr>
        <p:spPr>
          <a:xfrm>
            <a:off x="3964538" y="4960222"/>
            <a:ext cx="8439770" cy="4442176"/>
          </a:xfrm>
          <a:prstGeom prst="rect">
            <a:avLst/>
          </a:prstGeom>
        </p:spPr>
        <p:txBody>
          <a:bodyPr lIns="0" tIns="0" rIns="0" bIns="0" rtlCol="0" anchor="t">
            <a:spAutoFit/>
          </a:bodyPr>
          <a:lstStyle/>
          <a:p>
            <a:pPr marL="777240" lvl="1" indent="-388620">
              <a:lnSpc>
                <a:spcPts val="5040"/>
              </a:lnSpc>
              <a:buFont typeface="Arial"/>
              <a:buChar char="•"/>
            </a:pPr>
            <a:r>
              <a:rPr lang="en-US" sz="3600">
                <a:solidFill>
                  <a:srgbClr val="000000"/>
                </a:solidFill>
                <a:latin typeface="Nunito 1"/>
              </a:rPr>
              <a:t>Why participate in a 401(k)</a:t>
            </a:r>
          </a:p>
          <a:p>
            <a:pPr marL="777240" lvl="1" indent="-388620">
              <a:lnSpc>
                <a:spcPts val="5040"/>
              </a:lnSpc>
              <a:buFont typeface="Arial"/>
              <a:buChar char="•"/>
            </a:pPr>
            <a:r>
              <a:rPr lang="en-US" sz="3600">
                <a:solidFill>
                  <a:srgbClr val="000000"/>
                </a:solidFill>
                <a:latin typeface="Nunito 1"/>
              </a:rPr>
              <a:t>How to sign up</a:t>
            </a:r>
          </a:p>
          <a:p>
            <a:pPr marL="777240" lvl="1" indent="-388620">
              <a:lnSpc>
                <a:spcPts val="5040"/>
              </a:lnSpc>
              <a:buFont typeface="Arial"/>
              <a:buChar char="•"/>
            </a:pPr>
            <a:r>
              <a:rPr lang="en-US" sz="3600">
                <a:solidFill>
                  <a:srgbClr val="000000"/>
                </a:solidFill>
                <a:latin typeface="Nunito 1"/>
              </a:rPr>
              <a:t>How much can/should you defer</a:t>
            </a:r>
          </a:p>
          <a:p>
            <a:pPr marL="777240" lvl="1" indent="-388620">
              <a:lnSpc>
                <a:spcPts val="5040"/>
              </a:lnSpc>
              <a:buFont typeface="Arial"/>
              <a:buChar char="•"/>
            </a:pPr>
            <a:r>
              <a:rPr lang="en-US" sz="3600">
                <a:solidFill>
                  <a:srgbClr val="000000"/>
                </a:solidFill>
                <a:latin typeface="Nunito 1"/>
              </a:rPr>
              <a:t>How to manage your investments</a:t>
            </a:r>
          </a:p>
          <a:p>
            <a:pPr marL="777240" lvl="1" indent="-388620">
              <a:lnSpc>
                <a:spcPts val="5040"/>
              </a:lnSpc>
              <a:buFont typeface="Arial"/>
              <a:buChar char="•"/>
            </a:pPr>
            <a:r>
              <a:rPr lang="en-US" sz="3600">
                <a:solidFill>
                  <a:srgbClr val="000000"/>
                </a:solidFill>
                <a:latin typeface="Nunito 1"/>
              </a:rPr>
              <a:t>Help setting up retirement goals</a:t>
            </a:r>
          </a:p>
          <a:p>
            <a:pPr marL="777240" lvl="1" indent="-388620">
              <a:lnSpc>
                <a:spcPts val="5040"/>
              </a:lnSpc>
              <a:buFont typeface="Arial"/>
              <a:buChar char="•"/>
            </a:pPr>
            <a:r>
              <a:rPr lang="en-US" sz="3600">
                <a:solidFill>
                  <a:srgbClr val="000000"/>
                </a:solidFill>
                <a:latin typeface="Nunito 1"/>
              </a:rPr>
              <a:t>Help making financial choices and combining assets</a:t>
            </a:r>
          </a:p>
        </p:txBody>
      </p:sp>
      <p:sp>
        <p:nvSpPr>
          <p:cNvPr id="10" name="Freeform 10"/>
          <p:cNvSpPr/>
          <p:nvPr/>
        </p:nvSpPr>
        <p:spPr>
          <a:xfrm>
            <a:off x="4347949" y="5052220"/>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4347949" y="4442892"/>
            <a:ext cx="5735507" cy="554314"/>
          </a:xfrm>
          <a:prstGeom prst="rect">
            <a:avLst/>
          </a:prstGeom>
        </p:spPr>
        <p:txBody>
          <a:bodyPr lIns="0" tIns="0" rIns="0" bIns="0" rtlCol="0" anchor="t">
            <a:spAutoFit/>
          </a:bodyPr>
          <a:lstStyle/>
          <a:p>
            <a:pPr>
              <a:lnSpc>
                <a:spcPts val="4289"/>
              </a:lnSpc>
            </a:pPr>
            <a:r>
              <a:rPr lang="en-US" sz="3899">
                <a:solidFill>
                  <a:srgbClr val="C22331"/>
                </a:solidFill>
                <a:latin typeface="Nunito 2 Bold"/>
              </a:rPr>
              <a:t>Ask me anything</a:t>
            </a:r>
          </a:p>
        </p:txBody>
      </p:sp>
      <p:sp>
        <p:nvSpPr>
          <p:cNvPr id="12" name="Freeform 12"/>
          <p:cNvSpPr/>
          <p:nvPr/>
        </p:nvSpPr>
        <p:spPr>
          <a:xfrm>
            <a:off x="4347949" y="5698689"/>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4347949" y="6343538"/>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4347949" y="6988387"/>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347949" y="7633235"/>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4347949" y="8278084"/>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7" name="Group 17"/>
          <p:cNvGrpSpPr/>
          <p:nvPr/>
        </p:nvGrpSpPr>
        <p:grpSpPr>
          <a:xfrm>
            <a:off x="1028700" y="4404792"/>
            <a:ext cx="2398183" cy="4356216"/>
            <a:chOff x="0" y="0"/>
            <a:chExt cx="1758372" cy="3194021"/>
          </a:xfrm>
        </p:grpSpPr>
        <p:sp>
          <p:nvSpPr>
            <p:cNvPr id="18" name="Freeform 18"/>
            <p:cNvSpPr/>
            <p:nvPr/>
          </p:nvSpPr>
          <p:spPr>
            <a:xfrm>
              <a:off x="0" y="0"/>
              <a:ext cx="1758372" cy="3194021"/>
            </a:xfrm>
            <a:custGeom>
              <a:avLst/>
              <a:gdLst/>
              <a:ahLst/>
              <a:cxnLst/>
              <a:rect l="l" t="t" r="r" b="b"/>
              <a:pathLst>
                <a:path w="1758372" h="3194021">
                  <a:moveTo>
                    <a:pt x="0" y="0"/>
                  </a:moveTo>
                  <a:lnTo>
                    <a:pt x="1758372" y="0"/>
                  </a:lnTo>
                  <a:lnTo>
                    <a:pt x="1758372" y="3194021"/>
                  </a:lnTo>
                  <a:lnTo>
                    <a:pt x="0" y="3194021"/>
                  </a:lnTo>
                  <a:close/>
                </a:path>
              </a:pathLst>
            </a:custGeom>
            <a:solidFill>
              <a:srgbClr val="9F1621"/>
            </a:solidFill>
          </p:spPr>
          <p:txBody>
            <a:bodyPr/>
            <a:lstStyle/>
            <a:p>
              <a:endParaRPr lang="en-US"/>
            </a:p>
          </p:txBody>
        </p:sp>
      </p:grpSp>
      <p:sp>
        <p:nvSpPr>
          <p:cNvPr id="19" name="Freeform 19"/>
          <p:cNvSpPr/>
          <p:nvPr/>
        </p:nvSpPr>
        <p:spPr>
          <a:xfrm>
            <a:off x="1178777" y="4541080"/>
            <a:ext cx="2107251" cy="3129413"/>
          </a:xfrm>
          <a:custGeom>
            <a:avLst/>
            <a:gdLst/>
            <a:ahLst/>
            <a:cxnLst/>
            <a:rect l="l" t="t" r="r" b="b"/>
            <a:pathLst>
              <a:path w="2107251" h="3129413">
                <a:moveTo>
                  <a:pt x="0" y="0"/>
                </a:moveTo>
                <a:lnTo>
                  <a:pt x="2107251" y="0"/>
                </a:lnTo>
                <a:lnTo>
                  <a:pt x="2107251" y="3129412"/>
                </a:lnTo>
                <a:lnTo>
                  <a:pt x="0" y="3129412"/>
                </a:lnTo>
                <a:lnTo>
                  <a:pt x="0" y="0"/>
                </a:lnTo>
                <a:close/>
              </a:path>
            </a:pathLst>
          </a:custGeom>
          <a:blipFill>
            <a:blip r:embed="rId6"/>
            <a:stretch>
              <a:fillRect l="-10014" t="-1222" b="-11228"/>
            </a:stretch>
          </a:blipFill>
        </p:spPr>
        <p:txBody>
          <a:bodyPr/>
          <a:lstStyle/>
          <a:p>
            <a:endParaRPr lang="en-US"/>
          </a:p>
        </p:txBody>
      </p:sp>
      <p:sp>
        <p:nvSpPr>
          <p:cNvPr id="20" name="TextBox 20"/>
          <p:cNvSpPr txBox="1"/>
          <p:nvPr/>
        </p:nvSpPr>
        <p:spPr>
          <a:xfrm>
            <a:off x="1178777" y="7772331"/>
            <a:ext cx="2107251" cy="300578"/>
          </a:xfrm>
          <a:prstGeom prst="rect">
            <a:avLst/>
          </a:prstGeom>
        </p:spPr>
        <p:txBody>
          <a:bodyPr lIns="0" tIns="0" rIns="0" bIns="0" rtlCol="0" anchor="t">
            <a:spAutoFit/>
          </a:bodyPr>
          <a:lstStyle/>
          <a:p>
            <a:pPr algn="l">
              <a:lnSpc>
                <a:spcPts val="2507"/>
              </a:lnSpc>
            </a:pPr>
            <a:r>
              <a:rPr lang="en-US" sz="1791">
                <a:solidFill>
                  <a:srgbClr val="FFFFFF"/>
                </a:solidFill>
                <a:latin typeface="League Spartan"/>
              </a:rPr>
              <a:t>Judy Gutierrez</a:t>
            </a:r>
          </a:p>
        </p:txBody>
      </p:sp>
      <p:sp>
        <p:nvSpPr>
          <p:cNvPr id="21" name="TextBox 21"/>
          <p:cNvSpPr txBox="1"/>
          <p:nvPr/>
        </p:nvSpPr>
        <p:spPr>
          <a:xfrm>
            <a:off x="1178777" y="8176173"/>
            <a:ext cx="2107251" cy="426604"/>
          </a:xfrm>
          <a:prstGeom prst="rect">
            <a:avLst/>
          </a:prstGeom>
        </p:spPr>
        <p:txBody>
          <a:bodyPr lIns="0" tIns="0" rIns="0" bIns="0" rtlCol="0" anchor="t">
            <a:spAutoFit/>
          </a:bodyPr>
          <a:lstStyle/>
          <a:p>
            <a:pPr algn="l">
              <a:lnSpc>
                <a:spcPts val="1731"/>
              </a:lnSpc>
            </a:pPr>
            <a:r>
              <a:rPr lang="en-US" sz="1194" spc="119">
                <a:solidFill>
                  <a:srgbClr val="FFFFFF"/>
                </a:solidFill>
                <a:latin typeface="League Spartan"/>
              </a:rPr>
              <a:t>SR. RELATIONSHIP MANAGER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15702" y="-103093"/>
            <a:ext cx="6690272" cy="9657426"/>
          </a:xfrm>
          <a:custGeom>
            <a:avLst/>
            <a:gdLst/>
            <a:ahLst/>
            <a:cxnLst/>
            <a:rect l="l" t="t" r="r" b="b"/>
            <a:pathLst>
              <a:path w="6690272" h="9657426">
                <a:moveTo>
                  <a:pt x="0" y="0"/>
                </a:moveTo>
                <a:lnTo>
                  <a:pt x="6690272" y="0"/>
                </a:lnTo>
                <a:lnTo>
                  <a:pt x="6690272" y="9657426"/>
                </a:lnTo>
                <a:lnTo>
                  <a:pt x="0" y="9657426"/>
                </a:lnTo>
                <a:lnTo>
                  <a:pt x="0" y="0"/>
                </a:lnTo>
                <a:close/>
              </a:path>
            </a:pathLst>
          </a:custGeom>
          <a:blipFill>
            <a:blip r:embed="rId2">
              <a:alphaModFix amt="54000"/>
            </a:blip>
            <a:stretch>
              <a:fillRect/>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028700" y="9572084"/>
            <a:ext cx="5871675" cy="481289"/>
          </a:xfrm>
          <a:prstGeom prst="rect">
            <a:avLst/>
          </a:prstGeom>
        </p:spPr>
        <p:txBody>
          <a:bodyPr lIns="0" tIns="0" rIns="0" bIns="0" rtlCol="0" anchor="t">
            <a:spAutoFit/>
          </a:bodyPr>
          <a:lstStyle/>
          <a:p>
            <a:pPr>
              <a:lnSpc>
                <a:spcPts val="3919"/>
              </a:lnSpc>
            </a:pPr>
            <a:r>
              <a:rPr lang="en-US" sz="2799">
                <a:solidFill>
                  <a:srgbClr val="FFFFFF"/>
                </a:solidFill>
                <a:latin typeface="Open Sans"/>
              </a:rPr>
              <a:t>02 | RetirementSolutionGroup.com</a:t>
            </a:r>
          </a:p>
        </p:txBody>
      </p:sp>
      <p:sp>
        <p:nvSpPr>
          <p:cNvPr id="7" name="TextBox 7"/>
          <p:cNvSpPr txBox="1"/>
          <p:nvPr/>
        </p:nvSpPr>
        <p:spPr>
          <a:xfrm>
            <a:off x="1028700" y="2141971"/>
            <a:ext cx="10266879" cy="1988658"/>
          </a:xfrm>
          <a:prstGeom prst="rect">
            <a:avLst/>
          </a:prstGeom>
        </p:spPr>
        <p:txBody>
          <a:bodyPr lIns="0" tIns="0" rIns="0" bIns="0" rtlCol="0" anchor="t">
            <a:spAutoFit/>
          </a:bodyPr>
          <a:lstStyle/>
          <a:p>
            <a:pPr>
              <a:lnSpc>
                <a:spcPts val="3960"/>
              </a:lnSpc>
            </a:pPr>
            <a:r>
              <a:rPr lang="en-US" sz="3600">
                <a:solidFill>
                  <a:srgbClr val="000000"/>
                </a:solidFill>
                <a:latin typeface="Nunito 1"/>
              </a:rPr>
              <a:t>Your employer’s retirement savings plan is an essential part of your future financial security. It is important to understand how your plan works and what are the benefits.</a:t>
            </a:r>
          </a:p>
        </p:txBody>
      </p:sp>
      <p:sp>
        <p:nvSpPr>
          <p:cNvPr id="8" name="TextBox 8"/>
          <p:cNvSpPr txBox="1"/>
          <p:nvPr/>
        </p:nvSpPr>
        <p:spPr>
          <a:xfrm>
            <a:off x="1028700" y="885825"/>
            <a:ext cx="16230600" cy="1013354"/>
          </a:xfrm>
          <a:prstGeom prst="rect">
            <a:avLst/>
          </a:prstGeom>
        </p:spPr>
        <p:txBody>
          <a:bodyPr lIns="0" tIns="0" rIns="0" bIns="0" rtlCol="0" anchor="t">
            <a:spAutoFit/>
          </a:bodyPr>
          <a:lstStyle/>
          <a:p>
            <a:pPr>
              <a:lnSpc>
                <a:spcPts val="8960"/>
              </a:lnSpc>
            </a:pPr>
            <a:r>
              <a:rPr lang="en-US" sz="4800" b="1" dirty="0">
                <a:solidFill>
                  <a:srgbClr val="000000"/>
                </a:solidFill>
                <a:latin typeface="LIBBY HEAVY:VERSION 1.00" pitchFamily="2" charset="0"/>
              </a:rPr>
              <a:t>RSG is </a:t>
            </a:r>
            <a:r>
              <a:rPr lang="en-US" sz="4800" b="1" dirty="0" err="1">
                <a:solidFill>
                  <a:srgbClr val="000000"/>
                </a:solidFill>
                <a:latin typeface="LIBBY HEAVY:VERSION 1.00" pitchFamily="2" charset="0"/>
              </a:rPr>
              <a:t>HEre</a:t>
            </a:r>
            <a:r>
              <a:rPr lang="en-US" sz="4800" b="1" dirty="0">
                <a:solidFill>
                  <a:srgbClr val="000000"/>
                </a:solidFill>
                <a:latin typeface="LIBBY HEAVY:VERSION 1.00" pitchFamily="2" charset="0"/>
              </a:rPr>
              <a:t> to Help </a:t>
            </a:r>
          </a:p>
        </p:txBody>
      </p:sp>
      <p:sp>
        <p:nvSpPr>
          <p:cNvPr id="9" name="TextBox 9"/>
          <p:cNvSpPr txBox="1"/>
          <p:nvPr/>
        </p:nvSpPr>
        <p:spPr>
          <a:xfrm>
            <a:off x="3964538" y="4960222"/>
            <a:ext cx="8439770" cy="4442176"/>
          </a:xfrm>
          <a:prstGeom prst="rect">
            <a:avLst/>
          </a:prstGeom>
        </p:spPr>
        <p:txBody>
          <a:bodyPr lIns="0" tIns="0" rIns="0" bIns="0" rtlCol="0" anchor="t">
            <a:spAutoFit/>
          </a:bodyPr>
          <a:lstStyle/>
          <a:p>
            <a:pPr marL="777240" lvl="1" indent="-388620">
              <a:lnSpc>
                <a:spcPts val="5040"/>
              </a:lnSpc>
              <a:buFont typeface="Arial"/>
              <a:buChar char="•"/>
            </a:pPr>
            <a:r>
              <a:rPr lang="en-US" sz="3600">
                <a:solidFill>
                  <a:srgbClr val="000000"/>
                </a:solidFill>
                <a:latin typeface="Nunito 1"/>
              </a:rPr>
              <a:t>Why participate in a 401(k)</a:t>
            </a:r>
          </a:p>
          <a:p>
            <a:pPr marL="777240" lvl="1" indent="-388620">
              <a:lnSpc>
                <a:spcPts val="5040"/>
              </a:lnSpc>
              <a:buFont typeface="Arial"/>
              <a:buChar char="•"/>
            </a:pPr>
            <a:r>
              <a:rPr lang="en-US" sz="3600">
                <a:solidFill>
                  <a:srgbClr val="000000"/>
                </a:solidFill>
                <a:latin typeface="Nunito 1"/>
              </a:rPr>
              <a:t>How to sign up</a:t>
            </a:r>
          </a:p>
          <a:p>
            <a:pPr marL="777240" lvl="1" indent="-388620">
              <a:lnSpc>
                <a:spcPts val="5040"/>
              </a:lnSpc>
              <a:buFont typeface="Arial"/>
              <a:buChar char="•"/>
            </a:pPr>
            <a:r>
              <a:rPr lang="en-US" sz="3600">
                <a:solidFill>
                  <a:srgbClr val="000000"/>
                </a:solidFill>
                <a:latin typeface="Nunito 1"/>
              </a:rPr>
              <a:t>How much can/should you defer</a:t>
            </a:r>
          </a:p>
          <a:p>
            <a:pPr marL="777240" lvl="1" indent="-388620">
              <a:lnSpc>
                <a:spcPts val="5040"/>
              </a:lnSpc>
              <a:buFont typeface="Arial"/>
              <a:buChar char="•"/>
            </a:pPr>
            <a:r>
              <a:rPr lang="en-US" sz="3600">
                <a:solidFill>
                  <a:srgbClr val="000000"/>
                </a:solidFill>
                <a:latin typeface="Nunito 1"/>
              </a:rPr>
              <a:t>How to manage your investments</a:t>
            </a:r>
          </a:p>
          <a:p>
            <a:pPr marL="777240" lvl="1" indent="-388620">
              <a:lnSpc>
                <a:spcPts val="5040"/>
              </a:lnSpc>
              <a:buFont typeface="Arial"/>
              <a:buChar char="•"/>
            </a:pPr>
            <a:r>
              <a:rPr lang="en-US" sz="3600">
                <a:solidFill>
                  <a:srgbClr val="000000"/>
                </a:solidFill>
                <a:latin typeface="Nunito 1"/>
              </a:rPr>
              <a:t>Help setting up retirement goals</a:t>
            </a:r>
          </a:p>
          <a:p>
            <a:pPr marL="777240" lvl="1" indent="-388620">
              <a:lnSpc>
                <a:spcPts val="5040"/>
              </a:lnSpc>
              <a:buFont typeface="Arial"/>
              <a:buChar char="•"/>
            </a:pPr>
            <a:r>
              <a:rPr lang="en-US" sz="3600">
                <a:solidFill>
                  <a:srgbClr val="000000"/>
                </a:solidFill>
                <a:latin typeface="Nunito 1"/>
              </a:rPr>
              <a:t>Help making financial choices and combining assets</a:t>
            </a:r>
          </a:p>
        </p:txBody>
      </p:sp>
      <p:sp>
        <p:nvSpPr>
          <p:cNvPr id="10" name="Freeform 10"/>
          <p:cNvSpPr/>
          <p:nvPr/>
        </p:nvSpPr>
        <p:spPr>
          <a:xfrm>
            <a:off x="4347949" y="5052220"/>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4347949" y="4442892"/>
            <a:ext cx="5735507" cy="554314"/>
          </a:xfrm>
          <a:prstGeom prst="rect">
            <a:avLst/>
          </a:prstGeom>
        </p:spPr>
        <p:txBody>
          <a:bodyPr lIns="0" tIns="0" rIns="0" bIns="0" rtlCol="0" anchor="t">
            <a:spAutoFit/>
          </a:bodyPr>
          <a:lstStyle/>
          <a:p>
            <a:pPr>
              <a:lnSpc>
                <a:spcPts val="4289"/>
              </a:lnSpc>
            </a:pPr>
            <a:r>
              <a:rPr lang="en-US" sz="3899">
                <a:solidFill>
                  <a:srgbClr val="C22331"/>
                </a:solidFill>
                <a:latin typeface="Nunito 2 Bold"/>
              </a:rPr>
              <a:t>Ask me anything</a:t>
            </a:r>
          </a:p>
        </p:txBody>
      </p:sp>
      <p:sp>
        <p:nvSpPr>
          <p:cNvPr id="12" name="Freeform 12"/>
          <p:cNvSpPr/>
          <p:nvPr/>
        </p:nvSpPr>
        <p:spPr>
          <a:xfrm>
            <a:off x="4347949" y="5698689"/>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4347949" y="6343538"/>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4347949" y="6988387"/>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4347949" y="7633235"/>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4347949" y="8278084"/>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7" name="Group 17"/>
          <p:cNvGrpSpPr/>
          <p:nvPr/>
        </p:nvGrpSpPr>
        <p:grpSpPr>
          <a:xfrm>
            <a:off x="1028700" y="4404792"/>
            <a:ext cx="2524501" cy="4356216"/>
            <a:chOff x="0" y="0"/>
            <a:chExt cx="3366001" cy="5808288"/>
          </a:xfrm>
        </p:grpSpPr>
        <p:grpSp>
          <p:nvGrpSpPr>
            <p:cNvPr id="18" name="Group 18"/>
            <p:cNvGrpSpPr/>
            <p:nvPr/>
          </p:nvGrpSpPr>
          <p:grpSpPr>
            <a:xfrm>
              <a:off x="0" y="0"/>
              <a:ext cx="3366001" cy="5808288"/>
              <a:chOff x="0" y="0"/>
              <a:chExt cx="1758372" cy="3034203"/>
            </a:xfrm>
          </p:grpSpPr>
          <p:sp>
            <p:nvSpPr>
              <p:cNvPr id="19" name="Freeform 19"/>
              <p:cNvSpPr/>
              <p:nvPr/>
            </p:nvSpPr>
            <p:spPr>
              <a:xfrm>
                <a:off x="0" y="0"/>
                <a:ext cx="1758372" cy="3034203"/>
              </a:xfrm>
              <a:custGeom>
                <a:avLst/>
                <a:gdLst/>
                <a:ahLst/>
                <a:cxnLst/>
                <a:rect l="l" t="t" r="r" b="b"/>
                <a:pathLst>
                  <a:path w="1758372" h="3034203">
                    <a:moveTo>
                      <a:pt x="0" y="0"/>
                    </a:moveTo>
                    <a:lnTo>
                      <a:pt x="1758372" y="0"/>
                    </a:lnTo>
                    <a:lnTo>
                      <a:pt x="1758372" y="3034203"/>
                    </a:lnTo>
                    <a:lnTo>
                      <a:pt x="0" y="3034203"/>
                    </a:lnTo>
                    <a:close/>
                  </a:path>
                </a:pathLst>
              </a:custGeom>
              <a:solidFill>
                <a:srgbClr val="9F1621"/>
              </a:solidFill>
            </p:spPr>
            <p:txBody>
              <a:bodyPr/>
              <a:lstStyle/>
              <a:p>
                <a:endParaRPr lang="en-US"/>
              </a:p>
            </p:txBody>
          </p:sp>
        </p:grpSp>
        <p:sp>
          <p:nvSpPr>
            <p:cNvPr id="20" name="Freeform 20"/>
            <p:cNvSpPr/>
            <p:nvPr/>
          </p:nvSpPr>
          <p:spPr>
            <a:xfrm>
              <a:off x="204171" y="181535"/>
              <a:ext cx="2957659" cy="4439264"/>
            </a:xfrm>
            <a:custGeom>
              <a:avLst/>
              <a:gdLst/>
              <a:ahLst/>
              <a:cxnLst/>
              <a:rect l="l" t="t" r="r" b="b"/>
              <a:pathLst>
                <a:path w="2957659" h="4439264">
                  <a:moveTo>
                    <a:pt x="0" y="0"/>
                  </a:moveTo>
                  <a:lnTo>
                    <a:pt x="2957659" y="0"/>
                  </a:lnTo>
                  <a:lnTo>
                    <a:pt x="2957659" y="4439264"/>
                  </a:lnTo>
                  <a:lnTo>
                    <a:pt x="0" y="4439264"/>
                  </a:lnTo>
                  <a:lnTo>
                    <a:pt x="0" y="0"/>
                  </a:lnTo>
                  <a:close/>
                </a:path>
              </a:pathLst>
            </a:custGeom>
            <a:blipFill>
              <a:blip r:embed="rId6"/>
              <a:stretch>
                <a:fillRect l="-31" r="-31"/>
              </a:stretch>
            </a:blipFill>
          </p:spPr>
          <p:txBody>
            <a:bodyPr/>
            <a:lstStyle/>
            <a:p>
              <a:endParaRPr lang="en-US"/>
            </a:p>
          </p:txBody>
        </p:sp>
        <p:sp>
          <p:nvSpPr>
            <p:cNvPr id="21" name="TextBox 21"/>
            <p:cNvSpPr txBox="1"/>
            <p:nvPr/>
          </p:nvSpPr>
          <p:spPr>
            <a:xfrm>
              <a:off x="210642" y="4728561"/>
              <a:ext cx="2957659" cy="419874"/>
            </a:xfrm>
            <a:prstGeom prst="rect">
              <a:avLst/>
            </a:prstGeom>
          </p:spPr>
          <p:txBody>
            <a:bodyPr lIns="0" tIns="0" rIns="0" bIns="0" rtlCol="0" anchor="t">
              <a:spAutoFit/>
            </a:bodyPr>
            <a:lstStyle/>
            <a:p>
              <a:pPr algn="l">
                <a:lnSpc>
                  <a:spcPts val="2639"/>
                </a:lnSpc>
              </a:pPr>
              <a:r>
                <a:rPr lang="en-US" sz="1885">
                  <a:solidFill>
                    <a:srgbClr val="FFFFFF"/>
                  </a:solidFill>
                  <a:latin typeface="League Spartan"/>
                </a:rPr>
                <a:t>Chris Underwood</a:t>
              </a:r>
            </a:p>
          </p:txBody>
        </p:sp>
        <p:sp>
          <p:nvSpPr>
            <p:cNvPr id="22" name="TextBox 22"/>
            <p:cNvSpPr txBox="1"/>
            <p:nvPr/>
          </p:nvSpPr>
          <p:spPr>
            <a:xfrm>
              <a:off x="210642" y="5304903"/>
              <a:ext cx="2957659" cy="281298"/>
            </a:xfrm>
            <a:prstGeom prst="rect">
              <a:avLst/>
            </a:prstGeom>
          </p:spPr>
          <p:txBody>
            <a:bodyPr lIns="0" tIns="0" rIns="0" bIns="0" rtlCol="0" anchor="t">
              <a:spAutoFit/>
            </a:bodyPr>
            <a:lstStyle/>
            <a:p>
              <a:pPr algn="l">
                <a:lnSpc>
                  <a:spcPts val="1822"/>
                </a:lnSpc>
              </a:pPr>
              <a:r>
                <a:rPr lang="en-US" sz="1256" spc="125">
                  <a:solidFill>
                    <a:srgbClr val="FFFFFF"/>
                  </a:solidFill>
                  <a:latin typeface="League Spartan"/>
                </a:rPr>
                <a:t>PRINCIPAL, AIF, CPFA®</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Freeform 5"/>
          <p:cNvSpPr/>
          <p:nvPr/>
        </p:nvSpPr>
        <p:spPr>
          <a:xfrm>
            <a:off x="0" y="2637869"/>
            <a:ext cx="8827241" cy="6620431"/>
          </a:xfrm>
          <a:custGeom>
            <a:avLst/>
            <a:gdLst/>
            <a:ahLst/>
            <a:cxnLst/>
            <a:rect l="l" t="t" r="r" b="b"/>
            <a:pathLst>
              <a:path w="8827241" h="6620431">
                <a:moveTo>
                  <a:pt x="0" y="0"/>
                </a:moveTo>
                <a:lnTo>
                  <a:pt x="8827241" y="0"/>
                </a:lnTo>
                <a:lnTo>
                  <a:pt x="8827241" y="6620431"/>
                </a:lnTo>
                <a:lnTo>
                  <a:pt x="0" y="6620431"/>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7757667" y="6695984"/>
            <a:ext cx="7597921" cy="2068824"/>
            <a:chOff x="0" y="0"/>
            <a:chExt cx="10130561" cy="2758432"/>
          </a:xfrm>
        </p:grpSpPr>
        <p:sp>
          <p:nvSpPr>
            <p:cNvPr id="7" name="TextBox 7"/>
            <p:cNvSpPr txBox="1"/>
            <p:nvPr/>
          </p:nvSpPr>
          <p:spPr>
            <a:xfrm>
              <a:off x="0" y="-76200"/>
              <a:ext cx="10130561" cy="2834632"/>
            </a:xfrm>
            <a:prstGeom prst="rect">
              <a:avLst/>
            </a:prstGeom>
          </p:spPr>
          <p:txBody>
            <a:bodyPr lIns="0" tIns="0" rIns="0" bIns="0" rtlCol="0" anchor="t">
              <a:spAutoFit/>
            </a:bodyPr>
            <a:lstStyle/>
            <a:p>
              <a:pPr marL="882065" lvl="1" indent="-441033">
                <a:lnSpc>
                  <a:spcPts val="5719"/>
                </a:lnSpc>
                <a:buFont typeface="Arial"/>
                <a:buChar char="•"/>
              </a:pPr>
              <a:r>
                <a:rPr lang="en-US" sz="4085">
                  <a:solidFill>
                    <a:srgbClr val="000000"/>
                  </a:solidFill>
                  <a:latin typeface="Nunito 1"/>
                </a:rPr>
                <a:t>Knowledgable specialist </a:t>
              </a:r>
            </a:p>
            <a:p>
              <a:pPr marL="882065" lvl="1" indent="-441033">
                <a:lnSpc>
                  <a:spcPts val="5719"/>
                </a:lnSpc>
                <a:buFont typeface="Arial"/>
                <a:buChar char="•"/>
              </a:pPr>
              <a:r>
                <a:rPr lang="en-US" sz="4085">
                  <a:solidFill>
                    <a:srgbClr val="000000"/>
                  </a:solidFill>
                  <a:latin typeface="Nunito 1"/>
                </a:rPr>
                <a:t>Fiduciaries</a:t>
              </a:r>
            </a:p>
            <a:p>
              <a:pPr marL="882065" lvl="1" indent="-441033">
                <a:lnSpc>
                  <a:spcPts val="5719"/>
                </a:lnSpc>
                <a:buFont typeface="Arial"/>
                <a:buChar char="•"/>
              </a:pPr>
              <a:r>
                <a:rPr lang="en-US" sz="4085">
                  <a:solidFill>
                    <a:srgbClr val="000000"/>
                  </a:solidFill>
                  <a:latin typeface="Nunito 1"/>
                </a:rPr>
                <a:t>Trusted Partners</a:t>
              </a:r>
            </a:p>
          </p:txBody>
        </p:sp>
        <p:sp>
          <p:nvSpPr>
            <p:cNvPr id="8" name="Freeform 8"/>
            <p:cNvSpPr/>
            <p:nvPr/>
          </p:nvSpPr>
          <p:spPr>
            <a:xfrm>
              <a:off x="580161" y="38318"/>
              <a:ext cx="446663" cy="730740"/>
            </a:xfrm>
            <a:custGeom>
              <a:avLst/>
              <a:gdLst/>
              <a:ahLst/>
              <a:cxnLst/>
              <a:rect l="l" t="t" r="r" b="b"/>
              <a:pathLst>
                <a:path w="446663" h="730740">
                  <a:moveTo>
                    <a:pt x="0" y="0"/>
                  </a:moveTo>
                  <a:lnTo>
                    <a:pt x="446663" y="0"/>
                  </a:lnTo>
                  <a:lnTo>
                    <a:pt x="446663" y="730740"/>
                  </a:lnTo>
                  <a:lnTo>
                    <a:pt x="0" y="7307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580161" y="1016528"/>
              <a:ext cx="446663" cy="730740"/>
            </a:xfrm>
            <a:custGeom>
              <a:avLst/>
              <a:gdLst/>
              <a:ahLst/>
              <a:cxnLst/>
              <a:rect l="l" t="t" r="r" b="b"/>
              <a:pathLst>
                <a:path w="446663" h="730740">
                  <a:moveTo>
                    <a:pt x="0" y="0"/>
                  </a:moveTo>
                  <a:lnTo>
                    <a:pt x="446663" y="0"/>
                  </a:lnTo>
                  <a:lnTo>
                    <a:pt x="446663" y="730740"/>
                  </a:lnTo>
                  <a:lnTo>
                    <a:pt x="0" y="7307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580161" y="1992286"/>
              <a:ext cx="446663" cy="730740"/>
            </a:xfrm>
            <a:custGeom>
              <a:avLst/>
              <a:gdLst/>
              <a:ahLst/>
              <a:cxnLst/>
              <a:rect l="l" t="t" r="r" b="b"/>
              <a:pathLst>
                <a:path w="446663" h="730740">
                  <a:moveTo>
                    <a:pt x="0" y="0"/>
                  </a:moveTo>
                  <a:lnTo>
                    <a:pt x="446663" y="0"/>
                  </a:lnTo>
                  <a:lnTo>
                    <a:pt x="446663" y="730740"/>
                  </a:lnTo>
                  <a:lnTo>
                    <a:pt x="0" y="7307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1" name="TextBox 11"/>
          <p:cNvSpPr txBox="1"/>
          <p:nvPr/>
        </p:nvSpPr>
        <p:spPr>
          <a:xfrm>
            <a:off x="1028700" y="9572084"/>
            <a:ext cx="5871675" cy="481289"/>
          </a:xfrm>
          <a:prstGeom prst="rect">
            <a:avLst/>
          </a:prstGeom>
        </p:spPr>
        <p:txBody>
          <a:bodyPr lIns="0" tIns="0" rIns="0" bIns="0" rtlCol="0" anchor="t">
            <a:spAutoFit/>
          </a:bodyPr>
          <a:lstStyle/>
          <a:p>
            <a:pPr>
              <a:lnSpc>
                <a:spcPts val="3919"/>
              </a:lnSpc>
            </a:pPr>
            <a:r>
              <a:rPr lang="en-US" sz="2799">
                <a:solidFill>
                  <a:srgbClr val="FFFFFF"/>
                </a:solidFill>
                <a:latin typeface="Open Sans"/>
              </a:rPr>
              <a:t>03 | RetirementSolutionGroup.com</a:t>
            </a:r>
          </a:p>
        </p:txBody>
      </p:sp>
      <p:sp>
        <p:nvSpPr>
          <p:cNvPr id="12" name="TextBox 12"/>
          <p:cNvSpPr txBox="1"/>
          <p:nvPr/>
        </p:nvSpPr>
        <p:spPr>
          <a:xfrm>
            <a:off x="1028700" y="885825"/>
            <a:ext cx="16230600" cy="1050288"/>
          </a:xfrm>
          <a:prstGeom prst="rect">
            <a:avLst/>
          </a:prstGeom>
        </p:spPr>
        <p:txBody>
          <a:bodyPr lIns="0" tIns="0" rIns="0" bIns="0" rtlCol="0" anchor="t">
            <a:spAutoFit/>
          </a:bodyPr>
          <a:lstStyle/>
          <a:p>
            <a:pPr>
              <a:lnSpc>
                <a:spcPts val="8960"/>
              </a:lnSpc>
            </a:pPr>
            <a:r>
              <a:rPr lang="en-US" sz="4800" b="1" dirty="0">
                <a:solidFill>
                  <a:srgbClr val="000000"/>
                </a:solidFill>
                <a:latin typeface="LIBBY HEAVY:VERSION 1.00" pitchFamily="2" charset="0"/>
              </a:rPr>
              <a:t>Your Retirement Specialists  </a:t>
            </a:r>
          </a:p>
        </p:txBody>
      </p:sp>
      <p:sp>
        <p:nvSpPr>
          <p:cNvPr id="13" name="TextBox 13"/>
          <p:cNvSpPr txBox="1"/>
          <p:nvPr/>
        </p:nvSpPr>
        <p:spPr>
          <a:xfrm>
            <a:off x="8082883" y="5986185"/>
            <a:ext cx="8162454" cy="616558"/>
          </a:xfrm>
          <a:prstGeom prst="rect">
            <a:avLst/>
          </a:prstGeom>
        </p:spPr>
        <p:txBody>
          <a:bodyPr lIns="0" tIns="0" rIns="0" bIns="0" rtlCol="0" anchor="t">
            <a:spAutoFit/>
          </a:bodyPr>
          <a:lstStyle/>
          <a:p>
            <a:pPr>
              <a:lnSpc>
                <a:spcPts val="4729"/>
              </a:lnSpc>
            </a:pPr>
            <a:r>
              <a:rPr lang="en-US" sz="4299">
                <a:solidFill>
                  <a:srgbClr val="C22331"/>
                </a:solidFill>
                <a:latin typeface="Nunito 2 Bold"/>
              </a:rPr>
              <a:t>Your Plan is our only focus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9554333"/>
          </a:xfrm>
          <a:custGeom>
            <a:avLst/>
            <a:gdLst/>
            <a:ahLst/>
            <a:cxnLst/>
            <a:rect l="l" t="t" r="r" b="b"/>
            <a:pathLst>
              <a:path w="18288000" h="9554333">
                <a:moveTo>
                  <a:pt x="0" y="0"/>
                </a:moveTo>
                <a:lnTo>
                  <a:pt x="18288000" y="0"/>
                </a:lnTo>
                <a:lnTo>
                  <a:pt x="18288000" y="9554333"/>
                </a:lnTo>
                <a:lnTo>
                  <a:pt x="0" y="9554333"/>
                </a:lnTo>
                <a:lnTo>
                  <a:pt x="0" y="0"/>
                </a:lnTo>
                <a:close/>
              </a:path>
            </a:pathLst>
          </a:custGeom>
          <a:blipFill>
            <a:blip r:embed="rId3">
              <a:alphaModFix amt="25000"/>
            </a:blip>
            <a:stretch>
              <a:fillRect t="-1654" b="-33768"/>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604123" y="3820373"/>
            <a:ext cx="3103239" cy="4989705"/>
          </a:xfrm>
          <a:prstGeom prst="rect">
            <a:avLst/>
          </a:prstGeom>
        </p:spPr>
        <p:txBody>
          <a:bodyPr lIns="0" tIns="0" rIns="0" bIns="0" rtlCol="0" anchor="t">
            <a:spAutoFit/>
          </a:bodyPr>
          <a:lstStyle/>
          <a:p>
            <a:pPr algn="r">
              <a:lnSpc>
                <a:spcPts val="5767"/>
              </a:lnSpc>
            </a:pPr>
            <a:r>
              <a:rPr lang="en-US" sz="2799">
                <a:solidFill>
                  <a:srgbClr val="000000">
                    <a:alpha val="98824"/>
                  </a:srgbClr>
                </a:solidFill>
                <a:latin typeface="Nunito 2"/>
              </a:rPr>
              <a:t>1943 - 1954</a:t>
            </a:r>
          </a:p>
          <a:p>
            <a:pPr algn="r">
              <a:lnSpc>
                <a:spcPts val="5767"/>
              </a:lnSpc>
            </a:pPr>
            <a:r>
              <a:rPr lang="en-US" sz="2799">
                <a:solidFill>
                  <a:srgbClr val="000000">
                    <a:alpha val="98824"/>
                  </a:srgbClr>
                </a:solidFill>
                <a:latin typeface="Nunito 2"/>
              </a:rPr>
              <a:t>1955</a:t>
            </a:r>
          </a:p>
          <a:p>
            <a:pPr algn="r">
              <a:lnSpc>
                <a:spcPts val="5767"/>
              </a:lnSpc>
            </a:pPr>
            <a:r>
              <a:rPr lang="en-US" sz="2799">
                <a:solidFill>
                  <a:srgbClr val="000000">
                    <a:alpha val="98824"/>
                  </a:srgbClr>
                </a:solidFill>
                <a:latin typeface="Nunito 2"/>
              </a:rPr>
              <a:t>1956</a:t>
            </a:r>
          </a:p>
          <a:p>
            <a:pPr algn="r">
              <a:lnSpc>
                <a:spcPts val="5767"/>
              </a:lnSpc>
            </a:pPr>
            <a:r>
              <a:rPr lang="en-US" sz="2799">
                <a:solidFill>
                  <a:srgbClr val="000000">
                    <a:alpha val="98824"/>
                  </a:srgbClr>
                </a:solidFill>
                <a:latin typeface="Nunito 2"/>
              </a:rPr>
              <a:t>1957</a:t>
            </a:r>
          </a:p>
          <a:p>
            <a:pPr algn="r">
              <a:lnSpc>
                <a:spcPts val="5767"/>
              </a:lnSpc>
            </a:pPr>
            <a:r>
              <a:rPr lang="en-US" sz="2799">
                <a:solidFill>
                  <a:srgbClr val="000000">
                    <a:alpha val="98824"/>
                  </a:srgbClr>
                </a:solidFill>
                <a:latin typeface="Nunito 2"/>
              </a:rPr>
              <a:t>1958</a:t>
            </a:r>
          </a:p>
          <a:p>
            <a:pPr algn="r">
              <a:lnSpc>
                <a:spcPts val="5767"/>
              </a:lnSpc>
            </a:pPr>
            <a:r>
              <a:rPr lang="en-US" sz="2799">
                <a:solidFill>
                  <a:srgbClr val="000000">
                    <a:alpha val="98824"/>
                  </a:srgbClr>
                </a:solidFill>
                <a:latin typeface="Nunito 2"/>
              </a:rPr>
              <a:t>1959</a:t>
            </a:r>
          </a:p>
          <a:p>
            <a:pPr algn="r">
              <a:lnSpc>
                <a:spcPts val="5767"/>
              </a:lnSpc>
            </a:pPr>
            <a:r>
              <a:rPr lang="en-US" sz="2799">
                <a:solidFill>
                  <a:srgbClr val="000000">
                    <a:alpha val="98824"/>
                  </a:srgbClr>
                </a:solidFill>
                <a:latin typeface="Nunito 2"/>
              </a:rPr>
              <a:t>1960+</a:t>
            </a:r>
          </a:p>
        </p:txBody>
      </p:sp>
      <p:sp>
        <p:nvSpPr>
          <p:cNvPr id="7" name="TextBox 7"/>
          <p:cNvSpPr txBox="1"/>
          <p:nvPr/>
        </p:nvSpPr>
        <p:spPr>
          <a:xfrm>
            <a:off x="146612" y="3355879"/>
            <a:ext cx="3560750" cy="450161"/>
          </a:xfrm>
          <a:prstGeom prst="rect">
            <a:avLst/>
          </a:prstGeom>
        </p:spPr>
        <p:txBody>
          <a:bodyPr lIns="0" tIns="0" rIns="0" bIns="0" rtlCol="0" anchor="t">
            <a:spAutoFit/>
          </a:bodyPr>
          <a:lstStyle/>
          <a:p>
            <a:pPr algn="r">
              <a:lnSpc>
                <a:spcPts val="3520"/>
              </a:lnSpc>
            </a:pPr>
            <a:r>
              <a:rPr lang="en-US" sz="3200">
                <a:solidFill>
                  <a:srgbClr val="C22331"/>
                </a:solidFill>
                <a:latin typeface="Nunito 2 Bold"/>
              </a:rPr>
              <a:t>Year of Birth</a:t>
            </a:r>
          </a:p>
        </p:txBody>
      </p:sp>
      <p:sp>
        <p:nvSpPr>
          <p:cNvPr id="8" name="TextBox 8"/>
          <p:cNvSpPr txBox="1"/>
          <p:nvPr/>
        </p:nvSpPr>
        <p:spPr>
          <a:xfrm>
            <a:off x="4863380" y="3820373"/>
            <a:ext cx="3833053" cy="4989705"/>
          </a:xfrm>
          <a:prstGeom prst="rect">
            <a:avLst/>
          </a:prstGeom>
        </p:spPr>
        <p:txBody>
          <a:bodyPr lIns="0" tIns="0" rIns="0" bIns="0" rtlCol="0" anchor="t">
            <a:spAutoFit/>
          </a:bodyPr>
          <a:lstStyle/>
          <a:p>
            <a:pPr>
              <a:lnSpc>
                <a:spcPts val="5767"/>
              </a:lnSpc>
            </a:pPr>
            <a:r>
              <a:rPr lang="en-US" sz="2799">
                <a:solidFill>
                  <a:srgbClr val="000000">
                    <a:alpha val="98824"/>
                  </a:srgbClr>
                </a:solidFill>
                <a:latin typeface="Nunito 2"/>
              </a:rPr>
              <a:t>66 years</a:t>
            </a:r>
          </a:p>
          <a:p>
            <a:pPr>
              <a:lnSpc>
                <a:spcPts val="5767"/>
              </a:lnSpc>
            </a:pPr>
            <a:r>
              <a:rPr lang="en-US" sz="2799">
                <a:solidFill>
                  <a:srgbClr val="000000">
                    <a:alpha val="98824"/>
                  </a:srgbClr>
                </a:solidFill>
                <a:latin typeface="Nunito 2"/>
              </a:rPr>
              <a:t>66 years + 2 months</a:t>
            </a:r>
          </a:p>
          <a:p>
            <a:pPr>
              <a:lnSpc>
                <a:spcPts val="5767"/>
              </a:lnSpc>
            </a:pPr>
            <a:r>
              <a:rPr lang="en-US" sz="2799">
                <a:solidFill>
                  <a:srgbClr val="000000">
                    <a:alpha val="98824"/>
                  </a:srgbClr>
                </a:solidFill>
                <a:latin typeface="Nunito 2"/>
              </a:rPr>
              <a:t>66 years + 4 months</a:t>
            </a:r>
          </a:p>
          <a:p>
            <a:pPr>
              <a:lnSpc>
                <a:spcPts val="5767"/>
              </a:lnSpc>
            </a:pPr>
            <a:r>
              <a:rPr lang="en-US" sz="2799">
                <a:solidFill>
                  <a:srgbClr val="000000">
                    <a:alpha val="98824"/>
                  </a:srgbClr>
                </a:solidFill>
                <a:latin typeface="Nunito 2"/>
              </a:rPr>
              <a:t>66 years + 6 months</a:t>
            </a:r>
          </a:p>
          <a:p>
            <a:pPr>
              <a:lnSpc>
                <a:spcPts val="5767"/>
              </a:lnSpc>
            </a:pPr>
            <a:r>
              <a:rPr lang="en-US" sz="2799">
                <a:solidFill>
                  <a:srgbClr val="000000">
                    <a:alpha val="98824"/>
                  </a:srgbClr>
                </a:solidFill>
                <a:latin typeface="Nunito 2"/>
              </a:rPr>
              <a:t>66 years + 8 months</a:t>
            </a:r>
          </a:p>
          <a:p>
            <a:pPr>
              <a:lnSpc>
                <a:spcPts val="5767"/>
              </a:lnSpc>
            </a:pPr>
            <a:r>
              <a:rPr lang="en-US" sz="2799">
                <a:solidFill>
                  <a:srgbClr val="000000">
                    <a:alpha val="98824"/>
                  </a:srgbClr>
                </a:solidFill>
                <a:latin typeface="Nunito 2"/>
              </a:rPr>
              <a:t>66 years + 10 months</a:t>
            </a:r>
          </a:p>
          <a:p>
            <a:pPr>
              <a:lnSpc>
                <a:spcPts val="5767"/>
              </a:lnSpc>
            </a:pPr>
            <a:r>
              <a:rPr lang="en-US" sz="2799">
                <a:solidFill>
                  <a:srgbClr val="000000">
                    <a:alpha val="98824"/>
                  </a:srgbClr>
                </a:solidFill>
                <a:latin typeface="Nunito 2"/>
              </a:rPr>
              <a:t>67 years</a:t>
            </a:r>
          </a:p>
        </p:txBody>
      </p:sp>
      <p:sp>
        <p:nvSpPr>
          <p:cNvPr id="9" name="TextBox 9"/>
          <p:cNvSpPr txBox="1"/>
          <p:nvPr/>
        </p:nvSpPr>
        <p:spPr>
          <a:xfrm>
            <a:off x="4863380" y="3355879"/>
            <a:ext cx="5735507" cy="450161"/>
          </a:xfrm>
          <a:prstGeom prst="rect">
            <a:avLst/>
          </a:prstGeom>
        </p:spPr>
        <p:txBody>
          <a:bodyPr lIns="0" tIns="0" rIns="0" bIns="0" rtlCol="0" anchor="t">
            <a:spAutoFit/>
          </a:bodyPr>
          <a:lstStyle/>
          <a:p>
            <a:pPr algn="just">
              <a:lnSpc>
                <a:spcPts val="3520"/>
              </a:lnSpc>
            </a:pPr>
            <a:r>
              <a:rPr lang="en-US" sz="3200">
                <a:solidFill>
                  <a:srgbClr val="C22331"/>
                </a:solidFill>
                <a:latin typeface="Nunito 2 Bold"/>
              </a:rPr>
              <a:t>Full Retirement Age</a:t>
            </a:r>
          </a:p>
        </p:txBody>
      </p:sp>
      <p:sp>
        <p:nvSpPr>
          <p:cNvPr id="10" name="Freeform 10"/>
          <p:cNvSpPr/>
          <p:nvPr/>
        </p:nvSpPr>
        <p:spPr>
          <a:xfrm rot="5400000">
            <a:off x="3918328" y="4086705"/>
            <a:ext cx="736671" cy="644252"/>
          </a:xfrm>
          <a:custGeom>
            <a:avLst/>
            <a:gdLst/>
            <a:ahLst/>
            <a:cxnLst/>
            <a:rect l="l" t="t" r="r" b="b"/>
            <a:pathLst>
              <a:path w="736671" h="644252">
                <a:moveTo>
                  <a:pt x="0" y="0"/>
                </a:moveTo>
                <a:lnTo>
                  <a:pt x="736671" y="0"/>
                </a:lnTo>
                <a:lnTo>
                  <a:pt x="736671" y="644252"/>
                </a:lnTo>
                <a:lnTo>
                  <a:pt x="0" y="644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1028700" y="2521848"/>
            <a:ext cx="16510769" cy="563826"/>
          </a:xfrm>
          <a:prstGeom prst="rect">
            <a:avLst/>
          </a:prstGeom>
        </p:spPr>
        <p:txBody>
          <a:bodyPr lIns="0" tIns="0" rIns="0" bIns="0" rtlCol="0" anchor="t">
            <a:spAutoFit/>
          </a:bodyPr>
          <a:lstStyle/>
          <a:p>
            <a:pPr>
              <a:lnSpc>
                <a:spcPts val="4200"/>
              </a:lnSpc>
            </a:pPr>
            <a:r>
              <a:rPr lang="en-US" sz="4200">
                <a:solidFill>
                  <a:srgbClr val="000000"/>
                </a:solidFill>
                <a:latin typeface="Nunito 2"/>
              </a:rPr>
              <a:t>Social Security benefits are based on your Full Retirement Age (FRA).</a:t>
            </a:r>
          </a:p>
        </p:txBody>
      </p:sp>
      <p:sp>
        <p:nvSpPr>
          <p:cNvPr id="12" name="TextBox 12"/>
          <p:cNvSpPr txBox="1"/>
          <p:nvPr/>
        </p:nvSpPr>
        <p:spPr>
          <a:xfrm>
            <a:off x="1028700" y="9572084"/>
            <a:ext cx="5871675" cy="481289"/>
          </a:xfrm>
          <a:prstGeom prst="rect">
            <a:avLst/>
          </a:prstGeom>
        </p:spPr>
        <p:txBody>
          <a:bodyPr lIns="0" tIns="0" rIns="0" bIns="0" rtlCol="0" anchor="t">
            <a:spAutoFit/>
          </a:bodyPr>
          <a:lstStyle/>
          <a:p>
            <a:pPr>
              <a:lnSpc>
                <a:spcPts val="3919"/>
              </a:lnSpc>
            </a:pPr>
            <a:r>
              <a:rPr lang="en-US" sz="2799">
                <a:solidFill>
                  <a:srgbClr val="FFFFFF"/>
                </a:solidFill>
                <a:latin typeface="Open Sans"/>
              </a:rPr>
              <a:t>04 | RetirementSolutionGroup.com</a:t>
            </a:r>
          </a:p>
        </p:txBody>
      </p:sp>
      <p:sp>
        <p:nvSpPr>
          <p:cNvPr id="13" name="TextBox 13"/>
          <p:cNvSpPr txBox="1"/>
          <p:nvPr/>
        </p:nvSpPr>
        <p:spPr>
          <a:xfrm>
            <a:off x="1028700" y="885825"/>
            <a:ext cx="16230600" cy="1031821"/>
          </a:xfrm>
          <a:prstGeom prst="rect">
            <a:avLst/>
          </a:prstGeom>
        </p:spPr>
        <p:txBody>
          <a:bodyPr lIns="0" tIns="0" rIns="0" bIns="0" rtlCol="0" anchor="t">
            <a:spAutoFit/>
          </a:bodyPr>
          <a:lstStyle/>
          <a:p>
            <a:pPr>
              <a:lnSpc>
                <a:spcPts val="8960"/>
              </a:lnSpc>
            </a:pPr>
            <a:r>
              <a:rPr lang="en-US" sz="4800" b="1" dirty="0">
                <a:solidFill>
                  <a:srgbClr val="000000"/>
                </a:solidFill>
                <a:latin typeface="LIBBY HEAVY:VERSION 1.00" pitchFamily="2" charset="0"/>
              </a:rPr>
              <a:t>collecting Your Full Benefit</a:t>
            </a:r>
          </a:p>
        </p:txBody>
      </p:sp>
      <p:sp>
        <p:nvSpPr>
          <p:cNvPr id="14" name="TextBox 14"/>
          <p:cNvSpPr txBox="1"/>
          <p:nvPr/>
        </p:nvSpPr>
        <p:spPr>
          <a:xfrm>
            <a:off x="10137847" y="8881261"/>
            <a:ext cx="5842551" cy="240611"/>
          </a:xfrm>
          <a:prstGeom prst="rect">
            <a:avLst/>
          </a:prstGeom>
        </p:spPr>
        <p:txBody>
          <a:bodyPr lIns="0" tIns="0" rIns="0" bIns="0" rtlCol="0" anchor="t">
            <a:spAutoFit/>
          </a:bodyPr>
          <a:lstStyle/>
          <a:p>
            <a:pPr>
              <a:lnSpc>
                <a:spcPts val="1960"/>
              </a:lnSpc>
            </a:pPr>
            <a:r>
              <a:rPr lang="en-US" sz="1400">
                <a:solidFill>
                  <a:srgbClr val="000000"/>
                </a:solidFill>
                <a:latin typeface="Nunito Sans"/>
              </a:rPr>
              <a:t>SOURCE: Social Security Administration</a:t>
            </a:r>
          </a:p>
        </p:txBody>
      </p:sp>
      <p:sp>
        <p:nvSpPr>
          <p:cNvPr id="15" name="Freeform 15"/>
          <p:cNvSpPr/>
          <p:nvPr/>
        </p:nvSpPr>
        <p:spPr>
          <a:xfrm rot="5400000">
            <a:off x="3918328" y="4821374"/>
            <a:ext cx="736671" cy="644252"/>
          </a:xfrm>
          <a:custGeom>
            <a:avLst/>
            <a:gdLst/>
            <a:ahLst/>
            <a:cxnLst/>
            <a:rect l="l" t="t" r="r" b="b"/>
            <a:pathLst>
              <a:path w="736671" h="644252">
                <a:moveTo>
                  <a:pt x="0" y="0"/>
                </a:moveTo>
                <a:lnTo>
                  <a:pt x="736671" y="0"/>
                </a:lnTo>
                <a:lnTo>
                  <a:pt x="736671" y="644252"/>
                </a:lnTo>
                <a:lnTo>
                  <a:pt x="0" y="644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rot="5400000">
            <a:off x="3918328" y="5558045"/>
            <a:ext cx="736671" cy="644252"/>
          </a:xfrm>
          <a:custGeom>
            <a:avLst/>
            <a:gdLst/>
            <a:ahLst/>
            <a:cxnLst/>
            <a:rect l="l" t="t" r="r" b="b"/>
            <a:pathLst>
              <a:path w="736671" h="644252">
                <a:moveTo>
                  <a:pt x="0" y="0"/>
                </a:moveTo>
                <a:lnTo>
                  <a:pt x="736671" y="0"/>
                </a:lnTo>
                <a:lnTo>
                  <a:pt x="736671" y="644252"/>
                </a:lnTo>
                <a:lnTo>
                  <a:pt x="0" y="644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5400000">
            <a:off x="3918328" y="6294715"/>
            <a:ext cx="736671" cy="644252"/>
          </a:xfrm>
          <a:custGeom>
            <a:avLst/>
            <a:gdLst/>
            <a:ahLst/>
            <a:cxnLst/>
            <a:rect l="l" t="t" r="r" b="b"/>
            <a:pathLst>
              <a:path w="736671" h="644252">
                <a:moveTo>
                  <a:pt x="0" y="0"/>
                </a:moveTo>
                <a:lnTo>
                  <a:pt x="736671" y="0"/>
                </a:lnTo>
                <a:lnTo>
                  <a:pt x="736671" y="644252"/>
                </a:lnTo>
                <a:lnTo>
                  <a:pt x="0" y="644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rot="5400000">
            <a:off x="3918328" y="7028140"/>
            <a:ext cx="736671" cy="644252"/>
          </a:xfrm>
          <a:custGeom>
            <a:avLst/>
            <a:gdLst/>
            <a:ahLst/>
            <a:cxnLst/>
            <a:rect l="l" t="t" r="r" b="b"/>
            <a:pathLst>
              <a:path w="736671" h="644252">
                <a:moveTo>
                  <a:pt x="0" y="0"/>
                </a:moveTo>
                <a:lnTo>
                  <a:pt x="736671" y="0"/>
                </a:lnTo>
                <a:lnTo>
                  <a:pt x="736671" y="644252"/>
                </a:lnTo>
                <a:lnTo>
                  <a:pt x="0" y="644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rot="5400000">
            <a:off x="3918328" y="7764811"/>
            <a:ext cx="736671" cy="644252"/>
          </a:xfrm>
          <a:custGeom>
            <a:avLst/>
            <a:gdLst/>
            <a:ahLst/>
            <a:cxnLst/>
            <a:rect l="l" t="t" r="r" b="b"/>
            <a:pathLst>
              <a:path w="736671" h="644252">
                <a:moveTo>
                  <a:pt x="0" y="0"/>
                </a:moveTo>
                <a:lnTo>
                  <a:pt x="736671" y="0"/>
                </a:lnTo>
                <a:lnTo>
                  <a:pt x="736671" y="644252"/>
                </a:lnTo>
                <a:lnTo>
                  <a:pt x="0" y="644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5400000">
            <a:off x="3918328" y="8487953"/>
            <a:ext cx="736671" cy="644252"/>
          </a:xfrm>
          <a:custGeom>
            <a:avLst/>
            <a:gdLst/>
            <a:ahLst/>
            <a:cxnLst/>
            <a:rect l="l" t="t" r="r" b="b"/>
            <a:pathLst>
              <a:path w="736671" h="644252">
                <a:moveTo>
                  <a:pt x="0" y="0"/>
                </a:moveTo>
                <a:lnTo>
                  <a:pt x="736671" y="0"/>
                </a:lnTo>
                <a:lnTo>
                  <a:pt x="736671" y="644251"/>
                </a:lnTo>
                <a:lnTo>
                  <a:pt x="0" y="6442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1049411" y="2385879"/>
            <a:ext cx="436786" cy="714582"/>
          </a:xfrm>
          <a:custGeom>
            <a:avLst/>
            <a:gdLst/>
            <a:ahLst/>
            <a:cxnLst/>
            <a:rect l="l" t="t" r="r" b="b"/>
            <a:pathLst>
              <a:path w="436786" h="714582">
                <a:moveTo>
                  <a:pt x="0" y="0"/>
                </a:moveTo>
                <a:lnTo>
                  <a:pt x="436787" y="0"/>
                </a:lnTo>
                <a:lnTo>
                  <a:pt x="436787" y="714582"/>
                </a:lnTo>
                <a:lnTo>
                  <a:pt x="0" y="714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49411" y="3490986"/>
            <a:ext cx="436786" cy="714582"/>
          </a:xfrm>
          <a:custGeom>
            <a:avLst/>
            <a:gdLst/>
            <a:ahLst/>
            <a:cxnLst/>
            <a:rect l="l" t="t" r="r" b="b"/>
            <a:pathLst>
              <a:path w="436786" h="714582">
                <a:moveTo>
                  <a:pt x="0" y="0"/>
                </a:moveTo>
                <a:lnTo>
                  <a:pt x="436787" y="0"/>
                </a:lnTo>
                <a:lnTo>
                  <a:pt x="436787"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028700" y="885825"/>
            <a:ext cx="16230600" cy="1013354"/>
          </a:xfrm>
          <a:prstGeom prst="rect">
            <a:avLst/>
          </a:prstGeom>
        </p:spPr>
        <p:txBody>
          <a:bodyPr lIns="0" tIns="0" rIns="0" bIns="0" rtlCol="0" anchor="t">
            <a:spAutoFit/>
          </a:bodyPr>
          <a:lstStyle/>
          <a:p>
            <a:pPr>
              <a:lnSpc>
                <a:spcPts val="8960"/>
              </a:lnSpc>
            </a:pPr>
            <a:r>
              <a:rPr lang="en-US" sz="4800" b="1" dirty="0">
                <a:solidFill>
                  <a:srgbClr val="000000"/>
                </a:solidFill>
                <a:latin typeface="LIBBY HEAVY:VERSION 1.00" pitchFamily="2" charset="0"/>
              </a:rPr>
              <a:t>Eligibility for Retirement Benefits</a:t>
            </a:r>
          </a:p>
        </p:txBody>
      </p:sp>
      <p:sp>
        <p:nvSpPr>
          <p:cNvPr id="8" name="TextBox 8"/>
          <p:cNvSpPr txBox="1"/>
          <p:nvPr/>
        </p:nvSpPr>
        <p:spPr>
          <a:xfrm>
            <a:off x="1668151" y="2549984"/>
            <a:ext cx="15258592" cy="1596255"/>
          </a:xfrm>
          <a:prstGeom prst="rect">
            <a:avLst/>
          </a:prstGeom>
        </p:spPr>
        <p:txBody>
          <a:bodyPr lIns="0" tIns="0" rIns="0" bIns="0" rtlCol="0" anchor="t">
            <a:spAutoFit/>
          </a:bodyPr>
          <a:lstStyle/>
          <a:p>
            <a:pPr>
              <a:lnSpc>
                <a:spcPts val="3600"/>
              </a:lnSpc>
            </a:pPr>
            <a:r>
              <a:rPr lang="en-US" sz="3600">
                <a:solidFill>
                  <a:srgbClr val="000000"/>
                </a:solidFill>
                <a:latin typeface="Nunito 2"/>
              </a:rPr>
              <a:t>You need at least 10 years of work (40 credits) to qualify for Social Security retirement benefits. </a:t>
            </a:r>
          </a:p>
          <a:p>
            <a:pPr>
              <a:lnSpc>
                <a:spcPts val="1599"/>
              </a:lnSpc>
            </a:pPr>
            <a:r>
              <a:rPr lang="en-US" sz="1599">
                <a:solidFill>
                  <a:srgbClr val="000000"/>
                </a:solidFill>
                <a:latin typeface="Nunito 2"/>
              </a:rPr>
              <a:t>   </a:t>
            </a:r>
          </a:p>
          <a:p>
            <a:pPr>
              <a:lnSpc>
                <a:spcPts val="3600"/>
              </a:lnSpc>
            </a:pPr>
            <a:r>
              <a:rPr lang="en-US" sz="3600">
                <a:solidFill>
                  <a:srgbClr val="000000"/>
                </a:solidFill>
                <a:latin typeface="Nunito 2"/>
              </a:rPr>
              <a:t>The amount of your benefit is based on your highest 35 years of earnings.</a:t>
            </a:r>
          </a:p>
        </p:txBody>
      </p:sp>
      <p:sp>
        <p:nvSpPr>
          <p:cNvPr id="9" name="TextBox 9"/>
          <p:cNvSpPr txBox="1"/>
          <p:nvPr/>
        </p:nvSpPr>
        <p:spPr>
          <a:xfrm>
            <a:off x="1028700" y="9572084"/>
            <a:ext cx="5871675" cy="481289"/>
          </a:xfrm>
          <a:prstGeom prst="rect">
            <a:avLst/>
          </a:prstGeom>
        </p:spPr>
        <p:txBody>
          <a:bodyPr lIns="0" tIns="0" rIns="0" bIns="0" rtlCol="0" anchor="t">
            <a:spAutoFit/>
          </a:bodyPr>
          <a:lstStyle/>
          <a:p>
            <a:pPr>
              <a:lnSpc>
                <a:spcPts val="3919"/>
              </a:lnSpc>
            </a:pPr>
            <a:r>
              <a:rPr lang="en-US" sz="2799">
                <a:solidFill>
                  <a:srgbClr val="FFFFFF"/>
                </a:solidFill>
                <a:latin typeface="Open Sans"/>
              </a:rPr>
              <a:t>05 | RetirementSolutionGroup.com</a:t>
            </a:r>
          </a:p>
        </p:txBody>
      </p:sp>
      <p:grpSp>
        <p:nvGrpSpPr>
          <p:cNvPr id="10" name="Group 10"/>
          <p:cNvGrpSpPr/>
          <p:nvPr/>
        </p:nvGrpSpPr>
        <p:grpSpPr>
          <a:xfrm>
            <a:off x="2030449" y="4308206"/>
            <a:ext cx="5987781" cy="5000548"/>
            <a:chOff x="0" y="0"/>
            <a:chExt cx="7983708" cy="6667398"/>
          </a:xfrm>
        </p:grpSpPr>
        <p:sp>
          <p:nvSpPr>
            <p:cNvPr id="11" name="Freeform 11"/>
            <p:cNvSpPr/>
            <p:nvPr/>
          </p:nvSpPr>
          <p:spPr>
            <a:xfrm>
              <a:off x="0" y="0"/>
              <a:ext cx="7983708" cy="6667398"/>
            </a:xfrm>
            <a:custGeom>
              <a:avLst/>
              <a:gdLst/>
              <a:ahLst/>
              <a:cxnLst/>
              <a:rect l="l" t="t" r="r" b="b"/>
              <a:pathLst>
                <a:path w="7983708" h="6667398">
                  <a:moveTo>
                    <a:pt x="0" y="0"/>
                  </a:moveTo>
                  <a:lnTo>
                    <a:pt x="7983708" y="0"/>
                  </a:lnTo>
                  <a:lnTo>
                    <a:pt x="7983708" y="6667398"/>
                  </a:lnTo>
                  <a:lnTo>
                    <a:pt x="0" y="6667398"/>
                  </a:lnTo>
                  <a:lnTo>
                    <a:pt x="0" y="0"/>
                  </a:lnTo>
                  <a:close/>
                </a:path>
              </a:pathLst>
            </a:custGeom>
            <a:blipFill>
              <a:blip r:embed="rId6"/>
              <a:stretch>
                <a:fillRect/>
              </a:stretch>
            </a:blipFill>
          </p:spPr>
          <p:txBody>
            <a:bodyPr/>
            <a:lstStyle/>
            <a:p>
              <a:endParaRPr lang="en-US"/>
            </a:p>
          </p:txBody>
        </p:sp>
        <p:grpSp>
          <p:nvGrpSpPr>
            <p:cNvPr id="12" name="Group 12"/>
            <p:cNvGrpSpPr/>
            <p:nvPr/>
          </p:nvGrpSpPr>
          <p:grpSpPr>
            <a:xfrm>
              <a:off x="0" y="5962890"/>
              <a:ext cx="708579" cy="347655"/>
              <a:chOff x="0" y="0"/>
              <a:chExt cx="139966" cy="68673"/>
            </a:xfrm>
          </p:grpSpPr>
          <p:sp>
            <p:nvSpPr>
              <p:cNvPr id="13" name="Freeform 13"/>
              <p:cNvSpPr/>
              <p:nvPr/>
            </p:nvSpPr>
            <p:spPr>
              <a:xfrm>
                <a:off x="0" y="0"/>
                <a:ext cx="139966" cy="68673"/>
              </a:xfrm>
              <a:custGeom>
                <a:avLst/>
                <a:gdLst/>
                <a:ahLst/>
                <a:cxnLst/>
                <a:rect l="l" t="t" r="r" b="b"/>
                <a:pathLst>
                  <a:path w="139966" h="68673">
                    <a:moveTo>
                      <a:pt x="0" y="0"/>
                    </a:moveTo>
                    <a:lnTo>
                      <a:pt x="139966" y="0"/>
                    </a:lnTo>
                    <a:lnTo>
                      <a:pt x="139966" y="68673"/>
                    </a:lnTo>
                    <a:lnTo>
                      <a:pt x="0" y="68673"/>
                    </a:lnTo>
                    <a:close/>
                  </a:path>
                </a:pathLst>
              </a:custGeom>
              <a:solidFill>
                <a:srgbClr val="FFFFFF"/>
              </a:solidFill>
            </p:spPr>
            <p:txBody>
              <a:bodyPr/>
              <a:lstStyle/>
              <a:p>
                <a:endParaRPr lang="en-US"/>
              </a:p>
            </p:txBody>
          </p:sp>
          <p:sp>
            <p:nvSpPr>
              <p:cNvPr id="14" name="TextBox 14"/>
              <p:cNvSpPr txBox="1"/>
              <p:nvPr/>
            </p:nvSpPr>
            <p:spPr>
              <a:xfrm>
                <a:off x="0" y="9525"/>
                <a:ext cx="139966" cy="59148"/>
              </a:xfrm>
              <a:prstGeom prst="rect">
                <a:avLst/>
              </a:prstGeom>
            </p:spPr>
            <p:txBody>
              <a:bodyPr lIns="50800" tIns="50800" rIns="50800" bIns="50800" rtlCol="0" anchor="ctr"/>
              <a:lstStyle/>
              <a:p>
                <a:pPr algn="ctr">
                  <a:lnSpc>
                    <a:spcPts val="1539"/>
                  </a:lnSpc>
                </a:pPr>
                <a:endParaRPr/>
              </a:p>
            </p:txBody>
          </p:sp>
        </p:grpSp>
        <p:grpSp>
          <p:nvGrpSpPr>
            <p:cNvPr id="15" name="Group 15"/>
            <p:cNvGrpSpPr/>
            <p:nvPr/>
          </p:nvGrpSpPr>
          <p:grpSpPr>
            <a:xfrm>
              <a:off x="3747092" y="5883169"/>
              <a:ext cx="708579" cy="347655"/>
              <a:chOff x="0" y="0"/>
              <a:chExt cx="139966" cy="68673"/>
            </a:xfrm>
          </p:grpSpPr>
          <p:sp>
            <p:nvSpPr>
              <p:cNvPr id="16" name="Freeform 16"/>
              <p:cNvSpPr/>
              <p:nvPr/>
            </p:nvSpPr>
            <p:spPr>
              <a:xfrm>
                <a:off x="0" y="0"/>
                <a:ext cx="139966" cy="68673"/>
              </a:xfrm>
              <a:custGeom>
                <a:avLst/>
                <a:gdLst/>
                <a:ahLst/>
                <a:cxnLst/>
                <a:rect l="l" t="t" r="r" b="b"/>
                <a:pathLst>
                  <a:path w="139966" h="68673">
                    <a:moveTo>
                      <a:pt x="0" y="0"/>
                    </a:moveTo>
                    <a:lnTo>
                      <a:pt x="139966" y="0"/>
                    </a:lnTo>
                    <a:lnTo>
                      <a:pt x="139966" y="68673"/>
                    </a:lnTo>
                    <a:lnTo>
                      <a:pt x="0" y="68673"/>
                    </a:lnTo>
                    <a:close/>
                  </a:path>
                </a:pathLst>
              </a:custGeom>
              <a:solidFill>
                <a:srgbClr val="FFFFFF"/>
              </a:solidFill>
            </p:spPr>
            <p:txBody>
              <a:bodyPr/>
              <a:lstStyle/>
              <a:p>
                <a:endParaRPr lang="en-US"/>
              </a:p>
            </p:txBody>
          </p:sp>
          <p:sp>
            <p:nvSpPr>
              <p:cNvPr id="17" name="TextBox 17"/>
              <p:cNvSpPr txBox="1"/>
              <p:nvPr/>
            </p:nvSpPr>
            <p:spPr>
              <a:xfrm>
                <a:off x="0" y="9525"/>
                <a:ext cx="139966" cy="59148"/>
              </a:xfrm>
              <a:prstGeom prst="rect">
                <a:avLst/>
              </a:prstGeom>
            </p:spPr>
            <p:txBody>
              <a:bodyPr lIns="50800" tIns="50800" rIns="50800" bIns="50800" rtlCol="0" anchor="ctr"/>
              <a:lstStyle/>
              <a:p>
                <a:pPr algn="ctr">
                  <a:lnSpc>
                    <a:spcPts val="1539"/>
                  </a:lnSpc>
                </a:pPr>
                <a:endParaRPr/>
              </a:p>
            </p:txBody>
          </p:sp>
        </p:grpSp>
        <p:grpSp>
          <p:nvGrpSpPr>
            <p:cNvPr id="18" name="Group 18"/>
            <p:cNvGrpSpPr/>
            <p:nvPr/>
          </p:nvGrpSpPr>
          <p:grpSpPr>
            <a:xfrm>
              <a:off x="7105872" y="5883169"/>
              <a:ext cx="708579" cy="347655"/>
              <a:chOff x="0" y="0"/>
              <a:chExt cx="139966" cy="68673"/>
            </a:xfrm>
          </p:grpSpPr>
          <p:sp>
            <p:nvSpPr>
              <p:cNvPr id="19" name="Freeform 19"/>
              <p:cNvSpPr/>
              <p:nvPr/>
            </p:nvSpPr>
            <p:spPr>
              <a:xfrm>
                <a:off x="0" y="0"/>
                <a:ext cx="139966" cy="68673"/>
              </a:xfrm>
              <a:custGeom>
                <a:avLst/>
                <a:gdLst/>
                <a:ahLst/>
                <a:cxnLst/>
                <a:rect l="l" t="t" r="r" b="b"/>
                <a:pathLst>
                  <a:path w="139966" h="68673">
                    <a:moveTo>
                      <a:pt x="0" y="0"/>
                    </a:moveTo>
                    <a:lnTo>
                      <a:pt x="139966" y="0"/>
                    </a:lnTo>
                    <a:lnTo>
                      <a:pt x="139966" y="68673"/>
                    </a:lnTo>
                    <a:lnTo>
                      <a:pt x="0" y="68673"/>
                    </a:lnTo>
                    <a:close/>
                  </a:path>
                </a:pathLst>
              </a:custGeom>
              <a:solidFill>
                <a:srgbClr val="FFFFFF"/>
              </a:solidFill>
            </p:spPr>
            <p:txBody>
              <a:bodyPr/>
              <a:lstStyle/>
              <a:p>
                <a:endParaRPr lang="en-US"/>
              </a:p>
            </p:txBody>
          </p:sp>
          <p:sp>
            <p:nvSpPr>
              <p:cNvPr id="20" name="TextBox 20"/>
              <p:cNvSpPr txBox="1"/>
              <p:nvPr/>
            </p:nvSpPr>
            <p:spPr>
              <a:xfrm>
                <a:off x="0" y="9525"/>
                <a:ext cx="139966" cy="59148"/>
              </a:xfrm>
              <a:prstGeom prst="rect">
                <a:avLst/>
              </a:prstGeom>
            </p:spPr>
            <p:txBody>
              <a:bodyPr lIns="50800" tIns="50800" rIns="50800" bIns="50800" rtlCol="0" anchor="ctr"/>
              <a:lstStyle/>
              <a:p>
                <a:pPr algn="ctr">
                  <a:lnSpc>
                    <a:spcPts val="1539"/>
                  </a:lnSpc>
                </a:pPr>
                <a:endParaRPr/>
              </a:p>
            </p:txBody>
          </p:sp>
        </p:grpSp>
        <p:sp>
          <p:nvSpPr>
            <p:cNvPr id="21" name="TextBox 21"/>
            <p:cNvSpPr txBox="1"/>
            <p:nvPr/>
          </p:nvSpPr>
          <p:spPr>
            <a:xfrm>
              <a:off x="240724" y="5845069"/>
              <a:ext cx="463134" cy="517949"/>
            </a:xfrm>
            <a:prstGeom prst="rect">
              <a:avLst/>
            </a:prstGeom>
          </p:spPr>
          <p:txBody>
            <a:bodyPr lIns="0" tIns="0" rIns="0" bIns="0" rtlCol="0" anchor="t">
              <a:spAutoFit/>
            </a:bodyPr>
            <a:lstStyle/>
            <a:p>
              <a:pPr algn="ctr">
                <a:lnSpc>
                  <a:spcPts val="3354"/>
                </a:lnSpc>
              </a:pPr>
              <a:r>
                <a:rPr lang="en-US" sz="2395">
                  <a:solidFill>
                    <a:srgbClr val="06617E"/>
                  </a:solidFill>
                  <a:latin typeface="Open Sans Bold"/>
                </a:rPr>
                <a:t>62</a:t>
              </a:r>
            </a:p>
          </p:txBody>
        </p:sp>
        <p:sp>
          <p:nvSpPr>
            <p:cNvPr id="22" name="TextBox 22"/>
            <p:cNvSpPr txBox="1"/>
            <p:nvPr/>
          </p:nvSpPr>
          <p:spPr>
            <a:xfrm>
              <a:off x="3675659" y="5845069"/>
              <a:ext cx="463134" cy="517949"/>
            </a:xfrm>
            <a:prstGeom prst="rect">
              <a:avLst/>
            </a:prstGeom>
          </p:spPr>
          <p:txBody>
            <a:bodyPr lIns="0" tIns="0" rIns="0" bIns="0" rtlCol="0" anchor="t">
              <a:spAutoFit/>
            </a:bodyPr>
            <a:lstStyle/>
            <a:p>
              <a:pPr algn="ctr">
                <a:lnSpc>
                  <a:spcPts val="3354"/>
                </a:lnSpc>
              </a:pPr>
              <a:r>
                <a:rPr lang="en-US" sz="2395">
                  <a:solidFill>
                    <a:srgbClr val="06617E"/>
                  </a:solidFill>
                  <a:latin typeface="Open Sans Bold"/>
                </a:rPr>
                <a:t>66</a:t>
              </a:r>
            </a:p>
          </p:txBody>
        </p:sp>
        <p:sp>
          <p:nvSpPr>
            <p:cNvPr id="23" name="TextBox 23"/>
            <p:cNvSpPr txBox="1"/>
            <p:nvPr/>
          </p:nvSpPr>
          <p:spPr>
            <a:xfrm>
              <a:off x="7228595" y="5858694"/>
              <a:ext cx="463134" cy="517949"/>
            </a:xfrm>
            <a:prstGeom prst="rect">
              <a:avLst/>
            </a:prstGeom>
          </p:spPr>
          <p:txBody>
            <a:bodyPr lIns="0" tIns="0" rIns="0" bIns="0" rtlCol="0" anchor="t">
              <a:spAutoFit/>
            </a:bodyPr>
            <a:lstStyle/>
            <a:p>
              <a:pPr algn="ctr">
                <a:lnSpc>
                  <a:spcPts val="3354"/>
                </a:lnSpc>
              </a:pPr>
              <a:r>
                <a:rPr lang="en-US" sz="2395">
                  <a:solidFill>
                    <a:srgbClr val="06617E"/>
                  </a:solidFill>
                  <a:latin typeface="Open Sans Bold"/>
                </a:rPr>
                <a:t>70</a:t>
              </a:r>
            </a:p>
          </p:txBody>
        </p:sp>
      </p:grpSp>
      <p:sp>
        <p:nvSpPr>
          <p:cNvPr id="24" name="TextBox 24"/>
          <p:cNvSpPr txBox="1"/>
          <p:nvPr/>
        </p:nvSpPr>
        <p:spPr>
          <a:xfrm>
            <a:off x="1028700" y="9136365"/>
            <a:ext cx="5842551" cy="240611"/>
          </a:xfrm>
          <a:prstGeom prst="rect">
            <a:avLst/>
          </a:prstGeom>
        </p:spPr>
        <p:txBody>
          <a:bodyPr lIns="0" tIns="0" rIns="0" bIns="0" rtlCol="0" anchor="t">
            <a:spAutoFit/>
          </a:bodyPr>
          <a:lstStyle/>
          <a:p>
            <a:pPr>
              <a:lnSpc>
                <a:spcPts val="1960"/>
              </a:lnSpc>
            </a:pPr>
            <a:r>
              <a:rPr lang="en-US" sz="1400">
                <a:solidFill>
                  <a:srgbClr val="000000"/>
                </a:solidFill>
                <a:latin typeface="Nunito Sans"/>
              </a:rPr>
              <a:t>SOURCE: Social Security Administration</a:t>
            </a:r>
          </a:p>
        </p:txBody>
      </p:sp>
      <p:grpSp>
        <p:nvGrpSpPr>
          <p:cNvPr id="25" name="Group 25"/>
          <p:cNvGrpSpPr/>
          <p:nvPr/>
        </p:nvGrpSpPr>
        <p:grpSpPr>
          <a:xfrm>
            <a:off x="8734775" y="4308206"/>
            <a:ext cx="5961918" cy="4813775"/>
            <a:chOff x="0" y="0"/>
            <a:chExt cx="7949224" cy="6418366"/>
          </a:xfrm>
        </p:grpSpPr>
        <p:sp>
          <p:nvSpPr>
            <p:cNvPr id="26" name="Freeform 26"/>
            <p:cNvSpPr/>
            <p:nvPr/>
          </p:nvSpPr>
          <p:spPr>
            <a:xfrm>
              <a:off x="0" y="0"/>
              <a:ext cx="7949224" cy="6418366"/>
            </a:xfrm>
            <a:custGeom>
              <a:avLst/>
              <a:gdLst/>
              <a:ahLst/>
              <a:cxnLst/>
              <a:rect l="l" t="t" r="r" b="b"/>
              <a:pathLst>
                <a:path w="7949224" h="6418366">
                  <a:moveTo>
                    <a:pt x="0" y="0"/>
                  </a:moveTo>
                  <a:lnTo>
                    <a:pt x="7949224" y="0"/>
                  </a:lnTo>
                  <a:lnTo>
                    <a:pt x="7949224" y="6418366"/>
                  </a:lnTo>
                  <a:lnTo>
                    <a:pt x="0" y="6418366"/>
                  </a:lnTo>
                  <a:lnTo>
                    <a:pt x="0" y="0"/>
                  </a:lnTo>
                  <a:close/>
                </a:path>
              </a:pathLst>
            </a:custGeom>
            <a:blipFill>
              <a:blip r:embed="rId7"/>
              <a:stretch>
                <a:fillRect/>
              </a:stretch>
            </a:blipFill>
          </p:spPr>
          <p:txBody>
            <a:bodyPr/>
            <a:lstStyle/>
            <a:p>
              <a:endParaRPr lang="en-US"/>
            </a:p>
          </p:txBody>
        </p:sp>
        <p:grpSp>
          <p:nvGrpSpPr>
            <p:cNvPr id="27" name="Group 27"/>
            <p:cNvGrpSpPr/>
            <p:nvPr/>
          </p:nvGrpSpPr>
          <p:grpSpPr>
            <a:xfrm>
              <a:off x="225180" y="5896794"/>
              <a:ext cx="648577" cy="413752"/>
              <a:chOff x="0" y="0"/>
              <a:chExt cx="128114" cy="81729"/>
            </a:xfrm>
          </p:grpSpPr>
          <p:sp>
            <p:nvSpPr>
              <p:cNvPr id="28" name="Freeform 28"/>
              <p:cNvSpPr/>
              <p:nvPr/>
            </p:nvSpPr>
            <p:spPr>
              <a:xfrm>
                <a:off x="0" y="0"/>
                <a:ext cx="128114" cy="81729"/>
              </a:xfrm>
              <a:custGeom>
                <a:avLst/>
                <a:gdLst/>
                <a:ahLst/>
                <a:cxnLst/>
                <a:rect l="l" t="t" r="r" b="b"/>
                <a:pathLst>
                  <a:path w="128114" h="81729">
                    <a:moveTo>
                      <a:pt x="0" y="0"/>
                    </a:moveTo>
                    <a:lnTo>
                      <a:pt x="128114" y="0"/>
                    </a:lnTo>
                    <a:lnTo>
                      <a:pt x="128114" y="81729"/>
                    </a:lnTo>
                    <a:lnTo>
                      <a:pt x="0" y="81729"/>
                    </a:lnTo>
                    <a:close/>
                  </a:path>
                </a:pathLst>
              </a:custGeom>
              <a:solidFill>
                <a:srgbClr val="FFFFFF"/>
              </a:solidFill>
            </p:spPr>
            <p:txBody>
              <a:bodyPr/>
              <a:lstStyle/>
              <a:p>
                <a:endParaRPr lang="en-US"/>
              </a:p>
            </p:txBody>
          </p:sp>
          <p:sp>
            <p:nvSpPr>
              <p:cNvPr id="29" name="TextBox 29"/>
              <p:cNvSpPr txBox="1"/>
              <p:nvPr/>
            </p:nvSpPr>
            <p:spPr>
              <a:xfrm>
                <a:off x="0" y="9525"/>
                <a:ext cx="128114" cy="72204"/>
              </a:xfrm>
              <a:prstGeom prst="rect">
                <a:avLst/>
              </a:prstGeom>
            </p:spPr>
            <p:txBody>
              <a:bodyPr lIns="50800" tIns="50800" rIns="50800" bIns="50800" rtlCol="0" anchor="ctr"/>
              <a:lstStyle/>
              <a:p>
                <a:pPr algn="ctr">
                  <a:lnSpc>
                    <a:spcPts val="1539"/>
                  </a:lnSpc>
                </a:pPr>
                <a:endParaRPr/>
              </a:p>
            </p:txBody>
          </p:sp>
        </p:grpSp>
        <p:grpSp>
          <p:nvGrpSpPr>
            <p:cNvPr id="30" name="Group 30"/>
            <p:cNvGrpSpPr/>
            <p:nvPr/>
          </p:nvGrpSpPr>
          <p:grpSpPr>
            <a:xfrm>
              <a:off x="4556449" y="5850121"/>
              <a:ext cx="648577" cy="413752"/>
              <a:chOff x="0" y="0"/>
              <a:chExt cx="128114" cy="81729"/>
            </a:xfrm>
          </p:grpSpPr>
          <p:sp>
            <p:nvSpPr>
              <p:cNvPr id="31" name="Freeform 31"/>
              <p:cNvSpPr/>
              <p:nvPr/>
            </p:nvSpPr>
            <p:spPr>
              <a:xfrm>
                <a:off x="0" y="0"/>
                <a:ext cx="128114" cy="81729"/>
              </a:xfrm>
              <a:custGeom>
                <a:avLst/>
                <a:gdLst/>
                <a:ahLst/>
                <a:cxnLst/>
                <a:rect l="l" t="t" r="r" b="b"/>
                <a:pathLst>
                  <a:path w="128114" h="81729">
                    <a:moveTo>
                      <a:pt x="0" y="0"/>
                    </a:moveTo>
                    <a:lnTo>
                      <a:pt x="128114" y="0"/>
                    </a:lnTo>
                    <a:lnTo>
                      <a:pt x="128114" y="81729"/>
                    </a:lnTo>
                    <a:lnTo>
                      <a:pt x="0" y="81729"/>
                    </a:lnTo>
                    <a:close/>
                  </a:path>
                </a:pathLst>
              </a:custGeom>
              <a:solidFill>
                <a:srgbClr val="FFFFFF"/>
              </a:solidFill>
            </p:spPr>
            <p:txBody>
              <a:bodyPr/>
              <a:lstStyle/>
              <a:p>
                <a:endParaRPr lang="en-US"/>
              </a:p>
            </p:txBody>
          </p:sp>
          <p:sp>
            <p:nvSpPr>
              <p:cNvPr id="32" name="TextBox 32"/>
              <p:cNvSpPr txBox="1"/>
              <p:nvPr/>
            </p:nvSpPr>
            <p:spPr>
              <a:xfrm>
                <a:off x="0" y="9525"/>
                <a:ext cx="128114" cy="72204"/>
              </a:xfrm>
              <a:prstGeom prst="rect">
                <a:avLst/>
              </a:prstGeom>
            </p:spPr>
            <p:txBody>
              <a:bodyPr lIns="50800" tIns="50800" rIns="50800" bIns="50800" rtlCol="0" anchor="ctr"/>
              <a:lstStyle/>
              <a:p>
                <a:pPr algn="ctr">
                  <a:lnSpc>
                    <a:spcPts val="1539"/>
                  </a:lnSpc>
                </a:pPr>
                <a:endParaRPr/>
              </a:p>
            </p:txBody>
          </p:sp>
        </p:grpSp>
        <p:grpSp>
          <p:nvGrpSpPr>
            <p:cNvPr id="33" name="Group 33"/>
            <p:cNvGrpSpPr/>
            <p:nvPr/>
          </p:nvGrpSpPr>
          <p:grpSpPr>
            <a:xfrm>
              <a:off x="7187591" y="5916217"/>
              <a:ext cx="648577" cy="413752"/>
              <a:chOff x="0" y="0"/>
              <a:chExt cx="128114" cy="81729"/>
            </a:xfrm>
          </p:grpSpPr>
          <p:sp>
            <p:nvSpPr>
              <p:cNvPr id="34" name="Freeform 34"/>
              <p:cNvSpPr/>
              <p:nvPr/>
            </p:nvSpPr>
            <p:spPr>
              <a:xfrm>
                <a:off x="0" y="0"/>
                <a:ext cx="128114" cy="81729"/>
              </a:xfrm>
              <a:custGeom>
                <a:avLst/>
                <a:gdLst/>
                <a:ahLst/>
                <a:cxnLst/>
                <a:rect l="l" t="t" r="r" b="b"/>
                <a:pathLst>
                  <a:path w="128114" h="81729">
                    <a:moveTo>
                      <a:pt x="0" y="0"/>
                    </a:moveTo>
                    <a:lnTo>
                      <a:pt x="128114" y="0"/>
                    </a:lnTo>
                    <a:lnTo>
                      <a:pt x="128114" y="81729"/>
                    </a:lnTo>
                    <a:lnTo>
                      <a:pt x="0" y="81729"/>
                    </a:lnTo>
                    <a:close/>
                  </a:path>
                </a:pathLst>
              </a:custGeom>
              <a:solidFill>
                <a:srgbClr val="FFFFFF"/>
              </a:solidFill>
            </p:spPr>
            <p:txBody>
              <a:bodyPr/>
              <a:lstStyle/>
              <a:p>
                <a:endParaRPr lang="en-US"/>
              </a:p>
            </p:txBody>
          </p:sp>
          <p:sp>
            <p:nvSpPr>
              <p:cNvPr id="35" name="TextBox 35"/>
              <p:cNvSpPr txBox="1"/>
              <p:nvPr/>
            </p:nvSpPr>
            <p:spPr>
              <a:xfrm>
                <a:off x="0" y="9525"/>
                <a:ext cx="128114" cy="72204"/>
              </a:xfrm>
              <a:prstGeom prst="rect">
                <a:avLst/>
              </a:prstGeom>
            </p:spPr>
            <p:txBody>
              <a:bodyPr lIns="50800" tIns="50800" rIns="50800" bIns="50800" rtlCol="0" anchor="ctr"/>
              <a:lstStyle/>
              <a:p>
                <a:pPr algn="ctr">
                  <a:lnSpc>
                    <a:spcPts val="1539"/>
                  </a:lnSpc>
                </a:pPr>
                <a:endParaRPr/>
              </a:p>
            </p:txBody>
          </p:sp>
        </p:grpSp>
        <p:sp>
          <p:nvSpPr>
            <p:cNvPr id="36" name="TextBox 36"/>
            <p:cNvSpPr txBox="1"/>
            <p:nvPr/>
          </p:nvSpPr>
          <p:spPr>
            <a:xfrm>
              <a:off x="7185746" y="5858694"/>
              <a:ext cx="463134" cy="517949"/>
            </a:xfrm>
            <a:prstGeom prst="rect">
              <a:avLst/>
            </a:prstGeom>
          </p:spPr>
          <p:txBody>
            <a:bodyPr lIns="0" tIns="0" rIns="0" bIns="0" rtlCol="0" anchor="t">
              <a:spAutoFit/>
            </a:bodyPr>
            <a:lstStyle/>
            <a:p>
              <a:pPr algn="ctr">
                <a:lnSpc>
                  <a:spcPts val="3354"/>
                </a:lnSpc>
              </a:pPr>
              <a:r>
                <a:rPr lang="en-US" sz="2395">
                  <a:solidFill>
                    <a:srgbClr val="47795E"/>
                  </a:solidFill>
                  <a:latin typeface="Open Sans Bold"/>
                </a:rPr>
                <a:t>70</a:t>
              </a:r>
            </a:p>
          </p:txBody>
        </p:sp>
        <p:sp>
          <p:nvSpPr>
            <p:cNvPr id="37" name="TextBox 37"/>
            <p:cNvSpPr txBox="1"/>
            <p:nvPr/>
          </p:nvSpPr>
          <p:spPr>
            <a:xfrm>
              <a:off x="4552757" y="5858694"/>
              <a:ext cx="463134" cy="517949"/>
            </a:xfrm>
            <a:prstGeom prst="rect">
              <a:avLst/>
            </a:prstGeom>
          </p:spPr>
          <p:txBody>
            <a:bodyPr lIns="0" tIns="0" rIns="0" bIns="0" rtlCol="0" anchor="t">
              <a:spAutoFit/>
            </a:bodyPr>
            <a:lstStyle/>
            <a:p>
              <a:pPr algn="ctr">
                <a:lnSpc>
                  <a:spcPts val="3354"/>
                </a:lnSpc>
              </a:pPr>
              <a:r>
                <a:rPr lang="en-US" sz="2395">
                  <a:solidFill>
                    <a:srgbClr val="47795E"/>
                  </a:solidFill>
                  <a:latin typeface="Open Sans Bold"/>
                </a:rPr>
                <a:t>67</a:t>
              </a:r>
            </a:p>
          </p:txBody>
        </p:sp>
        <p:sp>
          <p:nvSpPr>
            <p:cNvPr id="38" name="TextBox 38"/>
            <p:cNvSpPr txBox="1"/>
            <p:nvPr/>
          </p:nvSpPr>
          <p:spPr>
            <a:xfrm>
              <a:off x="317901" y="5845069"/>
              <a:ext cx="463134" cy="517949"/>
            </a:xfrm>
            <a:prstGeom prst="rect">
              <a:avLst/>
            </a:prstGeom>
          </p:spPr>
          <p:txBody>
            <a:bodyPr lIns="0" tIns="0" rIns="0" bIns="0" rtlCol="0" anchor="t">
              <a:spAutoFit/>
            </a:bodyPr>
            <a:lstStyle/>
            <a:p>
              <a:pPr algn="ctr">
                <a:lnSpc>
                  <a:spcPts val="3354"/>
                </a:lnSpc>
              </a:pPr>
              <a:r>
                <a:rPr lang="en-US" sz="2395">
                  <a:solidFill>
                    <a:srgbClr val="47795E"/>
                  </a:solidFill>
                  <a:latin typeface="Open Sans Bold"/>
                </a:rPr>
                <a:t>62</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2992</Words>
  <Application>Microsoft Macintosh PowerPoint</Application>
  <PresentationFormat>Custom</PresentationFormat>
  <Paragraphs>286</Paragraphs>
  <Slides>18</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Nunito Sans Black</vt:lpstr>
      <vt:lpstr>Arial</vt:lpstr>
      <vt:lpstr>Nunito Sans</vt:lpstr>
      <vt:lpstr>Nunito 1</vt:lpstr>
      <vt:lpstr>LIBBY HEAVY:VERSION 1.00</vt:lpstr>
      <vt:lpstr>Aleo</vt:lpstr>
      <vt:lpstr>Open Sans</vt:lpstr>
      <vt:lpstr>Calibri</vt:lpstr>
      <vt:lpstr>Nunito 2 Bold</vt:lpstr>
      <vt:lpstr>Nunito 2</vt:lpstr>
      <vt:lpstr>Open Sans Bold</vt:lpstr>
      <vt:lpstr>League Spartan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RSG Participant Education: Social Security</dc:title>
  <cp:lastModifiedBy>DJ Talbot</cp:lastModifiedBy>
  <cp:revision>2</cp:revision>
  <dcterms:created xsi:type="dcterms:W3CDTF">2006-08-16T00:00:00Z</dcterms:created>
  <dcterms:modified xsi:type="dcterms:W3CDTF">2023-11-09T17:08:06Z</dcterms:modified>
  <dc:identifier>DAFvyAOfdzQ</dc:identifier>
</cp:coreProperties>
</file>