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320" r:id="rId24"/>
    <p:sldId id="293" r:id="rId25"/>
    <p:sldId id="321" r:id="rId26"/>
    <p:sldId id="327" r:id="rId27"/>
    <p:sldId id="322" r:id="rId28"/>
    <p:sldId id="323" r:id="rId29"/>
    <p:sldId id="324" r:id="rId30"/>
    <p:sldId id="325" r:id="rId31"/>
    <p:sldId id="326" r:id="rId32"/>
    <p:sldId id="279" r:id="rId33"/>
    <p:sldId id="328" r:id="rId34"/>
    <p:sldId id="329" r:id="rId35"/>
    <p:sldId id="281" r:id="rId36"/>
    <p:sldId id="282" r:id="rId37"/>
    <p:sldId id="283" r:id="rId38"/>
    <p:sldId id="284" r:id="rId39"/>
    <p:sldId id="285" r:id="rId40"/>
    <p:sldId id="286" r:id="rId41"/>
    <p:sldId id="287" r:id="rId42"/>
    <p:sldId id="288" r:id="rId43"/>
    <p:sldId id="289" r:id="rId44"/>
    <p:sldId id="330" r:id="rId45"/>
    <p:sldId id="290" r:id="rId46"/>
    <p:sldId id="291" r:id="rId47"/>
    <p:sldId id="292" r:id="rId48"/>
  </p:sldIdLst>
  <p:sldSz cx="18288000" cy="10287000"/>
  <p:notesSz cx="6858000" cy="9144000"/>
  <p:embeddedFontLst>
    <p:embeddedFont>
      <p:font typeface="Cambria" panose="02040503050406030204" pitchFamily="18" charset="0"/>
      <p:regular r:id="rId50"/>
      <p:bold r:id="rId51"/>
      <p:italic r:id="rId52"/>
      <p:boldItalic r:id="rId53"/>
    </p:embeddedFont>
    <p:embeddedFont>
      <p:font typeface="IBM Plex Sans" panose="020B0503050203000203" pitchFamily="34" charset="0"/>
      <p:regular r:id="rId54"/>
      <p:bold r:id="rId55"/>
      <p:italic r:id="rId56"/>
      <p:boldItalic r:id="rId57"/>
    </p:embeddedFont>
    <p:embeddedFont>
      <p:font typeface="IBM Plex Sans Condensed" panose="020F0502020204030204" pitchFamily="34" charset="0"/>
      <p:regular r:id="rId58"/>
      <p:bold r:id="rId59"/>
      <p:italic r:id="rId60"/>
      <p:boldItalic r:id="rId61"/>
    </p:embeddedFont>
    <p:embeddedFont>
      <p:font typeface="IBM Plex Sans Condensed Bold" panose="020B0806050203000203" pitchFamily="34" charset="77"/>
      <p:regular r:id="rId62"/>
      <p:bold r:id="rId63"/>
    </p:embeddedFont>
    <p:embeddedFont>
      <p:font typeface="IBM Plex Sans Condensed Italics" panose="020B0506050203000203" pitchFamily="34" charset="77"/>
      <p:regular r:id="rId64"/>
      <p:italic r:id="rId65"/>
    </p:embeddedFont>
    <p:embeddedFont>
      <p:font typeface="League Spartan" pitchFamily="2" charset="77"/>
      <p:regular r:id="rId66"/>
      <p:bold r:id="rId67"/>
    </p:embeddedFont>
    <p:embeddedFont>
      <p:font typeface="Libby" pitchFamily="2" charset="0"/>
      <p:regular r:id="rId68"/>
      <p:bold r:id="rId69"/>
    </p:embeddedFont>
    <p:embeddedFont>
      <p:font typeface="Montserrat" pitchFamily="2" charset="77"/>
      <p:regular r:id="rId70"/>
      <p:bold r:id="rId71"/>
      <p:italic r:id="rId72"/>
      <p:boldItalic r:id="rId73"/>
    </p:embeddedFont>
    <p:embeddedFont>
      <p:font typeface="Nunito Sans" pitchFamily="2" charset="77"/>
      <p:regular r:id="rId74"/>
      <p:bold r:id="rId75"/>
      <p:italic r:id="rId76"/>
      <p:boldItalic r:id="rId77"/>
    </p:embeddedFont>
    <p:embeddedFont>
      <p:font typeface="Nunito Sans Black" panose="020F0502020204030204" pitchFamily="34" charset="0"/>
      <p:regular r:id="rId78"/>
      <p:bold r:id="rId79"/>
      <p:italic r:id="rId80"/>
      <p:boldItalic r:id="rId81"/>
    </p:embeddedFont>
    <p:embeddedFont>
      <p:font typeface="Nunito Sans Bold" pitchFamily="2" charset="77"/>
      <p:regular r:id="rId82"/>
      <p:bold r:id="rId83"/>
    </p:embeddedFont>
    <p:embeddedFont>
      <p:font typeface="Nunito Sans Heavy" pitchFamily="2" charset="77"/>
      <p:regular r:id="rId84"/>
      <p:bold r:id="rId85"/>
    </p:embeddedFont>
    <p:embeddedFont>
      <p:font typeface="Nunito Sans Italics" pitchFamily="2" charset="77"/>
      <p:regular r:id="rId86"/>
      <p:italic r:id="rId87"/>
    </p:embeddedFont>
    <p:embeddedFont>
      <p:font typeface="Open Sans" panose="020B0606030504020204" pitchFamily="34" charset="0"/>
      <p:regular r:id="rId88"/>
      <p:bold r:id="rId89"/>
      <p:italic r:id="rId90"/>
      <p:boldItalic r:id="rId91"/>
    </p:embeddedFont>
    <p:embeddedFont>
      <p:font typeface="Open Sans Bold" panose="020B0806030504020204" pitchFamily="34" charset="0"/>
      <p:regular r:id="rId92"/>
      <p:bold r:id="rId9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80" d="100"/>
          <a:sy n="80" d="100"/>
        </p:scale>
        <p:origin x="82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font" Target="fonts/font19.fntdata"/><Relationship Id="rId84" Type="http://schemas.openxmlformats.org/officeDocument/2006/relationships/font" Target="fonts/font35.fntdata"/><Relationship Id="rId89" Type="http://schemas.openxmlformats.org/officeDocument/2006/relationships/font" Target="fonts/font4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4.fntdata"/><Relationship Id="rId58" Type="http://schemas.openxmlformats.org/officeDocument/2006/relationships/font" Target="fonts/font9.fntdata"/><Relationship Id="rId74" Type="http://schemas.openxmlformats.org/officeDocument/2006/relationships/font" Target="fonts/font25.fntdata"/><Relationship Id="rId79" Type="http://schemas.openxmlformats.org/officeDocument/2006/relationships/font" Target="fonts/font30.fntdata"/><Relationship Id="rId5" Type="http://schemas.openxmlformats.org/officeDocument/2006/relationships/slide" Target="slides/slide4.xml"/><Relationship Id="rId90" Type="http://schemas.openxmlformats.org/officeDocument/2006/relationships/font" Target="fonts/font41.fntdata"/><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15.fntdata"/><Relationship Id="rId69" Type="http://schemas.openxmlformats.org/officeDocument/2006/relationships/font" Target="fonts/font20.fntdata"/><Relationship Id="rId80" Type="http://schemas.openxmlformats.org/officeDocument/2006/relationships/font" Target="fonts/font31.fntdata"/><Relationship Id="rId85" Type="http://schemas.openxmlformats.org/officeDocument/2006/relationships/font" Target="fonts/font3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83" Type="http://schemas.openxmlformats.org/officeDocument/2006/relationships/font" Target="fonts/font34.fntdata"/><Relationship Id="rId88" Type="http://schemas.openxmlformats.org/officeDocument/2006/relationships/font" Target="fonts/font39.fntdata"/><Relationship Id="rId91" Type="http://schemas.openxmlformats.org/officeDocument/2006/relationships/font" Target="fonts/font42.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font" Target="fonts/font29.fntdata"/><Relationship Id="rId81" Type="http://schemas.openxmlformats.org/officeDocument/2006/relationships/font" Target="fonts/font32.fntdata"/><Relationship Id="rId86" Type="http://schemas.openxmlformats.org/officeDocument/2006/relationships/font" Target="fonts/font37.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font" Target="fonts/font27.fntdata"/><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22.fntdata"/><Relationship Id="rId92" Type="http://schemas.openxmlformats.org/officeDocument/2006/relationships/font" Target="fonts/font4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7.fntdata"/><Relationship Id="rId87" Type="http://schemas.openxmlformats.org/officeDocument/2006/relationships/font" Target="fonts/font38.fntdata"/><Relationship Id="rId61" Type="http://schemas.openxmlformats.org/officeDocument/2006/relationships/font" Target="fonts/font12.fntdata"/><Relationship Id="rId82" Type="http://schemas.openxmlformats.org/officeDocument/2006/relationships/font" Target="fonts/font3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font" Target="fonts/font7.fntdata"/><Relationship Id="rId77"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font" Target="fonts/font23.fntdata"/><Relationship Id="rId93" Type="http://schemas.openxmlformats.org/officeDocument/2006/relationships/font" Target="fonts/font44.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oleObject" Target="file:///C:\Users\Frank%20Sabin\BL%20Dropbox\BlueLine%20Team\Commentaries\2024\Supporting\Spreadsheet\2024%20Outlook%20Exhibi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Frank%20Sabin\BL%20Dropbox\BlueLine%20Team\Commentaries\2024\Supporting\Spreadsheet\2024%20Outlook%20Exhibit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383720541849262E-2"/>
          <c:y val="6.0825715437954044E-2"/>
          <c:w val="0.88176475028742574"/>
          <c:h val="0.71531827182155516"/>
        </c:manualLayout>
      </c:layout>
      <c:barChart>
        <c:barDir val="col"/>
        <c:grouping val="clustered"/>
        <c:varyColors val="0"/>
        <c:ser>
          <c:idx val="0"/>
          <c:order val="0"/>
          <c:tx>
            <c:strRef>
              <c:f>'Asset Class Returns'!$M$6</c:f>
              <c:strCache>
                <c:ptCount val="1"/>
                <c:pt idx="0">
                  <c:v>Full Year 2023</c:v>
                </c:pt>
              </c:strCache>
            </c:strRef>
          </c:tx>
          <c:spPr>
            <a:solidFill>
              <a:schemeClr val="accent1"/>
            </a:solidFill>
            <a:ln>
              <a:noFill/>
            </a:ln>
            <a:effectLst/>
          </c:spPr>
          <c:invertIfNegative val="0"/>
          <c:dLbls>
            <c:dLbl>
              <c:idx val="4"/>
              <c:layout>
                <c:manualLayout>
                  <c:x val="-6.2152707980028428E-3"/>
                  <c:y val="-1.41875504803100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F30-4439-91E7-36A3FC3BCB0B}"/>
                </c:ext>
              </c:extLst>
            </c:dLbl>
            <c:dLbl>
              <c:idx val="5"/>
              <c:layout>
                <c:manualLayout>
                  <c:x val="-4.6614530985021321E-3"/>
                  <c:y val="-3.40501211527440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30-4439-91E7-36A3FC3BCB0B}"/>
                </c:ext>
              </c:extLst>
            </c:dLbl>
            <c:dLbl>
              <c:idx val="6"/>
              <c:layout>
                <c:manualLayout>
                  <c:x val="9.3229061970043214E-3"/>
                  <c:y val="-5.202041748350158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F30-4439-91E7-36A3FC3BCB0B}"/>
                </c:ext>
              </c:extLst>
            </c:dLbl>
            <c:dLbl>
              <c:idx val="7"/>
              <c:layout>
                <c:manualLayout>
                  <c:x val="-9.3229061970043214E-3"/>
                  <c:y val="-1.98625706724340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F30-4439-91E7-36A3FC3BCB0B}"/>
                </c:ext>
              </c:extLst>
            </c:dLbl>
            <c:dLbl>
              <c:idx val="8"/>
              <c:layout>
                <c:manualLayout>
                  <c:x val="-6.2152707980028428E-3"/>
                  <c:y val="-8.51253028818611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F30-4439-91E7-36A3FC3BCB0B}"/>
                </c:ext>
              </c:extLst>
            </c:dLbl>
            <c:dLbl>
              <c:idx val="9"/>
              <c:layout>
                <c:manualLayout>
                  <c:x val="-1.3984359295506395E-2"/>
                  <c:y val="-8.51253028818601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F30-4439-91E7-36A3FC3BCB0B}"/>
                </c:ext>
              </c:extLst>
            </c:dLbl>
            <c:dLbl>
              <c:idx val="10"/>
              <c:layout>
                <c:manualLayout>
                  <c:x val="-6.2152707980029564E-3"/>
                  <c:y val="5.67502019212406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F30-4439-91E7-36A3FC3BCB0B}"/>
                </c:ext>
              </c:extLst>
            </c:dLbl>
            <c:dLbl>
              <c:idx val="12"/>
              <c:layout>
                <c:manualLayout>
                  <c:x val="-1.0876723896504974E-2"/>
                  <c:y val="-1.13500403842480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F30-4439-91E7-36A3FC3BCB0B}"/>
                </c:ext>
              </c:extLst>
            </c:dLbl>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'Asset Class Returns'!$L$7:$L$20</c:f>
              <c:strCache>
                <c:ptCount val="14"/>
                <c:pt idx="0">
                  <c:v>Nasdaq Tech Stocks</c:v>
                </c:pt>
                <c:pt idx="1">
                  <c:v>U.S. Growth Stocks</c:v>
                </c:pt>
                <c:pt idx="2">
                  <c:v>U.S. Large Stocks (S&amp;P 500)</c:v>
                </c:pt>
                <c:pt idx="3">
                  <c:v>Intl Developed Large Stocks</c:v>
                </c:pt>
                <c:pt idx="4">
                  <c:v>U.S. Small Stocks</c:v>
                </c:pt>
                <c:pt idx="5">
                  <c:v>U.S. Small Value Stocks</c:v>
                </c:pt>
                <c:pt idx="6">
                  <c:v>High Yield Bonds</c:v>
                </c:pt>
                <c:pt idx="7">
                  <c:v>S&amp;P 500 Equal Weight</c:v>
                </c:pt>
                <c:pt idx="8">
                  <c:v>U.S. Value Stocks</c:v>
                </c:pt>
                <c:pt idx="9">
                  <c:v>REITs</c:v>
                </c:pt>
                <c:pt idx="10">
                  <c:v>Emerging Market Stocks</c:v>
                </c:pt>
                <c:pt idx="11">
                  <c:v>U.S. Bonds</c:v>
                </c:pt>
                <c:pt idx="12">
                  <c:v>U.S Long Term Govt Bonds</c:v>
                </c:pt>
                <c:pt idx="13">
                  <c:v>Utilities Stocks</c:v>
                </c:pt>
              </c:strCache>
            </c:strRef>
          </c:cat>
          <c:val>
            <c:numRef>
              <c:f>'Asset Class Returns'!$M$7:$M$20</c:f>
              <c:numCache>
                <c:formatCode>0.0%</c:formatCode>
                <c:ptCount val="14"/>
                <c:pt idx="0">
                  <c:v>0.44638755685869486</c:v>
                </c:pt>
                <c:pt idx="1">
                  <c:v>0.41209533110283969</c:v>
                </c:pt>
                <c:pt idx="2">
                  <c:v>0.26287627498602273</c:v>
                </c:pt>
                <c:pt idx="3">
                  <c:v>0.1823793491312562</c:v>
                </c:pt>
                <c:pt idx="4">
                  <c:v>0.16928912174386768</c:v>
                </c:pt>
                <c:pt idx="5">
                  <c:v>0.14646514738791661</c:v>
                </c:pt>
                <c:pt idx="6">
                  <c:v>0.13760911664173814</c:v>
                </c:pt>
                <c:pt idx="7">
                  <c:v>0.13174564122533683</c:v>
                </c:pt>
                <c:pt idx="8">
                  <c:v>0.11655369693758599</c:v>
                </c:pt>
                <c:pt idx="9">
                  <c:v>0.11298906368793515</c:v>
                </c:pt>
                <c:pt idx="10">
                  <c:v>9.8280654326550199E-2</c:v>
                </c:pt>
                <c:pt idx="11">
                  <c:v>5.5288360293739292E-2</c:v>
                </c:pt>
                <c:pt idx="12">
                  <c:v>2.1533489104589743E-2</c:v>
                </c:pt>
                <c:pt idx="13">
                  <c:v>-8.0277512248120755E-2</c:v>
                </c:pt>
              </c:numCache>
            </c:numRef>
          </c:val>
          <c:extLst>
            <c:ext xmlns:c16="http://schemas.microsoft.com/office/drawing/2014/chart" uri="{C3380CC4-5D6E-409C-BE32-E72D297353CC}">
              <c16:uniqueId val="{00000008-4F30-4439-91E7-36A3FC3BCB0B}"/>
            </c:ext>
          </c:extLst>
        </c:ser>
        <c:ser>
          <c:idx val="1"/>
          <c:order val="1"/>
          <c:tx>
            <c:strRef>
              <c:f>'Asset Class Returns'!$N$6</c:f>
              <c:strCache>
                <c:ptCount val="1"/>
                <c:pt idx="0">
                  <c:v>Fourth Quarter</c:v>
                </c:pt>
              </c:strCache>
            </c:strRef>
          </c:tx>
          <c:spPr>
            <a:solidFill>
              <a:sysClr val="window" lastClr="FFFFFF">
                <a:lumMod val="65000"/>
              </a:sysClr>
            </a:solidFill>
            <a:ln>
              <a:noFill/>
            </a:ln>
            <a:effectLst/>
          </c:spPr>
          <c:invertIfNegative val="0"/>
          <c:dLbls>
            <c:dLbl>
              <c:idx val="0"/>
              <c:layout>
                <c:manualLayout>
                  <c:x val="1.0876723896504946E-2"/>
                  <c:y val="-5.67502019212406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F30-4439-91E7-36A3FC3BCB0B}"/>
                </c:ext>
              </c:extLst>
            </c:dLbl>
            <c:dLbl>
              <c:idx val="1"/>
              <c:layout>
                <c:manualLayout>
                  <c:x val="1.2430541596005686E-2"/>
                  <c:y val="-3.01783349495777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F30-4439-91E7-36A3FC3BCB0B}"/>
                </c:ext>
              </c:extLst>
            </c:dLbl>
            <c:dLbl>
              <c:idx val="2"/>
              <c:layout>
                <c:manualLayout>
                  <c:x val="6.2152707980028428E-3"/>
                  <c:y val="-5.67502019212401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F30-4439-91E7-36A3FC3BCB0B}"/>
                </c:ext>
              </c:extLst>
            </c:dLbl>
            <c:dLbl>
              <c:idx val="3"/>
              <c:layout>
                <c:manualLayout>
                  <c:x val="9.3229061970042642E-3"/>
                  <c:y val="-5.532630827332390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F30-4439-91E7-36A3FC3BCB0B}"/>
                </c:ext>
              </c:extLst>
            </c:dLbl>
            <c:dLbl>
              <c:idx val="4"/>
              <c:layout>
                <c:manualLayout>
                  <c:x val="1.5538176995006537E-3"/>
                  <c:y val="-2.83751009606200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F30-4439-91E7-36A3FC3BCB0B}"/>
                </c:ext>
              </c:extLst>
            </c:dLbl>
            <c:dLbl>
              <c:idx val="5"/>
              <c:layout>
                <c:manualLayout>
                  <c:x val="6.2152707980028428E-3"/>
                  <c:y val="8.51253028818601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F30-4439-91E7-36A3FC3BCB0B}"/>
                </c:ext>
              </c:extLst>
            </c:dLbl>
            <c:dLbl>
              <c:idx val="6"/>
              <c:layout>
                <c:manualLayout>
                  <c:x val="7.769088497503553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F30-4439-91E7-36A3FC3BCB0B}"/>
                </c:ext>
              </c:extLst>
            </c:dLbl>
            <c:dLbl>
              <c:idx val="8"/>
              <c:layout>
                <c:manualLayout>
                  <c:x val="7.7690884975035535E-3"/>
                  <c:y val="5.67502019212401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F30-4439-91E7-36A3FC3BCB0B}"/>
                </c:ext>
              </c:extLst>
            </c:dLbl>
            <c:dLbl>
              <c:idx val="9"/>
              <c:layout>
                <c:manualLayout>
                  <c:x val="3.1076353990014214E-3"/>
                  <c:y val="2.83751009606200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F30-4439-91E7-36A3FC3BCB0B}"/>
                </c:ext>
              </c:extLst>
            </c:dLbl>
            <c:dLbl>
              <c:idx val="10"/>
              <c:layout>
                <c:manualLayout>
                  <c:x val="1.3984359295506395E-2"/>
                  <c:y val="-8.51253028818601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F30-4439-91E7-36A3FC3BCB0B}"/>
                </c:ext>
              </c:extLst>
            </c:dLbl>
            <c:dLbl>
              <c:idx val="11"/>
              <c:layout>
                <c:manualLayout>
                  <c:x val="4.6614530985021321E-3"/>
                  <c:y val="-1.41875504803100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F30-4439-91E7-36A3FC3BCB0B}"/>
                </c:ext>
              </c:extLst>
            </c:dLbl>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'Asset Class Returns'!$L$7:$L$20</c:f>
              <c:strCache>
                <c:ptCount val="14"/>
                <c:pt idx="0">
                  <c:v>Nasdaq Tech Stocks</c:v>
                </c:pt>
                <c:pt idx="1">
                  <c:v>U.S. Growth Stocks</c:v>
                </c:pt>
                <c:pt idx="2">
                  <c:v>U.S. Large Stocks (S&amp;P 500)</c:v>
                </c:pt>
                <c:pt idx="3">
                  <c:v>Intl Developed Large Stocks</c:v>
                </c:pt>
                <c:pt idx="4">
                  <c:v>U.S. Small Stocks</c:v>
                </c:pt>
                <c:pt idx="5">
                  <c:v>U.S. Small Value Stocks</c:v>
                </c:pt>
                <c:pt idx="6">
                  <c:v>High Yield Bonds</c:v>
                </c:pt>
                <c:pt idx="7">
                  <c:v>S&amp;P 500 Equal Weight</c:v>
                </c:pt>
                <c:pt idx="8">
                  <c:v>U.S. Value Stocks</c:v>
                </c:pt>
                <c:pt idx="9">
                  <c:v>REITs</c:v>
                </c:pt>
                <c:pt idx="10">
                  <c:v>Emerging Market Stocks</c:v>
                </c:pt>
                <c:pt idx="11">
                  <c:v>U.S. Bonds</c:v>
                </c:pt>
                <c:pt idx="12">
                  <c:v>U.S Long Term Govt Bonds</c:v>
                </c:pt>
                <c:pt idx="13">
                  <c:v>Utilities Stocks</c:v>
                </c:pt>
              </c:strCache>
            </c:strRef>
          </c:cat>
          <c:val>
            <c:numRef>
              <c:f>'Asset Class Returns'!$N$7:$N$20</c:f>
              <c:numCache>
                <c:formatCode>0.0%</c:formatCode>
                <c:ptCount val="14"/>
                <c:pt idx="0">
                  <c:v>0.13791825299349947</c:v>
                </c:pt>
                <c:pt idx="1">
                  <c:v>0.14091346934767346</c:v>
                </c:pt>
                <c:pt idx="2">
                  <c:v>0.1169157074527465</c:v>
                </c:pt>
                <c:pt idx="3">
                  <c:v>0.10421948482014788</c:v>
                </c:pt>
                <c:pt idx="4">
                  <c:v>0.1402934074356128</c:v>
                </c:pt>
                <c:pt idx="5">
                  <c:v>0.15256699196928181</c:v>
                </c:pt>
                <c:pt idx="6">
                  <c:v>7.5114190658443603E-2</c:v>
                </c:pt>
                <c:pt idx="7">
                  <c:v>0.11686064338192971</c:v>
                </c:pt>
                <c:pt idx="8">
                  <c:v>9.8264701045880365E-2</c:v>
                </c:pt>
                <c:pt idx="9">
                  <c:v>0.17928319136664594</c:v>
                </c:pt>
                <c:pt idx="10">
                  <c:v>7.8647576095566052E-2</c:v>
                </c:pt>
                <c:pt idx="11">
                  <c:v>6.8171512342191765E-2</c:v>
                </c:pt>
                <c:pt idx="12">
                  <c:v>0.12918567738852427</c:v>
                </c:pt>
                <c:pt idx="13">
                  <c:v>8.2720579439056655E-2</c:v>
                </c:pt>
              </c:numCache>
            </c:numRef>
          </c:val>
          <c:extLst>
            <c:ext xmlns:c16="http://schemas.microsoft.com/office/drawing/2014/chart" uri="{C3380CC4-5D6E-409C-BE32-E72D297353CC}">
              <c16:uniqueId val="{00000014-4F30-4439-91E7-36A3FC3BCB0B}"/>
            </c:ext>
          </c:extLst>
        </c:ser>
        <c:dLbls>
          <c:showLegendKey val="0"/>
          <c:showVal val="0"/>
          <c:showCatName val="0"/>
          <c:showSerName val="0"/>
          <c:showPercent val="0"/>
          <c:showBubbleSize val="0"/>
        </c:dLbls>
        <c:gapWidth val="219"/>
        <c:overlap val="-27"/>
        <c:axId val="546908143"/>
        <c:axId val="546931663"/>
      </c:barChart>
      <c:catAx>
        <c:axId val="54690814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crossAx val="546931663"/>
        <c:crosses val="autoZero"/>
        <c:auto val="1"/>
        <c:lblAlgn val="ctr"/>
        <c:lblOffset val="100"/>
        <c:noMultiLvlLbl val="0"/>
      </c:catAx>
      <c:valAx>
        <c:axId val="546931663"/>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crossAx val="546908143"/>
        <c:crosses val="autoZero"/>
        <c:crossBetween val="between"/>
      </c:valAx>
      <c:spPr>
        <a:noFill/>
        <a:ln>
          <a:solidFill>
            <a:schemeClr val="tx1"/>
          </a:solidFill>
        </a:ln>
        <a:effectLst/>
      </c:spPr>
    </c:plotArea>
    <c:legend>
      <c:legendPos val="b"/>
      <c:layout>
        <c:manualLayout>
          <c:xMode val="edge"/>
          <c:yMode val="edge"/>
          <c:x val="0.21710638280170949"/>
          <c:y val="0.10355169127890154"/>
          <c:w val="0.24129516455602351"/>
          <c:h val="9.4202135850042196E-2"/>
        </c:manualLayout>
      </c:layout>
      <c:overlay val="0"/>
      <c:spPr>
        <a:solidFill>
          <a:sysClr val="window" lastClr="FFFFFF"/>
        </a:solidFill>
        <a:ln>
          <a:solidFill>
            <a:sysClr val="windowText" lastClr="000000"/>
          </a:solid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600" b="1"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50800" dist="38100" dir="2700000" algn="tl" rotWithShape="0">
        <a:prstClr val="black">
          <a:alpha val="40000"/>
        </a:prstClr>
      </a:outerShdw>
    </a:effectLst>
  </c:spPr>
  <c:txPr>
    <a:bodyPr/>
    <a:lstStyle/>
    <a:p>
      <a:pPr>
        <a:defRPr sz="900">
          <a:solidFill>
            <a:sysClr val="windowText" lastClr="000000"/>
          </a:solidFill>
          <a:latin typeface="Cambria" panose="02040503050406030204" pitchFamily="18" charset="0"/>
          <a:ea typeface="Cambria" panose="02040503050406030204" pitchFamily="18"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383711196466406E-2"/>
          <c:y val="6.0494913194393915E-2"/>
          <c:w val="0.88666467321260201"/>
          <c:h val="0.7143147081115504"/>
        </c:manualLayout>
      </c:layout>
      <c:barChart>
        <c:barDir val="col"/>
        <c:grouping val="clustered"/>
        <c:varyColors val="0"/>
        <c:ser>
          <c:idx val="0"/>
          <c:order val="0"/>
          <c:tx>
            <c:strRef>
              <c:f>'Asset Class Returns'!$M$6</c:f>
              <c:strCache>
                <c:ptCount val="1"/>
                <c:pt idx="0">
                  <c:v>Full Year 2023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'Asset Class Returns'!$L$28:$L$41</c:f>
              <c:strCache>
                <c:ptCount val="14"/>
                <c:pt idx="0">
                  <c:v>Nasdaq Tech Stocks</c:v>
                </c:pt>
                <c:pt idx="1">
                  <c:v>U.S. Growth Stocks</c:v>
                </c:pt>
                <c:pt idx="2">
                  <c:v>U.S. Large Stocks (S&amp;P 500)</c:v>
                </c:pt>
                <c:pt idx="3">
                  <c:v>Intl Developed Large Stocks</c:v>
                </c:pt>
                <c:pt idx="4">
                  <c:v>U.S. Small Stocks</c:v>
                </c:pt>
                <c:pt idx="5">
                  <c:v>U.S. Small Value Stocks</c:v>
                </c:pt>
                <c:pt idx="6">
                  <c:v>High Yield Bonds</c:v>
                </c:pt>
                <c:pt idx="7">
                  <c:v>S&amp;P 500 Equal Weight</c:v>
                </c:pt>
                <c:pt idx="8">
                  <c:v>U.S. Value Stocks</c:v>
                </c:pt>
                <c:pt idx="9">
                  <c:v>REITs</c:v>
                </c:pt>
                <c:pt idx="10">
                  <c:v>Emerging Market Stocks</c:v>
                </c:pt>
                <c:pt idx="11">
                  <c:v>U.S. Bonds</c:v>
                </c:pt>
                <c:pt idx="12">
                  <c:v>U.S Long Term Govt Bonds</c:v>
                </c:pt>
                <c:pt idx="13">
                  <c:v>Utilities Stocks</c:v>
                </c:pt>
              </c:strCache>
            </c:strRef>
          </c:cat>
          <c:val>
            <c:numRef>
              <c:f>'Asset Class Returns'!$M$28:$M$41</c:f>
              <c:numCache>
                <c:formatCode>0.0%</c:formatCode>
                <c:ptCount val="14"/>
                <c:pt idx="0">
                  <c:v>0.44638755685869486</c:v>
                </c:pt>
                <c:pt idx="1">
                  <c:v>0.41209533110283969</c:v>
                </c:pt>
                <c:pt idx="2">
                  <c:v>0.26287627498602273</c:v>
                </c:pt>
                <c:pt idx="3">
                  <c:v>0.1823793491312562</c:v>
                </c:pt>
                <c:pt idx="4">
                  <c:v>0.16928912174386768</c:v>
                </c:pt>
                <c:pt idx="5">
                  <c:v>0.14646514738791661</c:v>
                </c:pt>
                <c:pt idx="6">
                  <c:v>0.13760911664173814</c:v>
                </c:pt>
                <c:pt idx="7">
                  <c:v>0.13174564122533683</c:v>
                </c:pt>
                <c:pt idx="8">
                  <c:v>0.11655369693758599</c:v>
                </c:pt>
                <c:pt idx="9">
                  <c:v>0.11298906368793515</c:v>
                </c:pt>
                <c:pt idx="10">
                  <c:v>9.8280654326550199E-2</c:v>
                </c:pt>
                <c:pt idx="11">
                  <c:v>5.5288360293739292E-2</c:v>
                </c:pt>
                <c:pt idx="12">
                  <c:v>2.1533489104589743E-2</c:v>
                </c:pt>
                <c:pt idx="13">
                  <c:v>-8.0277512248120755E-2</c:v>
                </c:pt>
              </c:numCache>
            </c:numRef>
          </c:val>
          <c:extLst>
            <c:ext xmlns:c16="http://schemas.microsoft.com/office/drawing/2014/chart" uri="{C3380CC4-5D6E-409C-BE32-E72D297353CC}">
              <c16:uniqueId val="{00000000-9AB3-419F-B1C7-A77E1902395B}"/>
            </c:ext>
          </c:extLst>
        </c:ser>
        <c:ser>
          <c:idx val="1"/>
          <c:order val="1"/>
          <c:tx>
            <c:strRef>
              <c:f>'Asset Class Returns'!$N$27</c:f>
              <c:strCache>
                <c:ptCount val="1"/>
                <c:pt idx="0">
                  <c:v>Full Year 2022</c:v>
                </c:pt>
              </c:strCache>
            </c:strRef>
          </c:tx>
          <c:spPr>
            <a:solidFill>
              <a:sysClr val="window" lastClr="FFFFFF">
                <a:lumMod val="75000"/>
              </a:sys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'Asset Class Returns'!$L$28:$L$41</c:f>
              <c:strCache>
                <c:ptCount val="14"/>
                <c:pt idx="0">
                  <c:v>Nasdaq Tech Stocks</c:v>
                </c:pt>
                <c:pt idx="1">
                  <c:v>U.S. Growth Stocks</c:v>
                </c:pt>
                <c:pt idx="2">
                  <c:v>U.S. Large Stocks (S&amp;P 500)</c:v>
                </c:pt>
                <c:pt idx="3">
                  <c:v>Intl Developed Large Stocks</c:v>
                </c:pt>
                <c:pt idx="4">
                  <c:v>U.S. Small Stocks</c:v>
                </c:pt>
                <c:pt idx="5">
                  <c:v>U.S. Small Value Stocks</c:v>
                </c:pt>
                <c:pt idx="6">
                  <c:v>High Yield Bonds</c:v>
                </c:pt>
                <c:pt idx="7">
                  <c:v>S&amp;P 500 Equal Weight</c:v>
                </c:pt>
                <c:pt idx="8">
                  <c:v>U.S. Value Stocks</c:v>
                </c:pt>
                <c:pt idx="9">
                  <c:v>REITs</c:v>
                </c:pt>
                <c:pt idx="10">
                  <c:v>Emerging Market Stocks</c:v>
                </c:pt>
                <c:pt idx="11">
                  <c:v>U.S. Bonds</c:v>
                </c:pt>
                <c:pt idx="12">
                  <c:v>U.S Long Term Govt Bonds</c:v>
                </c:pt>
                <c:pt idx="13">
                  <c:v>Utilities Stocks</c:v>
                </c:pt>
              </c:strCache>
            </c:strRef>
          </c:cat>
          <c:val>
            <c:numRef>
              <c:f>'Asset Class Returns'!$N$28:$N$41</c:f>
              <c:numCache>
                <c:formatCode>0.0%</c:formatCode>
                <c:ptCount val="14"/>
                <c:pt idx="0">
                  <c:v>-0.32535370251322371</c:v>
                </c:pt>
                <c:pt idx="1">
                  <c:v>-0.28965968162836586</c:v>
                </c:pt>
                <c:pt idx="2">
                  <c:v>-0.18110865165997692</c:v>
                </c:pt>
                <c:pt idx="3">
                  <c:v>-0.14451720716757943</c:v>
                </c:pt>
                <c:pt idx="4">
                  <c:v>-0.20436461532253714</c:v>
                </c:pt>
                <c:pt idx="5">
                  <c:v>-0.14483337712896482</c:v>
                </c:pt>
                <c:pt idx="6">
                  <c:v>-0.1187824377767206</c:v>
                </c:pt>
                <c:pt idx="7">
                  <c:v>-0.11950310369542849</c:v>
                </c:pt>
                <c:pt idx="8">
                  <c:v>-7.9798412662023366E-2</c:v>
                </c:pt>
                <c:pt idx="9">
                  <c:v>-0.25005904064020301</c:v>
                </c:pt>
                <c:pt idx="10">
                  <c:v>-0.20091374497341619</c:v>
                </c:pt>
                <c:pt idx="11">
                  <c:v>-0.13010125532394157</c:v>
                </c:pt>
                <c:pt idx="12">
                  <c:v>-0.31042339496752669</c:v>
                </c:pt>
                <c:pt idx="13">
                  <c:v>6.5567172116114403E-3</c:v>
                </c:pt>
              </c:numCache>
            </c:numRef>
          </c:val>
          <c:extLst>
            <c:ext xmlns:c16="http://schemas.microsoft.com/office/drawing/2014/chart" uri="{C3380CC4-5D6E-409C-BE32-E72D297353CC}">
              <c16:uniqueId val="{00000001-9AB3-419F-B1C7-A77E1902395B}"/>
            </c:ext>
          </c:extLst>
        </c:ser>
        <c:dLbls>
          <c:showLegendKey val="0"/>
          <c:showVal val="0"/>
          <c:showCatName val="0"/>
          <c:showSerName val="0"/>
          <c:showPercent val="0"/>
          <c:showBubbleSize val="0"/>
        </c:dLbls>
        <c:gapWidth val="219"/>
        <c:overlap val="-27"/>
        <c:axId val="546908143"/>
        <c:axId val="546931663"/>
      </c:barChart>
      <c:catAx>
        <c:axId val="54690814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crossAx val="546931663"/>
        <c:crosses val="autoZero"/>
        <c:auto val="1"/>
        <c:lblAlgn val="ctr"/>
        <c:lblOffset val="100"/>
        <c:noMultiLvlLbl val="0"/>
      </c:catAx>
      <c:valAx>
        <c:axId val="546931663"/>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crossAx val="546908143"/>
        <c:crosses val="autoZero"/>
        <c:crossBetween val="between"/>
        <c:majorUnit val="0.15000000000000002"/>
      </c:valAx>
      <c:spPr>
        <a:noFill/>
        <a:ln>
          <a:solidFill>
            <a:schemeClr val="tx1"/>
          </a:solidFill>
        </a:ln>
        <a:effectLst/>
      </c:spPr>
    </c:plotArea>
    <c:legend>
      <c:legendPos val="b"/>
      <c:layout>
        <c:manualLayout>
          <c:xMode val="edge"/>
          <c:yMode val="edge"/>
          <c:x val="0.26372088152104789"/>
          <c:y val="9.5068936464802772E-2"/>
          <c:w val="0.17914243465830329"/>
          <c:h val="9.4202135850042196E-2"/>
        </c:manualLayout>
      </c:layout>
      <c:overlay val="0"/>
      <c:spPr>
        <a:solidFill>
          <a:sysClr val="window" lastClr="FFFFFF"/>
        </a:solidFill>
        <a:ln>
          <a:solidFill>
            <a:srgbClr val="000000"/>
          </a:solid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600" b="1"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50800" dist="38100" dir="2700000" algn="tl" rotWithShape="0">
        <a:prstClr val="black">
          <a:alpha val="40000"/>
        </a:prstClr>
      </a:outerShdw>
    </a:effectLst>
  </c:spPr>
  <c:txPr>
    <a:bodyPr/>
    <a:lstStyle/>
    <a:p>
      <a:pPr>
        <a:defRPr sz="900">
          <a:solidFill>
            <a:sysClr val="windowText" lastClr="000000"/>
          </a:solidFill>
          <a:latin typeface="Cambria" panose="02040503050406030204" pitchFamily="18" charset="0"/>
          <a:ea typeface="Cambria" panose="02040503050406030204" pitchFamily="18"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812593746836759E-2"/>
          <c:y val="0.10604338665536865"/>
          <c:w val="0.86772876019906975"/>
          <c:h val="0.64185872879823458"/>
        </c:manualLayout>
      </c:layout>
      <c:barChart>
        <c:barDir val="col"/>
        <c:grouping val="clustered"/>
        <c:varyColors val="0"/>
        <c:ser>
          <c:idx val="0"/>
          <c:order val="0"/>
          <c:tx>
            <c:strRef>
              <c:f>'Last 2 Years'!$M$6</c:f>
              <c:strCache>
                <c:ptCount val="1"/>
                <c:pt idx="0">
                  <c:v>Full Year 2023</c:v>
                </c:pt>
              </c:strCache>
            </c:strRef>
          </c:tx>
          <c:spPr>
            <a:solidFill>
              <a:srgbClr val="4F81BD"/>
            </a:solidFill>
            <a:ln>
              <a:solidFill>
                <a:srgbClr val="4F81BD"/>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'Last 2 Years'!$L$7:$L$20</c:f>
              <c:strCache>
                <c:ptCount val="14"/>
                <c:pt idx="0">
                  <c:v>U.S. Large Stocks (S&amp;P 500)</c:v>
                </c:pt>
                <c:pt idx="1">
                  <c:v>U.S. Value Stocks</c:v>
                </c:pt>
                <c:pt idx="2">
                  <c:v>Intl Developed Large Stocks</c:v>
                </c:pt>
                <c:pt idx="3">
                  <c:v>U.S. Growth Stocks</c:v>
                </c:pt>
                <c:pt idx="4">
                  <c:v>High Yield Bonds</c:v>
                </c:pt>
                <c:pt idx="5">
                  <c:v>S&amp;P 500 Equal Weight</c:v>
                </c:pt>
                <c:pt idx="6">
                  <c:v>U.S. Small Value Stocks</c:v>
                </c:pt>
                <c:pt idx="7">
                  <c:v>Nasdaq Tech Stocks</c:v>
                </c:pt>
                <c:pt idx="8">
                  <c:v>U.S. Small Stocks</c:v>
                </c:pt>
                <c:pt idx="9">
                  <c:v>Utilities Stocks</c:v>
                </c:pt>
                <c:pt idx="10">
                  <c:v>U.S. Bonds</c:v>
                </c:pt>
                <c:pt idx="11">
                  <c:v>Emerging Market Stocks</c:v>
                </c:pt>
                <c:pt idx="12">
                  <c:v>REITs</c:v>
                </c:pt>
                <c:pt idx="13">
                  <c:v>U.S Long Term Govt Bonds</c:v>
                </c:pt>
              </c:strCache>
            </c:strRef>
          </c:cat>
          <c:val>
            <c:numRef>
              <c:f>'Last 2 Years'!$M$7:$M$20</c:f>
              <c:numCache>
                <c:formatCode>0.0%</c:formatCode>
                <c:ptCount val="14"/>
                <c:pt idx="0">
                  <c:v>3.4158455609929916E-2</c:v>
                </c:pt>
                <c:pt idx="1">
                  <c:v>2.7454484270052593E-2</c:v>
                </c:pt>
                <c:pt idx="2">
                  <c:v>1.1505187782186566E-2</c:v>
                </c:pt>
                <c:pt idx="3">
                  <c:v>3.0682470666891781E-3</c:v>
                </c:pt>
                <c:pt idx="4">
                  <c:v>2.481132530010699E-3</c:v>
                </c:pt>
                <c:pt idx="5">
                  <c:v>-3.5014754948639037E-3</c:v>
                </c:pt>
                <c:pt idx="6">
                  <c:v>-1.9581271668931644E-2</c:v>
                </c:pt>
                <c:pt idx="7">
                  <c:v>-2.4199990034337371E-2</c:v>
                </c:pt>
                <c:pt idx="8">
                  <c:v>-6.967219982214512E-2</c:v>
                </c:pt>
                <c:pt idx="9">
                  <c:v>-7.4247151982772097E-2</c:v>
                </c:pt>
                <c:pt idx="10">
                  <c:v>-8.2005980109220111E-2</c:v>
                </c:pt>
                <c:pt idx="11">
                  <c:v>-0.12237902496605102</c:v>
                </c:pt>
                <c:pt idx="12">
                  <c:v>-0.16532391382090772</c:v>
                </c:pt>
                <c:pt idx="13">
                  <c:v>-0.29557440465627993</c:v>
                </c:pt>
              </c:numCache>
            </c:numRef>
          </c:val>
          <c:extLst>
            <c:ext xmlns:c16="http://schemas.microsoft.com/office/drawing/2014/chart" uri="{C3380CC4-5D6E-409C-BE32-E72D297353CC}">
              <c16:uniqueId val="{00000000-8845-44BD-885F-7BF8DE536189}"/>
            </c:ext>
          </c:extLst>
        </c:ser>
        <c:dLbls>
          <c:showLegendKey val="0"/>
          <c:showVal val="0"/>
          <c:showCatName val="0"/>
          <c:showSerName val="0"/>
          <c:showPercent val="0"/>
          <c:showBubbleSize val="0"/>
        </c:dLbls>
        <c:gapWidth val="219"/>
        <c:overlap val="-27"/>
        <c:axId val="546908143"/>
        <c:axId val="546931663"/>
      </c:barChart>
      <c:catAx>
        <c:axId val="54690814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Cambria" panose="02040503050406030204" pitchFamily="18" charset="0"/>
                <a:ea typeface="Cambria" panose="02040503050406030204" pitchFamily="18" charset="0"/>
                <a:cs typeface="+mn-cs"/>
              </a:defRPr>
            </a:pPr>
            <a:endParaRPr lang="en-US"/>
          </a:p>
        </c:txPr>
        <c:crossAx val="546931663"/>
        <c:crosses val="autoZero"/>
        <c:auto val="1"/>
        <c:lblAlgn val="ctr"/>
        <c:lblOffset val="100"/>
        <c:noMultiLvlLbl val="0"/>
      </c:catAx>
      <c:valAx>
        <c:axId val="546931663"/>
        <c:scaling>
          <c:orientation val="minMax"/>
          <c:max val="0.30000000000000004"/>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Cambria" panose="02040503050406030204" pitchFamily="18" charset="0"/>
                <a:ea typeface="Cambria" panose="02040503050406030204" pitchFamily="18" charset="0"/>
                <a:cs typeface="+mn-cs"/>
              </a:defRPr>
            </a:pPr>
            <a:endParaRPr lang="en-US"/>
          </a:p>
        </c:txPr>
        <c:crossAx val="546908143"/>
        <c:crosses val="autoZero"/>
        <c:crossBetween val="between"/>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50800" dist="38100" dir="2700000" algn="tl" rotWithShape="0">
        <a:prstClr val="black">
          <a:alpha val="40000"/>
        </a:prstClr>
      </a:outerShdw>
    </a:effectLst>
  </c:spPr>
  <c:txPr>
    <a:bodyPr/>
    <a:lstStyle/>
    <a:p>
      <a:pPr>
        <a:defRPr sz="900">
          <a:solidFill>
            <a:sysClr val="windowText" lastClr="000000"/>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8026974519746152E-2"/>
          <c:y val="0.24252170383697805"/>
          <c:w val="0.83537070227556065"/>
          <c:h val="0.69040941654042698"/>
        </c:manualLayout>
      </c:layout>
      <c:barChart>
        <c:barDir val="col"/>
        <c:grouping val="clustered"/>
        <c:varyColors val="0"/>
        <c:ser>
          <c:idx val="0"/>
          <c:order val="0"/>
          <c:tx>
            <c:strRef>
              <c:f>'Dominant Companies'!$D$6</c:f>
              <c:strCache>
                <c:ptCount val="1"/>
                <c:pt idx="0">
                  <c:v>Performance</c:v>
                </c:pt>
              </c:strCache>
            </c:strRef>
          </c:tx>
          <c:spPr>
            <a:solidFill>
              <a:schemeClr val="accent1"/>
            </a:solidFill>
            <a:ln>
              <a:noFill/>
            </a:ln>
            <a:effectLst/>
          </c:spPr>
          <c:invertIfNegative val="0"/>
          <c:dPt>
            <c:idx val="4"/>
            <c:invertIfNegative val="0"/>
            <c:bubble3D val="0"/>
            <c:spPr>
              <a:solidFill>
                <a:srgbClr val="C0504D">
                  <a:lumMod val="50000"/>
                </a:srgbClr>
              </a:solidFill>
              <a:ln>
                <a:noFill/>
              </a:ln>
              <a:effectLst/>
            </c:spPr>
            <c:extLst>
              <c:ext xmlns:c16="http://schemas.microsoft.com/office/drawing/2014/chart" uri="{C3380CC4-5D6E-409C-BE32-E72D297353CC}">
                <c16:uniqueId val="{00000001-1B56-4D78-B98F-06317B741943}"/>
              </c:ext>
            </c:extLst>
          </c:dPt>
          <c:dPt>
            <c:idx val="5"/>
            <c:invertIfNegative val="0"/>
            <c:bubble3D val="0"/>
            <c:spPr>
              <a:solidFill>
                <a:srgbClr val="C0504D">
                  <a:lumMod val="50000"/>
                </a:srgbClr>
              </a:solidFill>
              <a:ln>
                <a:noFill/>
              </a:ln>
              <a:effectLst/>
            </c:spPr>
            <c:extLst>
              <c:ext xmlns:c16="http://schemas.microsoft.com/office/drawing/2014/chart" uri="{C3380CC4-5D6E-409C-BE32-E72D297353CC}">
                <c16:uniqueId val="{00000003-1B56-4D78-B98F-06317B741943}"/>
              </c:ext>
            </c:extLst>
          </c:dPt>
          <c:dPt>
            <c:idx val="6"/>
            <c:invertIfNegative val="0"/>
            <c:bubble3D val="0"/>
            <c:spPr>
              <a:solidFill>
                <a:srgbClr val="C0504D">
                  <a:lumMod val="50000"/>
                </a:srgbClr>
              </a:solidFill>
              <a:ln>
                <a:noFill/>
              </a:ln>
              <a:effectLst/>
            </c:spPr>
            <c:extLst>
              <c:ext xmlns:c16="http://schemas.microsoft.com/office/drawing/2014/chart" uri="{C3380CC4-5D6E-409C-BE32-E72D297353CC}">
                <c16:uniqueId val="{00000005-1B56-4D78-B98F-06317B741943}"/>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'Dominant Companies'!$C$7:$C$13</c:f>
              <c:strCache>
                <c:ptCount val="7"/>
                <c:pt idx="0">
                  <c:v>10 Years Before</c:v>
                </c:pt>
                <c:pt idx="1">
                  <c:v>5 Years Before</c:v>
                </c:pt>
                <c:pt idx="2">
                  <c:v>3 Years Before</c:v>
                </c:pt>
                <c:pt idx="4">
                  <c:v>3 Years After</c:v>
                </c:pt>
                <c:pt idx="5">
                  <c:v>5 Years After</c:v>
                </c:pt>
                <c:pt idx="6">
                  <c:v>10 Years After</c:v>
                </c:pt>
              </c:strCache>
            </c:strRef>
          </c:cat>
          <c:val>
            <c:numRef>
              <c:f>'Dominant Companies'!$D$7:$D$13</c:f>
              <c:numCache>
                <c:formatCode>0.0%</c:formatCode>
                <c:ptCount val="7"/>
                <c:pt idx="0">
                  <c:v>0.121</c:v>
                </c:pt>
                <c:pt idx="1">
                  <c:v>0.20300000000000001</c:v>
                </c:pt>
                <c:pt idx="2">
                  <c:v>0.27</c:v>
                </c:pt>
                <c:pt idx="4">
                  <c:v>6.0000000000000001E-3</c:v>
                </c:pt>
                <c:pt idx="5">
                  <c:v>-8.9999999999999993E-3</c:v>
                </c:pt>
                <c:pt idx="6">
                  <c:v>-1.4999999999999999E-2</c:v>
                </c:pt>
              </c:numCache>
            </c:numRef>
          </c:val>
          <c:extLst>
            <c:ext xmlns:c16="http://schemas.microsoft.com/office/drawing/2014/chart" uri="{C3380CC4-5D6E-409C-BE32-E72D297353CC}">
              <c16:uniqueId val="{00000006-1B56-4D78-B98F-06317B741943}"/>
            </c:ext>
          </c:extLst>
        </c:ser>
        <c:dLbls>
          <c:showLegendKey val="0"/>
          <c:showVal val="0"/>
          <c:showCatName val="0"/>
          <c:showSerName val="0"/>
          <c:showPercent val="0"/>
          <c:showBubbleSize val="0"/>
        </c:dLbls>
        <c:gapWidth val="100"/>
        <c:overlap val="-27"/>
        <c:axId val="781630032"/>
        <c:axId val="1961907215"/>
      </c:barChart>
      <c:catAx>
        <c:axId val="7816300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crossAx val="1961907215"/>
        <c:crosses val="autoZero"/>
        <c:auto val="1"/>
        <c:lblAlgn val="ctr"/>
        <c:lblOffset val="100"/>
        <c:noMultiLvlLbl val="0"/>
      </c:catAx>
      <c:valAx>
        <c:axId val="1961907215"/>
        <c:scaling>
          <c:orientation val="minMax"/>
          <c:max val="0.4"/>
          <c:min val="-0.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low"/>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crossAx val="781630032"/>
        <c:crosses val="autoZero"/>
        <c:crossBetween val="between"/>
        <c:majorUnit val="0.1"/>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50800" dist="38100" dir="2700000" algn="tl" rotWithShape="0">
        <a:prstClr val="black">
          <a:alpha val="40000"/>
        </a:prstClr>
      </a:outerShdw>
    </a:effectLst>
  </c:spPr>
  <c:txPr>
    <a:bodyPr/>
    <a:lstStyle/>
    <a:p>
      <a:pPr>
        <a:defRPr>
          <a:solidFill>
            <a:sysClr val="windowText" lastClr="000000"/>
          </a:solidFill>
          <a:latin typeface="Cambria" panose="02040503050406030204" pitchFamily="18" charset="0"/>
          <a:ea typeface="Cambria" panose="02040503050406030204" pitchFamily="18"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2923181791275581E-2"/>
          <c:y val="0.19133398162704338"/>
          <c:w val="0.90142632485642471"/>
          <c:h val="0.66285142342182635"/>
        </c:manualLayout>
      </c:layout>
      <c:barChart>
        <c:barDir val="col"/>
        <c:grouping val="clustered"/>
        <c:varyColors val="0"/>
        <c:dLbls>
          <c:showLegendKey val="0"/>
          <c:showVal val="0"/>
          <c:showCatName val="0"/>
          <c:showSerName val="0"/>
          <c:showPercent val="0"/>
          <c:showBubbleSize val="0"/>
        </c:dLbls>
        <c:gapWidth val="123"/>
        <c:overlap val="-27"/>
        <c:axId val="1865428656"/>
        <c:axId val="1190579823"/>
      </c:barChart>
      <c:catAx>
        <c:axId val="1865428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190579823"/>
        <c:crosses val="autoZero"/>
        <c:auto val="1"/>
        <c:lblAlgn val="ctr"/>
        <c:lblOffset val="100"/>
        <c:noMultiLvlLbl val="0"/>
      </c:catAx>
      <c:valAx>
        <c:axId val="1190579823"/>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86542865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50800" dist="38100" dir="2700000" algn="tl" rotWithShape="0">
        <a:prstClr val="black">
          <a:alpha val="40000"/>
        </a:prstClr>
      </a:outerShdw>
    </a:effectLst>
  </c:spPr>
  <c:txPr>
    <a:bodyPr/>
    <a:lstStyle/>
    <a:p>
      <a:pPr>
        <a:defRPr sz="1000">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6.2923181791275581E-2"/>
          <c:y val="0.19133398162704338"/>
          <c:w val="0.90142632485642471"/>
          <c:h val="0.66285142342182635"/>
        </c:manualLayout>
      </c:layout>
      <c:barChart>
        <c:barDir val="col"/>
        <c:grouping val="clustered"/>
        <c:varyColors val="0"/>
        <c:ser>
          <c:idx val="0"/>
          <c:order val="0"/>
          <c:tx>
            <c:strRef>
              <c:f>'Price to Earnings'!$E$14</c:f>
              <c:strCache>
                <c:ptCount val="1"/>
                <c:pt idx="0">
                  <c:v>Multiple</c:v>
                </c:pt>
              </c:strCache>
            </c:strRef>
          </c:tx>
          <c:spPr>
            <a:solidFill>
              <a:srgbClr val="4F81BD"/>
            </a:solidFill>
            <a:ln>
              <a:noFill/>
            </a:ln>
            <a:effectLst/>
          </c:spPr>
          <c:invertIfNegative val="0"/>
          <c:dLbls>
            <c:dLbl>
              <c:idx val="0"/>
              <c:tx>
                <c:rich>
                  <a:bodyPr/>
                  <a:lstStyle/>
                  <a:p>
                    <a:fld id="{3800B2AF-2230-4242-9588-E42C4645E534}" type="VALUE">
                      <a:rPr lang="en-US" smtClean="0"/>
                      <a:pPr/>
                      <a:t>[VALUE]</a:t>
                    </a:fld>
                    <a:r>
                      <a:rPr lang="en-US"/>
                      <a:t>x</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2BF-4E7D-B804-6B9FB3BBABE0}"/>
                </c:ext>
              </c:extLst>
            </c:dLbl>
            <c:dLbl>
              <c:idx val="1"/>
              <c:tx>
                <c:rich>
                  <a:bodyPr/>
                  <a:lstStyle/>
                  <a:p>
                    <a:fld id="{354D9834-4D90-4848-AB31-1001C93B5484}" type="VALUE">
                      <a:rPr lang="en-US" smtClean="0"/>
                      <a:pPr/>
                      <a:t>[VALUE]</a:t>
                    </a:fld>
                    <a:r>
                      <a:rPr lang="en-US"/>
                      <a:t>x</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2BF-4E7D-B804-6B9FB3BBABE0}"/>
                </c:ext>
              </c:extLst>
            </c:dLbl>
            <c:dLbl>
              <c:idx val="2"/>
              <c:tx>
                <c:rich>
                  <a:bodyPr/>
                  <a:lstStyle/>
                  <a:p>
                    <a:fld id="{E6E33EFC-B313-4315-A345-6ABE30A1E1C7}" type="VALUE">
                      <a:rPr lang="en-US" smtClean="0"/>
                      <a:pPr/>
                      <a:t>[VALUE]</a:t>
                    </a:fld>
                    <a:r>
                      <a:rPr lang="en-US"/>
                      <a:t>x</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2BF-4E7D-B804-6B9FB3BBABE0}"/>
                </c:ext>
              </c:extLst>
            </c:dLbl>
            <c:dLbl>
              <c:idx val="3"/>
              <c:layout>
                <c:manualLayout>
                  <c:x val="0"/>
                  <c:y val="-1.103663554683053E-2"/>
                </c:manualLayout>
              </c:layout>
              <c:tx>
                <c:rich>
                  <a:bodyPr/>
                  <a:lstStyle/>
                  <a:p>
                    <a:fld id="{DB4EFA3E-30D6-48E6-8112-05037EB2C11C}" type="VALUE">
                      <a:rPr lang="en-US" smtClean="0"/>
                      <a:pPr/>
                      <a:t>[VALUE]</a:t>
                    </a:fld>
                    <a:r>
                      <a:rPr lang="en-US" dirty="0"/>
                      <a:t>x</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2BF-4E7D-B804-6B9FB3BBABE0}"/>
                </c:ext>
              </c:extLst>
            </c:dLbl>
            <c:dLbl>
              <c:idx val="4"/>
              <c:tx>
                <c:rich>
                  <a:bodyPr/>
                  <a:lstStyle/>
                  <a:p>
                    <a:fld id="{46B35274-7DC0-4E0C-A3BA-65FD17B2AEF6}" type="VALUE">
                      <a:rPr lang="en-US" smtClean="0"/>
                      <a:pPr/>
                      <a:t>[VALUE]</a:t>
                    </a:fld>
                    <a:r>
                      <a:rPr lang="en-US"/>
                      <a:t>x</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2BF-4E7D-B804-6B9FB3BBABE0}"/>
                </c:ext>
              </c:extLst>
            </c:dLbl>
            <c:numFmt formatCode="#,##0.0" sourceLinked="0"/>
            <c:spPr>
              <a:noFill/>
              <a:ln>
                <a:noFill/>
              </a:ln>
              <a:effectLst/>
            </c:spPr>
            <c:txPr>
              <a:bodyPr rot="0" spcFirstLastPara="1" vertOverflow="ellipsis" vert="horz" wrap="square" anchor="ctr" anchorCtr="1"/>
              <a:lstStyle/>
              <a:p>
                <a:pPr>
                  <a:defRPr sz="1600" b="1" i="0" u="none" strike="noStrike" kern="1200" baseline="0">
                    <a:solidFill>
                      <a:srgbClr val="000000"/>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'Price to Earnings'!$D$15:$D$19</c:f>
              <c:strCache>
                <c:ptCount val="5"/>
                <c:pt idx="0">
                  <c:v>Emerging Markets</c:v>
                </c:pt>
                <c:pt idx="1">
                  <c:v>US Small Cap</c:v>
                </c:pt>
                <c:pt idx="2">
                  <c:v>US Large Value</c:v>
                </c:pt>
                <c:pt idx="3">
                  <c:v>S&amp;P 500</c:v>
                </c:pt>
                <c:pt idx="4">
                  <c:v>U.S. Growth Stocks</c:v>
                </c:pt>
              </c:strCache>
            </c:strRef>
          </c:cat>
          <c:val>
            <c:numRef>
              <c:f>'Price to Earnings'!$E$15:$E$19</c:f>
              <c:numCache>
                <c:formatCode>General</c:formatCode>
                <c:ptCount val="5"/>
                <c:pt idx="0">
                  <c:v>12</c:v>
                </c:pt>
                <c:pt idx="1">
                  <c:v>13</c:v>
                </c:pt>
                <c:pt idx="2">
                  <c:v>13.7</c:v>
                </c:pt>
                <c:pt idx="3">
                  <c:v>19</c:v>
                </c:pt>
                <c:pt idx="4">
                  <c:v>32</c:v>
                </c:pt>
              </c:numCache>
            </c:numRef>
          </c:val>
          <c:extLst>
            <c:ext xmlns:c16="http://schemas.microsoft.com/office/drawing/2014/chart" uri="{C3380CC4-5D6E-409C-BE32-E72D297353CC}">
              <c16:uniqueId val="{00000005-D2BF-4E7D-B804-6B9FB3BBABE0}"/>
            </c:ext>
          </c:extLst>
        </c:ser>
        <c:dLbls>
          <c:showLegendKey val="0"/>
          <c:showVal val="0"/>
          <c:showCatName val="0"/>
          <c:showSerName val="0"/>
          <c:showPercent val="0"/>
          <c:showBubbleSize val="0"/>
        </c:dLbls>
        <c:gapWidth val="123"/>
        <c:overlap val="-27"/>
        <c:axId val="1865428656"/>
        <c:axId val="1190579823"/>
      </c:barChart>
      <c:catAx>
        <c:axId val="1865428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0000"/>
                </a:solidFill>
                <a:latin typeface="Cambria" panose="02040503050406030204" pitchFamily="18" charset="0"/>
                <a:ea typeface="Cambria" panose="02040503050406030204" pitchFamily="18" charset="0"/>
                <a:cs typeface="+mn-cs"/>
              </a:defRPr>
            </a:pPr>
            <a:endParaRPr lang="en-US"/>
          </a:p>
        </c:txPr>
        <c:crossAx val="1190579823"/>
        <c:crosses val="autoZero"/>
        <c:auto val="1"/>
        <c:lblAlgn val="ctr"/>
        <c:lblOffset val="100"/>
        <c:noMultiLvlLbl val="0"/>
      </c:catAx>
      <c:valAx>
        <c:axId val="1190579823"/>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000000"/>
                </a:solidFill>
                <a:latin typeface="Cambria" panose="02040503050406030204" pitchFamily="18" charset="0"/>
                <a:ea typeface="Cambria" panose="02040503050406030204" pitchFamily="18" charset="0"/>
                <a:cs typeface="+mn-cs"/>
              </a:defRPr>
            </a:pPr>
            <a:endParaRPr lang="en-US"/>
          </a:p>
        </c:txPr>
        <c:crossAx val="1865428656"/>
        <c:crosses val="autoZero"/>
        <c:crossBetween val="between"/>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50800" dist="38100" dir="2700000" algn="tl" rotWithShape="0">
        <a:prstClr val="black">
          <a:alpha val="40000"/>
        </a:prstClr>
      </a:outerShdw>
    </a:effectLst>
  </c:spPr>
  <c:txPr>
    <a:bodyPr/>
    <a:lstStyle/>
    <a:p>
      <a:pPr>
        <a:defRPr sz="1000">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30.04.2024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25199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3" Type="http://schemas.openxmlformats.org/officeDocument/2006/relationships/image" Target="../media/image14.jpeg"/><Relationship Id="rId7" Type="http://schemas.openxmlformats.org/officeDocument/2006/relationships/image" Target="../media/image30.svg"/><Relationship Id="rId12"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13.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retirementsolutiongroup.com/knowledge-library/" TargetMode="External"/><Relationship Id="rId7" Type="http://schemas.openxmlformats.org/officeDocument/2006/relationships/image" Target="../media/image40.png"/><Relationship Id="rId2" Type="http://schemas.openxmlformats.org/officeDocument/2006/relationships/hyperlink" Target="https://venrollment.com/v/nicolaides-fink-thorpe-michaelides-sullivan-llp" TargetMode="Externa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4.jpe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57.sv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5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70.emf"/><Relationship Id="rId4" Type="http://schemas.openxmlformats.org/officeDocument/2006/relationships/image" Target="../media/image13.sv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4.jpeg"/><Relationship Id="rId7" Type="http://schemas.openxmlformats.org/officeDocument/2006/relationships/image" Target="../media/image76.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3.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6.sv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3.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8.sv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3.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4.sv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3.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0.sv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11.png"/><Relationship Id="rId7" Type="http://schemas.openxmlformats.org/officeDocument/2006/relationships/image" Target="../media/image8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6126480"/>
            <a:ext cx="18288000" cy="4160520"/>
          </a:xfrm>
          <a:custGeom>
            <a:avLst/>
            <a:gdLst/>
            <a:ahLst/>
            <a:cxnLst/>
            <a:rect l="l" t="t" r="r" b="b"/>
            <a:pathLst>
              <a:path w="18288000" h="4160520">
                <a:moveTo>
                  <a:pt x="18288000" y="0"/>
                </a:moveTo>
                <a:lnTo>
                  <a:pt x="0" y="0"/>
                </a:lnTo>
                <a:lnTo>
                  <a:pt x="0" y="4160520"/>
                </a:lnTo>
                <a:lnTo>
                  <a:pt x="18288000" y="4160520"/>
                </a:lnTo>
                <a:lnTo>
                  <a:pt x="18288000" y="0"/>
                </a:lnTo>
                <a:close/>
              </a:path>
            </a:pathLst>
          </a:custGeom>
          <a:blipFill>
            <a:blip r:embed="rId2"/>
            <a:stretch>
              <a:fillRect/>
            </a:stretch>
          </a:blipFill>
        </p:spPr>
        <p:txBody>
          <a:bodyPr/>
          <a:lstStyle/>
          <a:p>
            <a:endParaRPr lang="en-US"/>
          </a:p>
        </p:txBody>
      </p:sp>
      <p:sp>
        <p:nvSpPr>
          <p:cNvPr id="3" name="Freeform 3"/>
          <p:cNvSpPr/>
          <p:nvPr/>
        </p:nvSpPr>
        <p:spPr>
          <a:xfrm>
            <a:off x="-383330" y="5898318"/>
            <a:ext cx="18864465" cy="232895"/>
          </a:xfrm>
          <a:custGeom>
            <a:avLst/>
            <a:gdLst/>
            <a:ahLst/>
            <a:cxnLst/>
            <a:rect l="l" t="t" r="r" b="b"/>
            <a:pathLst>
              <a:path w="18864465" h="232895">
                <a:moveTo>
                  <a:pt x="0" y="0"/>
                </a:moveTo>
                <a:lnTo>
                  <a:pt x="18864465" y="0"/>
                </a:lnTo>
                <a:lnTo>
                  <a:pt x="18864465" y="232894"/>
                </a:lnTo>
                <a:lnTo>
                  <a:pt x="0" y="232894"/>
                </a:lnTo>
                <a:lnTo>
                  <a:pt x="0" y="0"/>
                </a:lnTo>
                <a:close/>
              </a:path>
            </a:pathLst>
          </a:custGeom>
          <a:blipFill>
            <a:blip r:embed="rId3"/>
            <a:stretch>
              <a:fillRect/>
            </a:stretch>
          </a:blipFill>
        </p:spPr>
        <p:txBody>
          <a:bodyPr/>
          <a:lstStyle/>
          <a:p>
            <a:endParaRPr lang="en-US"/>
          </a:p>
        </p:txBody>
      </p:sp>
      <p:sp>
        <p:nvSpPr>
          <p:cNvPr id="4" name="Freeform 4"/>
          <p:cNvSpPr/>
          <p:nvPr/>
        </p:nvSpPr>
        <p:spPr>
          <a:xfrm>
            <a:off x="11268554" y="1194062"/>
            <a:ext cx="6221541" cy="4666155"/>
          </a:xfrm>
          <a:custGeom>
            <a:avLst/>
            <a:gdLst/>
            <a:ahLst/>
            <a:cxnLst/>
            <a:rect l="l" t="t" r="r" b="b"/>
            <a:pathLst>
              <a:path w="6221541" h="4666155">
                <a:moveTo>
                  <a:pt x="0" y="0"/>
                </a:moveTo>
                <a:lnTo>
                  <a:pt x="6221540" y="0"/>
                </a:lnTo>
                <a:lnTo>
                  <a:pt x="6221540" y="4666156"/>
                </a:lnTo>
                <a:lnTo>
                  <a:pt x="0" y="4666156"/>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9753601" y="6658756"/>
            <a:ext cx="7505700" cy="795089"/>
          </a:xfrm>
          <a:prstGeom prst="rect">
            <a:avLst/>
          </a:prstGeom>
        </p:spPr>
        <p:txBody>
          <a:bodyPr wrap="square" lIns="0" tIns="0" rIns="0" bIns="0" rtlCol="0" anchor="t">
            <a:spAutoFit/>
          </a:bodyPr>
          <a:lstStyle/>
          <a:p>
            <a:pPr algn="r">
              <a:lnSpc>
                <a:spcPts val="6160"/>
              </a:lnSpc>
            </a:pPr>
            <a:r>
              <a:rPr lang="en-US" sz="5400" b="1" dirty="0">
                <a:solidFill>
                  <a:srgbClr val="FFFFFF"/>
                </a:solidFill>
                <a:latin typeface="Libby" pitchFamily="2" charset="0"/>
              </a:rPr>
              <a:t>Deck Title</a:t>
            </a:r>
          </a:p>
        </p:txBody>
      </p:sp>
      <p:sp>
        <p:nvSpPr>
          <p:cNvPr id="6" name="TextBox 6"/>
          <p:cNvSpPr txBox="1"/>
          <p:nvPr/>
        </p:nvSpPr>
        <p:spPr>
          <a:xfrm>
            <a:off x="6815095" y="7396626"/>
            <a:ext cx="10444205" cy="1455366"/>
          </a:xfrm>
          <a:prstGeom prst="rect">
            <a:avLst/>
          </a:prstGeom>
        </p:spPr>
        <p:txBody>
          <a:bodyPr lIns="0" tIns="0" rIns="0" bIns="0" rtlCol="0" anchor="t">
            <a:spAutoFit/>
          </a:bodyPr>
          <a:lstStyle/>
          <a:p>
            <a:pPr algn="r">
              <a:lnSpc>
                <a:spcPts val="5880"/>
              </a:lnSpc>
              <a:spcBef>
                <a:spcPct val="0"/>
              </a:spcBef>
            </a:pPr>
            <a:r>
              <a:rPr lang="en-US" sz="4200">
                <a:solidFill>
                  <a:srgbClr val="FFFFFF"/>
                </a:solidFill>
                <a:latin typeface="Nunito Sans"/>
              </a:rPr>
              <a:t>Client Name</a:t>
            </a:r>
          </a:p>
          <a:p>
            <a:pPr algn="r">
              <a:lnSpc>
                <a:spcPts val="5880"/>
              </a:lnSpc>
              <a:spcBef>
                <a:spcPct val="0"/>
              </a:spcBef>
            </a:pPr>
            <a:r>
              <a:rPr lang="en-US" sz="4200">
                <a:solidFill>
                  <a:srgbClr val="FFFFFF"/>
                </a:solidFill>
                <a:latin typeface="Nunito Sans"/>
              </a:rPr>
              <a:t>Month 2024</a:t>
            </a:r>
          </a:p>
        </p:txBody>
      </p:sp>
      <p:sp>
        <p:nvSpPr>
          <p:cNvPr id="7" name="TextBox 7"/>
          <p:cNvSpPr txBox="1"/>
          <p:nvPr/>
        </p:nvSpPr>
        <p:spPr>
          <a:xfrm>
            <a:off x="423090" y="9296400"/>
            <a:ext cx="17067005" cy="693379"/>
          </a:xfrm>
          <a:prstGeom prst="rect">
            <a:avLst/>
          </a:prstGeom>
        </p:spPr>
        <p:txBody>
          <a:bodyPr lIns="0" tIns="0" rIns="0" bIns="0" rtlCol="0" anchor="t">
            <a:spAutoFit/>
          </a:bodyPr>
          <a:lstStyle/>
          <a:p>
            <a:pPr>
              <a:lnSpc>
                <a:spcPts val="1800"/>
              </a:lnSpc>
            </a:pPr>
            <a:r>
              <a:rPr lang="en-US" sz="1800" dirty="0">
                <a:solidFill>
                  <a:srgbClr val="FFFFFF"/>
                </a:solidFill>
                <a:latin typeface="Open Sans" panose="020B0606030504020204" pitchFamily="34" charset="0"/>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1800"/>
              </a:lnSpc>
            </a:pPr>
            <a:endParaRPr lang="en-US" sz="1800" dirty="0">
              <a:solidFill>
                <a:srgbClr val="FFFFFF"/>
              </a:solidFill>
              <a:latin typeface="Open Sans" panose="020B06060305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3496603" y="4900061"/>
            <a:ext cx="2779483" cy="2713470"/>
          </a:xfrm>
          <a:custGeom>
            <a:avLst/>
            <a:gdLst/>
            <a:ahLst/>
            <a:cxnLst/>
            <a:rect l="l" t="t" r="r" b="b"/>
            <a:pathLst>
              <a:path w="2779483" h="2713470">
                <a:moveTo>
                  <a:pt x="0" y="0"/>
                </a:moveTo>
                <a:lnTo>
                  <a:pt x="2779483" y="0"/>
                </a:lnTo>
                <a:lnTo>
                  <a:pt x="2779483" y="2713470"/>
                </a:lnTo>
                <a:lnTo>
                  <a:pt x="0" y="2713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646914" y="5159768"/>
            <a:ext cx="2779483" cy="2713470"/>
          </a:xfrm>
          <a:custGeom>
            <a:avLst/>
            <a:gdLst/>
            <a:ahLst/>
            <a:cxnLst/>
            <a:rect l="l" t="t" r="r" b="b"/>
            <a:pathLst>
              <a:path w="2779483" h="2713470">
                <a:moveTo>
                  <a:pt x="0" y="0"/>
                </a:moveTo>
                <a:lnTo>
                  <a:pt x="2779483" y="0"/>
                </a:lnTo>
                <a:lnTo>
                  <a:pt x="2779483" y="2713470"/>
                </a:lnTo>
                <a:lnTo>
                  <a:pt x="0" y="27134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3494982" y="2936446"/>
            <a:ext cx="2779483" cy="2713470"/>
          </a:xfrm>
          <a:custGeom>
            <a:avLst/>
            <a:gdLst/>
            <a:ahLst/>
            <a:cxnLst/>
            <a:rect l="l" t="t" r="r" b="b"/>
            <a:pathLst>
              <a:path w="2779483" h="2713470">
                <a:moveTo>
                  <a:pt x="0" y="0"/>
                </a:moveTo>
                <a:lnTo>
                  <a:pt x="2779483" y="0"/>
                </a:lnTo>
                <a:lnTo>
                  <a:pt x="2779483" y="2713470"/>
                </a:lnTo>
                <a:lnTo>
                  <a:pt x="0" y="27134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646633" y="3174373"/>
            <a:ext cx="2779483" cy="2713470"/>
          </a:xfrm>
          <a:custGeom>
            <a:avLst/>
            <a:gdLst/>
            <a:ahLst/>
            <a:cxnLst/>
            <a:rect l="l" t="t" r="r" b="b"/>
            <a:pathLst>
              <a:path w="2779483" h="2713470">
                <a:moveTo>
                  <a:pt x="0" y="0"/>
                </a:moveTo>
                <a:lnTo>
                  <a:pt x="2779483" y="0"/>
                </a:lnTo>
                <a:lnTo>
                  <a:pt x="2779483" y="2713470"/>
                </a:lnTo>
                <a:lnTo>
                  <a:pt x="0" y="27134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8094706" y="6010781"/>
            <a:ext cx="2098587" cy="2098587"/>
          </a:xfrm>
          <a:custGeom>
            <a:avLst/>
            <a:gdLst/>
            <a:ahLst/>
            <a:cxnLst/>
            <a:rect l="l" t="t" r="r" b="b"/>
            <a:pathLst>
              <a:path w="2098587" h="2098587">
                <a:moveTo>
                  <a:pt x="0" y="0"/>
                </a:moveTo>
                <a:lnTo>
                  <a:pt x="2098588" y="0"/>
                </a:lnTo>
                <a:lnTo>
                  <a:pt x="2098588" y="2098588"/>
                </a:lnTo>
                <a:lnTo>
                  <a:pt x="0" y="2098588"/>
                </a:lnTo>
                <a:lnTo>
                  <a:pt x="0" y="0"/>
                </a:lnTo>
                <a:close/>
              </a:path>
            </a:pathLst>
          </a:custGeom>
          <a:blipFill>
            <a:blip r:embed="rId12"/>
            <a:stretch>
              <a:fillRect/>
            </a:stretch>
          </a:blipFill>
        </p:spPr>
        <p:txBody>
          <a:bodyPr/>
          <a:lstStyle/>
          <a:p>
            <a:endParaRPr lang="en-US"/>
          </a:p>
        </p:txBody>
      </p:sp>
      <p:sp>
        <p:nvSpPr>
          <p:cNvPr id="10" name="Freeform 10"/>
          <p:cNvSpPr/>
          <p:nvPr/>
        </p:nvSpPr>
        <p:spPr>
          <a:xfrm>
            <a:off x="10522092" y="6472807"/>
            <a:ext cx="3434527" cy="1373811"/>
          </a:xfrm>
          <a:custGeom>
            <a:avLst/>
            <a:gdLst/>
            <a:ahLst/>
            <a:cxnLst/>
            <a:rect l="l" t="t" r="r" b="b"/>
            <a:pathLst>
              <a:path w="3434527" h="1373811">
                <a:moveTo>
                  <a:pt x="0" y="0"/>
                </a:moveTo>
                <a:lnTo>
                  <a:pt x="3434527" y="0"/>
                </a:lnTo>
                <a:lnTo>
                  <a:pt x="3434527" y="1373811"/>
                </a:lnTo>
                <a:lnTo>
                  <a:pt x="0" y="1373811"/>
                </a:lnTo>
                <a:lnTo>
                  <a:pt x="0" y="0"/>
                </a:lnTo>
                <a:close/>
              </a:path>
            </a:pathLst>
          </a:custGeom>
          <a:blipFill>
            <a:blip r:embed="rId13"/>
            <a:stretch>
              <a:fillRect/>
            </a:stretch>
          </a:blipFill>
        </p:spPr>
        <p:txBody>
          <a:bodyPr/>
          <a:lstStyle/>
          <a:p>
            <a:endParaRPr lang="en-US"/>
          </a:p>
        </p:txBody>
      </p:sp>
      <p:sp>
        <p:nvSpPr>
          <p:cNvPr id="11" name="TextBox 11"/>
          <p:cNvSpPr txBox="1"/>
          <p:nvPr/>
        </p:nvSpPr>
        <p:spPr>
          <a:xfrm>
            <a:off x="1028700" y="885825"/>
            <a:ext cx="16230600" cy="1060547"/>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RSG: Purpose driven Results</a:t>
            </a:r>
          </a:p>
        </p:txBody>
      </p:sp>
      <p:sp>
        <p:nvSpPr>
          <p:cNvPr id="13" name="TextBox 13"/>
          <p:cNvSpPr txBox="1"/>
          <p:nvPr/>
        </p:nvSpPr>
        <p:spPr>
          <a:xfrm rot="-441572">
            <a:off x="4431177" y="4137070"/>
            <a:ext cx="1920996" cy="712443"/>
          </a:xfrm>
          <a:prstGeom prst="rect">
            <a:avLst/>
          </a:prstGeom>
        </p:spPr>
        <p:txBody>
          <a:bodyPr lIns="0" tIns="0" rIns="0" bIns="0" rtlCol="0" anchor="t">
            <a:spAutoFit/>
          </a:bodyPr>
          <a:lstStyle/>
          <a:p>
            <a:pPr algn="ctr">
              <a:lnSpc>
                <a:spcPts val="5880"/>
              </a:lnSpc>
            </a:pPr>
            <a:r>
              <a:rPr lang="en-US" sz="4200">
                <a:solidFill>
                  <a:srgbClr val="D8D8D8"/>
                </a:solidFill>
                <a:latin typeface="Nunito Sans Bold"/>
              </a:rPr>
              <a:t>700</a:t>
            </a:r>
          </a:p>
        </p:txBody>
      </p:sp>
      <p:sp>
        <p:nvSpPr>
          <p:cNvPr id="14" name="TextBox 14"/>
          <p:cNvSpPr txBox="1"/>
          <p:nvPr/>
        </p:nvSpPr>
        <p:spPr>
          <a:xfrm rot="-259142">
            <a:off x="2670549" y="6378896"/>
            <a:ext cx="1920996" cy="712443"/>
          </a:xfrm>
          <a:prstGeom prst="rect">
            <a:avLst/>
          </a:prstGeom>
        </p:spPr>
        <p:txBody>
          <a:bodyPr lIns="0" tIns="0" rIns="0" bIns="0" rtlCol="0" anchor="t">
            <a:spAutoFit/>
          </a:bodyPr>
          <a:lstStyle/>
          <a:p>
            <a:pPr algn="ctr">
              <a:lnSpc>
                <a:spcPts val="5880"/>
              </a:lnSpc>
            </a:pPr>
            <a:r>
              <a:rPr lang="en-US" sz="4200">
                <a:solidFill>
                  <a:srgbClr val="D8D8D8"/>
                </a:solidFill>
                <a:latin typeface="Nunito Sans Bold"/>
              </a:rPr>
              <a:t>24k</a:t>
            </a:r>
          </a:p>
        </p:txBody>
      </p:sp>
      <p:sp>
        <p:nvSpPr>
          <p:cNvPr id="15" name="TextBox 15"/>
          <p:cNvSpPr txBox="1"/>
          <p:nvPr/>
        </p:nvSpPr>
        <p:spPr>
          <a:xfrm rot="-472460">
            <a:off x="4456280" y="6219327"/>
            <a:ext cx="1920996" cy="712443"/>
          </a:xfrm>
          <a:prstGeom prst="rect">
            <a:avLst/>
          </a:prstGeom>
        </p:spPr>
        <p:txBody>
          <a:bodyPr lIns="0" tIns="0" rIns="0" bIns="0" rtlCol="0" anchor="t">
            <a:spAutoFit/>
          </a:bodyPr>
          <a:lstStyle/>
          <a:p>
            <a:pPr algn="ctr">
              <a:lnSpc>
                <a:spcPts val="5880"/>
              </a:lnSpc>
            </a:pPr>
            <a:r>
              <a:rPr lang="en-US" sz="4200">
                <a:solidFill>
                  <a:srgbClr val="D8D8D8"/>
                </a:solidFill>
                <a:latin typeface="Nunito Sans Bold"/>
              </a:rPr>
              <a:t>7x</a:t>
            </a:r>
          </a:p>
        </p:txBody>
      </p:sp>
      <p:sp>
        <p:nvSpPr>
          <p:cNvPr id="16" name="TextBox 16"/>
          <p:cNvSpPr txBox="1"/>
          <p:nvPr/>
        </p:nvSpPr>
        <p:spPr>
          <a:xfrm rot="-392257">
            <a:off x="2471163" y="4340243"/>
            <a:ext cx="1920996" cy="712444"/>
          </a:xfrm>
          <a:prstGeom prst="rect">
            <a:avLst/>
          </a:prstGeom>
        </p:spPr>
        <p:txBody>
          <a:bodyPr lIns="0" tIns="0" rIns="0" bIns="0" rtlCol="0" anchor="t">
            <a:spAutoFit/>
          </a:bodyPr>
          <a:lstStyle/>
          <a:p>
            <a:pPr algn="ctr">
              <a:lnSpc>
                <a:spcPts val="5879"/>
              </a:lnSpc>
            </a:pPr>
            <a:r>
              <a:rPr lang="en-US" sz="4199">
                <a:solidFill>
                  <a:srgbClr val="44455B"/>
                </a:solidFill>
                <a:latin typeface="Nunito Sans Bold"/>
              </a:rPr>
              <a:t>$1.4B</a:t>
            </a:r>
          </a:p>
        </p:txBody>
      </p:sp>
      <p:grpSp>
        <p:nvGrpSpPr>
          <p:cNvPr id="17" name="Group 17"/>
          <p:cNvGrpSpPr/>
          <p:nvPr/>
        </p:nvGrpSpPr>
        <p:grpSpPr>
          <a:xfrm>
            <a:off x="7219410" y="2692824"/>
            <a:ext cx="10039890" cy="3232242"/>
            <a:chOff x="0" y="0"/>
            <a:chExt cx="13386519" cy="4309656"/>
          </a:xfrm>
        </p:grpSpPr>
        <p:sp>
          <p:nvSpPr>
            <p:cNvPr id="18" name="TextBox 18"/>
            <p:cNvSpPr txBox="1"/>
            <p:nvPr/>
          </p:nvSpPr>
          <p:spPr>
            <a:xfrm>
              <a:off x="0" y="-91901"/>
              <a:ext cx="13386519" cy="4330132"/>
            </a:xfrm>
            <a:prstGeom prst="rect">
              <a:avLst/>
            </a:prstGeom>
          </p:spPr>
          <p:txBody>
            <a:bodyPr lIns="0" tIns="0" rIns="0" bIns="0" rtlCol="0" anchor="t">
              <a:spAutoFit/>
            </a:bodyPr>
            <a:lstStyle/>
            <a:p>
              <a:pPr marL="863599" lvl="1" indent="-431800">
                <a:lnSpc>
                  <a:spcPts val="6639"/>
                </a:lnSpc>
                <a:buFont typeface="Arial"/>
                <a:buChar char="•"/>
              </a:pPr>
              <a:r>
                <a:rPr lang="en-US" sz="3999" spc="-199">
                  <a:solidFill>
                    <a:srgbClr val="11273B"/>
                  </a:solidFill>
                  <a:latin typeface="Nunito Sans"/>
                </a:rPr>
                <a:t>$1.4B Direct Assets Under Influence</a:t>
              </a:r>
            </a:p>
            <a:p>
              <a:pPr marL="863599" lvl="1" indent="-431800">
                <a:lnSpc>
                  <a:spcPts val="6639"/>
                </a:lnSpc>
                <a:buFont typeface="Arial"/>
                <a:buChar char="•"/>
              </a:pPr>
              <a:r>
                <a:rPr lang="en-US" sz="3999" spc="-199">
                  <a:solidFill>
                    <a:srgbClr val="11273B"/>
                  </a:solidFill>
                  <a:latin typeface="Nunito Sans"/>
                </a:rPr>
                <a:t>700 retirement plans served + 3 MEPs/PEPs</a:t>
              </a:r>
            </a:p>
            <a:p>
              <a:pPr marL="863599" lvl="1" indent="-431800">
                <a:lnSpc>
                  <a:spcPts val="6639"/>
                </a:lnSpc>
                <a:buFont typeface="Arial"/>
                <a:buChar char="•"/>
              </a:pPr>
              <a:r>
                <a:rPr lang="en-US" sz="3999" spc="-199">
                  <a:solidFill>
                    <a:srgbClr val="11273B"/>
                  </a:solidFill>
                  <a:latin typeface="Nunito Sans"/>
                </a:rPr>
                <a:t>Servicing 24,000 participants</a:t>
              </a:r>
            </a:p>
            <a:p>
              <a:pPr marL="863599" lvl="1" indent="-431800" algn="l">
                <a:lnSpc>
                  <a:spcPts val="6639"/>
                </a:lnSpc>
                <a:buFont typeface="Arial"/>
                <a:buChar char="•"/>
              </a:pPr>
              <a:r>
                <a:rPr lang="en-US" sz="3999" spc="-199">
                  <a:solidFill>
                    <a:srgbClr val="11273B"/>
                  </a:solidFill>
                  <a:latin typeface="Nunito Sans"/>
                </a:rPr>
                <a:t>Industry recognition &amp; awards</a:t>
              </a:r>
            </a:p>
          </p:txBody>
        </p:sp>
        <p:sp>
          <p:nvSpPr>
            <p:cNvPr id="19" name="Freeform 19"/>
            <p:cNvSpPr/>
            <p:nvPr/>
          </p:nvSpPr>
          <p:spPr>
            <a:xfrm>
              <a:off x="385918" y="0"/>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0" name="Freeform 20"/>
            <p:cNvSpPr/>
            <p:nvPr/>
          </p:nvSpPr>
          <p:spPr>
            <a:xfrm>
              <a:off x="385918" y="1115120"/>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21"/>
            <p:cNvSpPr/>
            <p:nvPr/>
          </p:nvSpPr>
          <p:spPr>
            <a:xfrm>
              <a:off x="385918" y="3356879"/>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2" name="Freeform 22"/>
            <p:cNvSpPr/>
            <p:nvPr/>
          </p:nvSpPr>
          <p:spPr>
            <a:xfrm>
              <a:off x="385918" y="2232997"/>
              <a:ext cx="582382" cy="952777"/>
            </a:xfrm>
            <a:custGeom>
              <a:avLst/>
              <a:gdLst/>
              <a:ahLst/>
              <a:cxnLst/>
              <a:rect l="l" t="t" r="r" b="b"/>
              <a:pathLst>
                <a:path w="582382" h="952777">
                  <a:moveTo>
                    <a:pt x="0" y="0"/>
                  </a:moveTo>
                  <a:lnTo>
                    <a:pt x="582382" y="0"/>
                  </a:lnTo>
                  <a:lnTo>
                    <a:pt x="582382" y="952776"/>
                  </a:lnTo>
                  <a:lnTo>
                    <a:pt x="0" y="9527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grpSp>
        <p:nvGrpSpPr>
          <p:cNvPr id="23" name="Group 2">
            <a:extLst>
              <a:ext uri="{FF2B5EF4-FFF2-40B4-BE49-F238E27FC236}">
                <a16:creationId xmlns:a16="http://schemas.microsoft.com/office/drawing/2014/main" id="{AB2387F0-D1A5-62E1-CA55-E935C4786792}"/>
              </a:ext>
            </a:extLst>
          </p:cNvPr>
          <p:cNvGrpSpPr/>
          <p:nvPr/>
        </p:nvGrpSpPr>
        <p:grpSpPr>
          <a:xfrm>
            <a:off x="-227752" y="9554333"/>
            <a:ext cx="18998834" cy="998080"/>
            <a:chOff x="0" y="0"/>
            <a:chExt cx="6426766" cy="337622"/>
          </a:xfrm>
        </p:grpSpPr>
        <p:sp>
          <p:nvSpPr>
            <p:cNvPr id="24" name="Freeform 3">
              <a:extLst>
                <a:ext uri="{FF2B5EF4-FFF2-40B4-BE49-F238E27FC236}">
                  <a16:creationId xmlns:a16="http://schemas.microsoft.com/office/drawing/2014/main" id="{E6821300-62E2-05A7-C639-6DCC32FC483A}"/>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25" name="Freeform 4">
            <a:extLst>
              <a:ext uri="{FF2B5EF4-FFF2-40B4-BE49-F238E27FC236}">
                <a16:creationId xmlns:a16="http://schemas.microsoft.com/office/drawing/2014/main" id="{D0CE84E1-1F36-DA9D-E880-88E539509106}"/>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26" name="TextBox 27">
            <a:extLst>
              <a:ext uri="{FF2B5EF4-FFF2-40B4-BE49-F238E27FC236}">
                <a16:creationId xmlns:a16="http://schemas.microsoft.com/office/drawing/2014/main" id="{5BE37338-EE4C-356E-10EB-C61FCF9504C5}"/>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C43BEAFF-0CEA-704A-893B-17F8E4A57FBA}" type="slidenum">
              <a:rPr lang="en-US" sz="2400" smtClean="0">
                <a:solidFill>
                  <a:srgbClr val="FFFFFF"/>
                </a:solidFill>
                <a:latin typeface="Open Sans" panose="020B0606030504020204" pitchFamily="34" charset="0"/>
              </a:rPr>
              <a:t>10</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a:solidFill>
                  <a:srgbClr val="000000"/>
                </a:solidFill>
                <a:latin typeface="Libby" pitchFamily="2" charset="0"/>
              </a:rPr>
              <a:t>Plan Compliance</a:t>
            </a:r>
          </a:p>
        </p:txBody>
      </p:sp>
      <p:sp>
        <p:nvSpPr>
          <p:cNvPr id="7" name="TextBox 7"/>
          <p:cNvSpPr txBox="1"/>
          <p:nvPr/>
        </p:nvSpPr>
        <p:spPr>
          <a:xfrm>
            <a:off x="1028700" y="9657147"/>
            <a:ext cx="3095422" cy="406458"/>
          </a:xfrm>
          <a:prstGeom prst="rect">
            <a:avLst/>
          </a:prstGeom>
        </p:spPr>
        <p:txBody>
          <a:bodyPr lIns="0" tIns="0" rIns="0" bIns="0" rtlCol="0" anchor="t">
            <a:spAutoFit/>
          </a:bodyPr>
          <a:lstStyle/>
          <a:p>
            <a:pPr>
              <a:lnSpc>
                <a:spcPts val="3359"/>
              </a:lnSpc>
            </a:pPr>
            <a:fld id="{7392CB9A-70F3-F748-8F2D-77C466F75895}" type="slidenum">
              <a:rPr lang="en-US" sz="2400" smtClean="0">
                <a:solidFill>
                  <a:srgbClr val="FFFFFF"/>
                </a:solidFill>
                <a:latin typeface="Open Sans" panose="020B0606030504020204" pitchFamily="34" charset="0"/>
              </a:rPr>
              <a:t>11</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1028700" y="2730674"/>
            <a:ext cx="16230600" cy="1550923"/>
            <a:chOff x="0" y="0"/>
            <a:chExt cx="21640800" cy="2067897"/>
          </a:xfrm>
        </p:grpSpPr>
        <p:sp>
          <p:nvSpPr>
            <p:cNvPr id="6" name="TextBox 6"/>
            <p:cNvSpPr txBox="1"/>
            <p:nvPr/>
          </p:nvSpPr>
          <p:spPr>
            <a:xfrm>
              <a:off x="0" y="-91901"/>
              <a:ext cx="21640800" cy="2095005"/>
            </a:xfrm>
            <a:prstGeom prst="rect">
              <a:avLst/>
            </a:prstGeom>
          </p:spPr>
          <p:txBody>
            <a:bodyPr lIns="0" tIns="0" rIns="0" bIns="0" rtlCol="0" anchor="t">
              <a:spAutoFit/>
            </a:bodyPr>
            <a:lstStyle/>
            <a:p>
              <a:pPr marL="863599" lvl="1" indent="-431800">
                <a:lnSpc>
                  <a:spcPts val="6639"/>
                </a:lnSpc>
                <a:buFont typeface="Arial"/>
                <a:buChar char="•"/>
              </a:pPr>
              <a:r>
                <a:rPr lang="en-US" sz="3999" spc="-199">
                  <a:solidFill>
                    <a:srgbClr val="11273B"/>
                  </a:solidFill>
                  <a:latin typeface="Nunito Sans"/>
                </a:rPr>
                <a:t>Census request (2023 Plan year) - sent 12/23</a:t>
              </a:r>
            </a:p>
            <a:p>
              <a:pPr marL="863599" lvl="1" indent="-431800" algn="l">
                <a:lnSpc>
                  <a:spcPts val="6639"/>
                </a:lnSpc>
                <a:buFont typeface="Arial"/>
                <a:buChar char="•"/>
              </a:pPr>
              <a:r>
                <a:rPr lang="en-US" sz="3999" spc="-199">
                  <a:solidFill>
                    <a:srgbClr val="11273B"/>
                  </a:solidFill>
                  <a:latin typeface="Nunito Sans"/>
                </a:rPr>
                <a:t>Plan Limits 2024</a:t>
              </a:r>
            </a:p>
          </p:txBody>
        </p:sp>
        <p:sp>
          <p:nvSpPr>
            <p:cNvPr id="7" name="Freeform 7"/>
            <p:cNvSpPr/>
            <p:nvPr/>
          </p:nvSpPr>
          <p:spPr>
            <a:xfrm>
              <a:off x="385918" y="0"/>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385918" y="1115120"/>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9" name="Group 9"/>
          <p:cNvGrpSpPr/>
          <p:nvPr/>
        </p:nvGrpSpPr>
        <p:grpSpPr>
          <a:xfrm>
            <a:off x="5988519" y="3643342"/>
            <a:ext cx="8549427" cy="3124635"/>
            <a:chOff x="0" y="0"/>
            <a:chExt cx="11399236" cy="4166180"/>
          </a:xfrm>
        </p:grpSpPr>
        <p:grpSp>
          <p:nvGrpSpPr>
            <p:cNvPr id="10" name="Group 10"/>
            <p:cNvGrpSpPr/>
            <p:nvPr/>
          </p:nvGrpSpPr>
          <p:grpSpPr>
            <a:xfrm>
              <a:off x="0" y="0"/>
              <a:ext cx="11399236" cy="4166180"/>
              <a:chOff x="0" y="0"/>
              <a:chExt cx="1795126" cy="656081"/>
            </a:xfrm>
          </p:grpSpPr>
          <p:sp>
            <p:nvSpPr>
              <p:cNvPr id="11" name="Freeform 11"/>
              <p:cNvSpPr/>
              <p:nvPr/>
            </p:nvSpPr>
            <p:spPr>
              <a:xfrm>
                <a:off x="0" y="0"/>
                <a:ext cx="1795126" cy="656081"/>
              </a:xfrm>
              <a:custGeom>
                <a:avLst/>
                <a:gdLst/>
                <a:ahLst/>
                <a:cxnLst/>
                <a:rect l="l" t="t" r="r" b="b"/>
                <a:pathLst>
                  <a:path w="1795126" h="656081">
                    <a:moveTo>
                      <a:pt x="0" y="0"/>
                    </a:moveTo>
                    <a:lnTo>
                      <a:pt x="1795126" y="0"/>
                    </a:lnTo>
                    <a:lnTo>
                      <a:pt x="1795126" y="656081"/>
                    </a:lnTo>
                    <a:lnTo>
                      <a:pt x="0" y="656081"/>
                    </a:lnTo>
                    <a:close/>
                  </a:path>
                </a:pathLst>
              </a:custGeom>
              <a:solidFill>
                <a:srgbClr val="4F4954"/>
              </a:solidFill>
            </p:spPr>
            <p:txBody>
              <a:bodyPr/>
              <a:lstStyle/>
              <a:p>
                <a:endParaRPr lang="en-US"/>
              </a:p>
            </p:txBody>
          </p:sp>
          <p:sp>
            <p:nvSpPr>
              <p:cNvPr id="12" name="TextBox 12"/>
              <p:cNvSpPr txBox="1"/>
              <p:nvPr/>
            </p:nvSpPr>
            <p:spPr>
              <a:xfrm>
                <a:off x="0" y="28575"/>
                <a:ext cx="1795126" cy="627506"/>
              </a:xfrm>
              <a:prstGeom prst="rect">
                <a:avLst/>
              </a:prstGeom>
            </p:spPr>
            <p:txBody>
              <a:bodyPr lIns="39814" tIns="39814" rIns="39814" bIns="39814" rtlCol="0" anchor="ctr"/>
              <a:lstStyle/>
              <a:p>
                <a:pPr algn="ctr">
                  <a:lnSpc>
                    <a:spcPts val="1628"/>
                  </a:lnSpc>
                </a:pPr>
                <a:endParaRPr/>
              </a:p>
            </p:txBody>
          </p:sp>
        </p:grpSp>
        <p:grpSp>
          <p:nvGrpSpPr>
            <p:cNvPr id="13" name="Group 13"/>
            <p:cNvGrpSpPr/>
            <p:nvPr/>
          </p:nvGrpSpPr>
          <p:grpSpPr>
            <a:xfrm>
              <a:off x="314149" y="1175272"/>
              <a:ext cx="10806725" cy="2652169"/>
              <a:chOff x="0" y="0"/>
              <a:chExt cx="1701819" cy="417658"/>
            </a:xfrm>
          </p:grpSpPr>
          <p:sp>
            <p:nvSpPr>
              <p:cNvPr id="14" name="Freeform 14"/>
              <p:cNvSpPr/>
              <p:nvPr/>
            </p:nvSpPr>
            <p:spPr>
              <a:xfrm>
                <a:off x="0" y="0"/>
                <a:ext cx="1701819" cy="417658"/>
              </a:xfrm>
              <a:custGeom>
                <a:avLst/>
                <a:gdLst/>
                <a:ahLst/>
                <a:cxnLst/>
                <a:rect l="l" t="t" r="r" b="b"/>
                <a:pathLst>
                  <a:path w="1701819" h="417658">
                    <a:moveTo>
                      <a:pt x="0" y="0"/>
                    </a:moveTo>
                    <a:lnTo>
                      <a:pt x="1701819" y="0"/>
                    </a:lnTo>
                    <a:lnTo>
                      <a:pt x="1701819" y="417658"/>
                    </a:lnTo>
                    <a:lnTo>
                      <a:pt x="0" y="417658"/>
                    </a:lnTo>
                    <a:close/>
                  </a:path>
                </a:pathLst>
              </a:custGeom>
              <a:solidFill>
                <a:srgbClr val="FFFFFF"/>
              </a:solidFill>
            </p:spPr>
            <p:txBody>
              <a:bodyPr/>
              <a:lstStyle/>
              <a:p>
                <a:endParaRPr lang="en-US"/>
              </a:p>
            </p:txBody>
          </p:sp>
          <p:sp>
            <p:nvSpPr>
              <p:cNvPr id="15" name="TextBox 15"/>
              <p:cNvSpPr txBox="1"/>
              <p:nvPr/>
            </p:nvSpPr>
            <p:spPr>
              <a:xfrm>
                <a:off x="0" y="28575"/>
                <a:ext cx="1701819" cy="389083"/>
              </a:xfrm>
              <a:prstGeom prst="rect">
                <a:avLst/>
              </a:prstGeom>
            </p:spPr>
            <p:txBody>
              <a:bodyPr lIns="39814" tIns="39814" rIns="39814" bIns="39814" rtlCol="0" anchor="ctr"/>
              <a:lstStyle/>
              <a:p>
                <a:pPr algn="ctr">
                  <a:lnSpc>
                    <a:spcPts val="1628"/>
                  </a:lnSpc>
                </a:pPr>
                <a:endParaRPr/>
              </a:p>
            </p:txBody>
          </p:sp>
        </p:grpSp>
        <p:grpSp>
          <p:nvGrpSpPr>
            <p:cNvPr id="16" name="Group 16"/>
            <p:cNvGrpSpPr/>
            <p:nvPr/>
          </p:nvGrpSpPr>
          <p:grpSpPr>
            <a:xfrm>
              <a:off x="6658976" y="2569457"/>
              <a:ext cx="2283891" cy="489487"/>
              <a:chOff x="0" y="0"/>
              <a:chExt cx="373078" cy="79959"/>
            </a:xfrm>
          </p:grpSpPr>
          <p:sp>
            <p:nvSpPr>
              <p:cNvPr id="17" name="Freeform 17"/>
              <p:cNvSpPr/>
              <p:nvPr/>
            </p:nvSpPr>
            <p:spPr>
              <a:xfrm>
                <a:off x="0" y="0"/>
                <a:ext cx="373078" cy="79959"/>
              </a:xfrm>
              <a:custGeom>
                <a:avLst/>
                <a:gdLst/>
                <a:ahLst/>
                <a:cxnLst/>
                <a:rect l="l" t="t" r="r" b="b"/>
                <a:pathLst>
                  <a:path w="373078" h="79959">
                    <a:moveTo>
                      <a:pt x="0" y="0"/>
                    </a:moveTo>
                    <a:lnTo>
                      <a:pt x="373078" y="0"/>
                    </a:lnTo>
                    <a:lnTo>
                      <a:pt x="373078" y="79959"/>
                    </a:lnTo>
                    <a:lnTo>
                      <a:pt x="0" y="79959"/>
                    </a:lnTo>
                    <a:close/>
                  </a:path>
                </a:pathLst>
              </a:custGeom>
              <a:solidFill>
                <a:srgbClr val="C22331"/>
              </a:solidFill>
            </p:spPr>
            <p:txBody>
              <a:bodyPr/>
              <a:lstStyle/>
              <a:p>
                <a:endParaRPr lang="en-US"/>
              </a:p>
            </p:txBody>
          </p:sp>
          <p:sp>
            <p:nvSpPr>
              <p:cNvPr id="18" name="TextBox 18"/>
              <p:cNvSpPr txBox="1"/>
              <p:nvPr/>
            </p:nvSpPr>
            <p:spPr>
              <a:xfrm>
                <a:off x="0" y="-47625"/>
                <a:ext cx="373078" cy="127584"/>
              </a:xfrm>
              <a:prstGeom prst="rect">
                <a:avLst/>
              </a:prstGeom>
            </p:spPr>
            <p:txBody>
              <a:bodyPr lIns="50800" tIns="50800" rIns="50800" bIns="50800" rtlCol="0" anchor="ctr"/>
              <a:lstStyle/>
              <a:p>
                <a:pPr algn="ctr">
                  <a:lnSpc>
                    <a:spcPts val="2800"/>
                  </a:lnSpc>
                </a:pPr>
                <a:endParaRPr/>
              </a:p>
            </p:txBody>
          </p:sp>
        </p:grpSp>
        <p:grpSp>
          <p:nvGrpSpPr>
            <p:cNvPr id="19" name="Group 19"/>
            <p:cNvGrpSpPr/>
            <p:nvPr/>
          </p:nvGrpSpPr>
          <p:grpSpPr>
            <a:xfrm>
              <a:off x="6693795" y="2600015"/>
              <a:ext cx="2214253" cy="430103"/>
              <a:chOff x="0" y="0"/>
              <a:chExt cx="361703" cy="70258"/>
            </a:xfrm>
          </p:grpSpPr>
          <p:sp>
            <p:nvSpPr>
              <p:cNvPr id="20" name="Freeform 20"/>
              <p:cNvSpPr/>
              <p:nvPr/>
            </p:nvSpPr>
            <p:spPr>
              <a:xfrm>
                <a:off x="0" y="0"/>
                <a:ext cx="361703" cy="70258"/>
              </a:xfrm>
              <a:custGeom>
                <a:avLst/>
                <a:gdLst/>
                <a:ahLst/>
                <a:cxnLst/>
                <a:rect l="l" t="t" r="r" b="b"/>
                <a:pathLst>
                  <a:path w="361703" h="70258">
                    <a:moveTo>
                      <a:pt x="0" y="0"/>
                    </a:moveTo>
                    <a:lnTo>
                      <a:pt x="361703" y="0"/>
                    </a:lnTo>
                    <a:lnTo>
                      <a:pt x="361703" y="70258"/>
                    </a:lnTo>
                    <a:lnTo>
                      <a:pt x="0" y="70258"/>
                    </a:lnTo>
                    <a:close/>
                  </a:path>
                </a:pathLst>
              </a:custGeom>
              <a:solidFill>
                <a:srgbClr val="FFFFFF"/>
              </a:solidFill>
            </p:spPr>
            <p:txBody>
              <a:bodyPr/>
              <a:lstStyle/>
              <a:p>
                <a:endParaRPr lang="en-US"/>
              </a:p>
            </p:txBody>
          </p:sp>
          <p:sp>
            <p:nvSpPr>
              <p:cNvPr id="21" name="TextBox 21"/>
              <p:cNvSpPr txBox="1"/>
              <p:nvPr/>
            </p:nvSpPr>
            <p:spPr>
              <a:xfrm>
                <a:off x="0" y="-47625"/>
                <a:ext cx="361703" cy="117883"/>
              </a:xfrm>
              <a:prstGeom prst="rect">
                <a:avLst/>
              </a:prstGeom>
            </p:spPr>
            <p:txBody>
              <a:bodyPr lIns="50800" tIns="50800" rIns="50800" bIns="50800" rtlCol="0" anchor="ctr"/>
              <a:lstStyle/>
              <a:p>
                <a:pPr algn="ctr">
                  <a:lnSpc>
                    <a:spcPts val="2800"/>
                  </a:lnSpc>
                </a:pPr>
                <a:endParaRPr/>
              </a:p>
            </p:txBody>
          </p:sp>
        </p:grpSp>
        <p:grpSp>
          <p:nvGrpSpPr>
            <p:cNvPr id="22" name="Group 22"/>
            <p:cNvGrpSpPr/>
            <p:nvPr/>
          </p:nvGrpSpPr>
          <p:grpSpPr>
            <a:xfrm>
              <a:off x="6658976" y="1257694"/>
              <a:ext cx="2283891" cy="489487"/>
              <a:chOff x="0" y="0"/>
              <a:chExt cx="373078" cy="79959"/>
            </a:xfrm>
          </p:grpSpPr>
          <p:sp>
            <p:nvSpPr>
              <p:cNvPr id="23" name="Freeform 23"/>
              <p:cNvSpPr/>
              <p:nvPr/>
            </p:nvSpPr>
            <p:spPr>
              <a:xfrm>
                <a:off x="0" y="0"/>
                <a:ext cx="373078" cy="79959"/>
              </a:xfrm>
              <a:custGeom>
                <a:avLst/>
                <a:gdLst/>
                <a:ahLst/>
                <a:cxnLst/>
                <a:rect l="l" t="t" r="r" b="b"/>
                <a:pathLst>
                  <a:path w="373078" h="79959">
                    <a:moveTo>
                      <a:pt x="0" y="0"/>
                    </a:moveTo>
                    <a:lnTo>
                      <a:pt x="373078" y="0"/>
                    </a:lnTo>
                    <a:lnTo>
                      <a:pt x="373078" y="79959"/>
                    </a:lnTo>
                    <a:lnTo>
                      <a:pt x="0" y="79959"/>
                    </a:lnTo>
                    <a:close/>
                  </a:path>
                </a:pathLst>
              </a:custGeom>
              <a:solidFill>
                <a:srgbClr val="C22331"/>
              </a:solidFill>
            </p:spPr>
            <p:txBody>
              <a:bodyPr/>
              <a:lstStyle/>
              <a:p>
                <a:endParaRPr lang="en-US"/>
              </a:p>
            </p:txBody>
          </p:sp>
          <p:sp>
            <p:nvSpPr>
              <p:cNvPr id="24" name="TextBox 24"/>
              <p:cNvSpPr txBox="1"/>
              <p:nvPr/>
            </p:nvSpPr>
            <p:spPr>
              <a:xfrm>
                <a:off x="0" y="-47625"/>
                <a:ext cx="373078" cy="127584"/>
              </a:xfrm>
              <a:prstGeom prst="rect">
                <a:avLst/>
              </a:prstGeom>
            </p:spPr>
            <p:txBody>
              <a:bodyPr lIns="50800" tIns="50800" rIns="50800" bIns="50800" rtlCol="0" anchor="ctr"/>
              <a:lstStyle/>
              <a:p>
                <a:pPr algn="ctr">
                  <a:lnSpc>
                    <a:spcPts val="2800"/>
                  </a:lnSpc>
                </a:pPr>
                <a:endParaRPr/>
              </a:p>
            </p:txBody>
          </p:sp>
        </p:grpSp>
        <p:grpSp>
          <p:nvGrpSpPr>
            <p:cNvPr id="25" name="Group 25"/>
            <p:cNvGrpSpPr/>
            <p:nvPr/>
          </p:nvGrpSpPr>
          <p:grpSpPr>
            <a:xfrm>
              <a:off x="6693795" y="1288252"/>
              <a:ext cx="2214253" cy="430103"/>
              <a:chOff x="0" y="0"/>
              <a:chExt cx="361703" cy="70258"/>
            </a:xfrm>
          </p:grpSpPr>
          <p:sp>
            <p:nvSpPr>
              <p:cNvPr id="26" name="Freeform 26"/>
              <p:cNvSpPr/>
              <p:nvPr/>
            </p:nvSpPr>
            <p:spPr>
              <a:xfrm>
                <a:off x="0" y="0"/>
                <a:ext cx="361703" cy="70258"/>
              </a:xfrm>
              <a:custGeom>
                <a:avLst/>
                <a:gdLst/>
                <a:ahLst/>
                <a:cxnLst/>
                <a:rect l="l" t="t" r="r" b="b"/>
                <a:pathLst>
                  <a:path w="361703" h="70258">
                    <a:moveTo>
                      <a:pt x="0" y="0"/>
                    </a:moveTo>
                    <a:lnTo>
                      <a:pt x="361703" y="0"/>
                    </a:lnTo>
                    <a:lnTo>
                      <a:pt x="361703" y="70258"/>
                    </a:lnTo>
                    <a:lnTo>
                      <a:pt x="0" y="70258"/>
                    </a:lnTo>
                    <a:close/>
                  </a:path>
                </a:pathLst>
              </a:custGeom>
              <a:solidFill>
                <a:srgbClr val="FFFFFF"/>
              </a:solidFill>
            </p:spPr>
            <p:txBody>
              <a:bodyPr/>
              <a:lstStyle/>
              <a:p>
                <a:endParaRPr lang="en-US"/>
              </a:p>
            </p:txBody>
          </p:sp>
          <p:sp>
            <p:nvSpPr>
              <p:cNvPr id="27" name="TextBox 27"/>
              <p:cNvSpPr txBox="1"/>
              <p:nvPr/>
            </p:nvSpPr>
            <p:spPr>
              <a:xfrm>
                <a:off x="0" y="-47625"/>
                <a:ext cx="361703" cy="117883"/>
              </a:xfrm>
              <a:prstGeom prst="rect">
                <a:avLst/>
              </a:prstGeom>
            </p:spPr>
            <p:txBody>
              <a:bodyPr lIns="50800" tIns="50800" rIns="50800" bIns="50800" rtlCol="0" anchor="ctr"/>
              <a:lstStyle/>
              <a:p>
                <a:pPr algn="ctr">
                  <a:lnSpc>
                    <a:spcPts val="2800"/>
                  </a:lnSpc>
                </a:pPr>
                <a:endParaRPr/>
              </a:p>
            </p:txBody>
          </p:sp>
        </p:grpSp>
        <p:grpSp>
          <p:nvGrpSpPr>
            <p:cNvPr id="28" name="Group 28"/>
            <p:cNvGrpSpPr/>
            <p:nvPr/>
          </p:nvGrpSpPr>
          <p:grpSpPr>
            <a:xfrm>
              <a:off x="6658976" y="1925890"/>
              <a:ext cx="2283891" cy="489487"/>
              <a:chOff x="0" y="0"/>
              <a:chExt cx="373078" cy="79959"/>
            </a:xfrm>
          </p:grpSpPr>
          <p:sp>
            <p:nvSpPr>
              <p:cNvPr id="29" name="Freeform 29"/>
              <p:cNvSpPr/>
              <p:nvPr/>
            </p:nvSpPr>
            <p:spPr>
              <a:xfrm>
                <a:off x="0" y="0"/>
                <a:ext cx="373078" cy="79959"/>
              </a:xfrm>
              <a:custGeom>
                <a:avLst/>
                <a:gdLst/>
                <a:ahLst/>
                <a:cxnLst/>
                <a:rect l="l" t="t" r="r" b="b"/>
                <a:pathLst>
                  <a:path w="373078" h="79959">
                    <a:moveTo>
                      <a:pt x="0" y="0"/>
                    </a:moveTo>
                    <a:lnTo>
                      <a:pt x="373078" y="0"/>
                    </a:lnTo>
                    <a:lnTo>
                      <a:pt x="373078" y="79959"/>
                    </a:lnTo>
                    <a:lnTo>
                      <a:pt x="0" y="79959"/>
                    </a:lnTo>
                    <a:close/>
                  </a:path>
                </a:pathLst>
              </a:custGeom>
              <a:solidFill>
                <a:srgbClr val="C22331"/>
              </a:solidFill>
            </p:spPr>
            <p:txBody>
              <a:bodyPr/>
              <a:lstStyle/>
              <a:p>
                <a:endParaRPr lang="en-US"/>
              </a:p>
            </p:txBody>
          </p:sp>
          <p:sp>
            <p:nvSpPr>
              <p:cNvPr id="30" name="TextBox 30"/>
              <p:cNvSpPr txBox="1"/>
              <p:nvPr/>
            </p:nvSpPr>
            <p:spPr>
              <a:xfrm>
                <a:off x="0" y="-47625"/>
                <a:ext cx="373078" cy="127584"/>
              </a:xfrm>
              <a:prstGeom prst="rect">
                <a:avLst/>
              </a:prstGeom>
            </p:spPr>
            <p:txBody>
              <a:bodyPr lIns="50800" tIns="50800" rIns="50800" bIns="50800" rtlCol="0" anchor="ctr"/>
              <a:lstStyle/>
              <a:p>
                <a:pPr algn="ctr">
                  <a:lnSpc>
                    <a:spcPts val="2800"/>
                  </a:lnSpc>
                </a:pPr>
                <a:endParaRPr/>
              </a:p>
            </p:txBody>
          </p:sp>
        </p:grpSp>
        <p:grpSp>
          <p:nvGrpSpPr>
            <p:cNvPr id="31" name="Group 31"/>
            <p:cNvGrpSpPr/>
            <p:nvPr/>
          </p:nvGrpSpPr>
          <p:grpSpPr>
            <a:xfrm>
              <a:off x="6693795" y="1956448"/>
              <a:ext cx="2214253" cy="430103"/>
              <a:chOff x="0" y="0"/>
              <a:chExt cx="361703" cy="70258"/>
            </a:xfrm>
          </p:grpSpPr>
          <p:sp>
            <p:nvSpPr>
              <p:cNvPr id="32" name="Freeform 32"/>
              <p:cNvSpPr/>
              <p:nvPr/>
            </p:nvSpPr>
            <p:spPr>
              <a:xfrm>
                <a:off x="0" y="0"/>
                <a:ext cx="361703" cy="70258"/>
              </a:xfrm>
              <a:custGeom>
                <a:avLst/>
                <a:gdLst/>
                <a:ahLst/>
                <a:cxnLst/>
                <a:rect l="l" t="t" r="r" b="b"/>
                <a:pathLst>
                  <a:path w="361703" h="70258">
                    <a:moveTo>
                      <a:pt x="0" y="0"/>
                    </a:moveTo>
                    <a:lnTo>
                      <a:pt x="361703" y="0"/>
                    </a:lnTo>
                    <a:lnTo>
                      <a:pt x="361703" y="70258"/>
                    </a:lnTo>
                    <a:lnTo>
                      <a:pt x="0" y="70258"/>
                    </a:lnTo>
                    <a:close/>
                  </a:path>
                </a:pathLst>
              </a:custGeom>
              <a:solidFill>
                <a:srgbClr val="FFFFFF"/>
              </a:solidFill>
            </p:spPr>
            <p:txBody>
              <a:bodyPr/>
              <a:lstStyle/>
              <a:p>
                <a:endParaRPr lang="en-US"/>
              </a:p>
            </p:txBody>
          </p:sp>
          <p:sp>
            <p:nvSpPr>
              <p:cNvPr id="33" name="TextBox 33"/>
              <p:cNvSpPr txBox="1"/>
              <p:nvPr/>
            </p:nvSpPr>
            <p:spPr>
              <a:xfrm>
                <a:off x="0" y="-47625"/>
                <a:ext cx="361703" cy="117883"/>
              </a:xfrm>
              <a:prstGeom prst="rect">
                <a:avLst/>
              </a:prstGeom>
            </p:spPr>
            <p:txBody>
              <a:bodyPr lIns="50800" tIns="50800" rIns="50800" bIns="50800" rtlCol="0" anchor="ctr"/>
              <a:lstStyle/>
              <a:p>
                <a:pPr algn="ctr">
                  <a:lnSpc>
                    <a:spcPts val="2800"/>
                  </a:lnSpc>
                </a:pPr>
                <a:endParaRPr/>
              </a:p>
            </p:txBody>
          </p:sp>
        </p:grpSp>
        <p:grpSp>
          <p:nvGrpSpPr>
            <p:cNvPr id="34" name="Group 34"/>
            <p:cNvGrpSpPr/>
            <p:nvPr/>
          </p:nvGrpSpPr>
          <p:grpSpPr>
            <a:xfrm>
              <a:off x="6921431" y="379864"/>
              <a:ext cx="1758980" cy="730894"/>
              <a:chOff x="0" y="0"/>
              <a:chExt cx="277000" cy="115100"/>
            </a:xfrm>
          </p:grpSpPr>
          <p:sp>
            <p:nvSpPr>
              <p:cNvPr id="35" name="Freeform 35"/>
              <p:cNvSpPr/>
              <p:nvPr/>
            </p:nvSpPr>
            <p:spPr>
              <a:xfrm>
                <a:off x="0" y="0"/>
                <a:ext cx="277000" cy="115100"/>
              </a:xfrm>
              <a:custGeom>
                <a:avLst/>
                <a:gdLst/>
                <a:ahLst/>
                <a:cxnLst/>
                <a:rect l="l" t="t" r="r" b="b"/>
                <a:pathLst>
                  <a:path w="277000" h="115100">
                    <a:moveTo>
                      <a:pt x="0" y="0"/>
                    </a:moveTo>
                    <a:lnTo>
                      <a:pt x="277000" y="0"/>
                    </a:lnTo>
                    <a:lnTo>
                      <a:pt x="277000" y="115100"/>
                    </a:lnTo>
                    <a:lnTo>
                      <a:pt x="0" y="115100"/>
                    </a:lnTo>
                    <a:close/>
                  </a:path>
                </a:pathLst>
              </a:custGeom>
              <a:solidFill>
                <a:srgbClr val="C22331"/>
              </a:solidFill>
            </p:spPr>
            <p:txBody>
              <a:bodyPr/>
              <a:lstStyle/>
              <a:p>
                <a:endParaRPr lang="en-US"/>
              </a:p>
            </p:txBody>
          </p:sp>
          <p:sp>
            <p:nvSpPr>
              <p:cNvPr id="36" name="TextBox 36"/>
              <p:cNvSpPr txBox="1"/>
              <p:nvPr/>
            </p:nvSpPr>
            <p:spPr>
              <a:xfrm>
                <a:off x="0" y="28575"/>
                <a:ext cx="277000" cy="86525"/>
              </a:xfrm>
              <a:prstGeom prst="rect">
                <a:avLst/>
              </a:prstGeom>
            </p:spPr>
            <p:txBody>
              <a:bodyPr lIns="39814" tIns="39814" rIns="39814" bIns="39814" rtlCol="0" anchor="ctr"/>
              <a:lstStyle/>
              <a:p>
                <a:pPr algn="ctr">
                  <a:lnSpc>
                    <a:spcPts val="1628"/>
                  </a:lnSpc>
                </a:pPr>
                <a:endParaRPr/>
              </a:p>
            </p:txBody>
          </p:sp>
        </p:grpSp>
        <p:sp>
          <p:nvSpPr>
            <p:cNvPr id="37" name="TextBox 37"/>
            <p:cNvSpPr txBox="1"/>
            <p:nvPr/>
          </p:nvSpPr>
          <p:spPr>
            <a:xfrm>
              <a:off x="7173622" y="381251"/>
              <a:ext cx="1237983" cy="729507"/>
            </a:xfrm>
            <a:prstGeom prst="rect">
              <a:avLst/>
            </a:prstGeom>
          </p:spPr>
          <p:txBody>
            <a:bodyPr lIns="0" tIns="0" rIns="0" bIns="0" rtlCol="0" anchor="t">
              <a:spAutoFit/>
            </a:bodyPr>
            <a:lstStyle/>
            <a:p>
              <a:pPr algn="l">
                <a:lnSpc>
                  <a:spcPts val="4481"/>
                </a:lnSpc>
              </a:pPr>
              <a:r>
                <a:rPr lang="en-US" sz="3200">
                  <a:solidFill>
                    <a:srgbClr val="FFFFFF"/>
                  </a:solidFill>
                  <a:latin typeface="Open Sans Bold"/>
                </a:rPr>
                <a:t>2024</a:t>
              </a:r>
            </a:p>
          </p:txBody>
        </p:sp>
        <p:grpSp>
          <p:nvGrpSpPr>
            <p:cNvPr id="38" name="Group 38"/>
            <p:cNvGrpSpPr/>
            <p:nvPr/>
          </p:nvGrpSpPr>
          <p:grpSpPr>
            <a:xfrm>
              <a:off x="9070308" y="379864"/>
              <a:ext cx="1758980" cy="730894"/>
              <a:chOff x="0" y="0"/>
              <a:chExt cx="277000" cy="115100"/>
            </a:xfrm>
          </p:grpSpPr>
          <p:sp>
            <p:nvSpPr>
              <p:cNvPr id="39" name="Freeform 39"/>
              <p:cNvSpPr/>
              <p:nvPr/>
            </p:nvSpPr>
            <p:spPr>
              <a:xfrm>
                <a:off x="0" y="0"/>
                <a:ext cx="277000" cy="115100"/>
              </a:xfrm>
              <a:custGeom>
                <a:avLst/>
                <a:gdLst/>
                <a:ahLst/>
                <a:cxnLst/>
                <a:rect l="l" t="t" r="r" b="b"/>
                <a:pathLst>
                  <a:path w="277000" h="115100">
                    <a:moveTo>
                      <a:pt x="0" y="0"/>
                    </a:moveTo>
                    <a:lnTo>
                      <a:pt x="277000" y="0"/>
                    </a:lnTo>
                    <a:lnTo>
                      <a:pt x="277000" y="115100"/>
                    </a:lnTo>
                    <a:lnTo>
                      <a:pt x="0" y="115100"/>
                    </a:lnTo>
                    <a:close/>
                  </a:path>
                </a:pathLst>
              </a:custGeom>
              <a:solidFill>
                <a:srgbClr val="06617E"/>
              </a:solidFill>
            </p:spPr>
            <p:txBody>
              <a:bodyPr/>
              <a:lstStyle/>
              <a:p>
                <a:endParaRPr lang="en-US"/>
              </a:p>
            </p:txBody>
          </p:sp>
          <p:sp>
            <p:nvSpPr>
              <p:cNvPr id="40" name="TextBox 40"/>
              <p:cNvSpPr txBox="1"/>
              <p:nvPr/>
            </p:nvSpPr>
            <p:spPr>
              <a:xfrm>
                <a:off x="0" y="28575"/>
                <a:ext cx="277000" cy="86525"/>
              </a:xfrm>
              <a:prstGeom prst="rect">
                <a:avLst/>
              </a:prstGeom>
            </p:spPr>
            <p:txBody>
              <a:bodyPr lIns="39814" tIns="39814" rIns="39814" bIns="39814" rtlCol="0" anchor="ctr"/>
              <a:lstStyle/>
              <a:p>
                <a:pPr algn="ctr">
                  <a:lnSpc>
                    <a:spcPts val="1628"/>
                  </a:lnSpc>
                </a:pPr>
                <a:endParaRPr/>
              </a:p>
            </p:txBody>
          </p:sp>
        </p:grpSp>
        <p:sp>
          <p:nvSpPr>
            <p:cNvPr id="41" name="TextBox 41"/>
            <p:cNvSpPr txBox="1"/>
            <p:nvPr/>
          </p:nvSpPr>
          <p:spPr>
            <a:xfrm>
              <a:off x="9253096" y="386190"/>
              <a:ext cx="1237983" cy="729507"/>
            </a:xfrm>
            <a:prstGeom prst="rect">
              <a:avLst/>
            </a:prstGeom>
          </p:spPr>
          <p:txBody>
            <a:bodyPr lIns="0" tIns="0" rIns="0" bIns="0" rtlCol="0" anchor="t">
              <a:spAutoFit/>
            </a:bodyPr>
            <a:lstStyle/>
            <a:p>
              <a:pPr algn="l">
                <a:lnSpc>
                  <a:spcPts val="4481"/>
                </a:lnSpc>
              </a:pPr>
              <a:r>
                <a:rPr lang="en-US" sz="3200">
                  <a:solidFill>
                    <a:srgbClr val="FFFFFF"/>
                  </a:solidFill>
                  <a:latin typeface="Open Sans Bold"/>
                </a:rPr>
                <a:t>2023</a:t>
              </a:r>
            </a:p>
          </p:txBody>
        </p:sp>
        <p:sp>
          <p:nvSpPr>
            <p:cNvPr id="42" name="TextBox 42"/>
            <p:cNvSpPr txBox="1"/>
            <p:nvPr/>
          </p:nvSpPr>
          <p:spPr>
            <a:xfrm>
              <a:off x="479221" y="1152747"/>
              <a:ext cx="5472363" cy="570755"/>
            </a:xfrm>
            <a:prstGeom prst="rect">
              <a:avLst/>
            </a:prstGeom>
          </p:spPr>
          <p:txBody>
            <a:bodyPr lIns="0" tIns="0" rIns="0" bIns="0" rtlCol="0" anchor="t">
              <a:spAutoFit/>
            </a:bodyPr>
            <a:lstStyle/>
            <a:p>
              <a:pPr algn="l">
                <a:lnSpc>
                  <a:spcPts val="3914"/>
                </a:lnSpc>
              </a:pPr>
              <a:r>
                <a:rPr lang="en-US" sz="1600" spc="40" dirty="0">
                  <a:solidFill>
                    <a:srgbClr val="000000"/>
                  </a:solidFill>
                  <a:latin typeface="Open Sans" panose="020B0606030504020204" pitchFamily="34" charset="0"/>
                </a:rPr>
                <a:t>Compensation</a:t>
              </a:r>
            </a:p>
          </p:txBody>
        </p:sp>
        <p:sp>
          <p:nvSpPr>
            <p:cNvPr id="43" name="TextBox 43"/>
            <p:cNvSpPr txBox="1"/>
            <p:nvPr/>
          </p:nvSpPr>
          <p:spPr>
            <a:xfrm>
              <a:off x="479221" y="1843275"/>
              <a:ext cx="6205852" cy="570755"/>
            </a:xfrm>
            <a:prstGeom prst="rect">
              <a:avLst/>
            </a:prstGeom>
          </p:spPr>
          <p:txBody>
            <a:bodyPr lIns="0" tIns="0" rIns="0" bIns="0" rtlCol="0" anchor="t">
              <a:spAutoFit/>
            </a:bodyPr>
            <a:lstStyle/>
            <a:p>
              <a:pPr algn="l">
                <a:lnSpc>
                  <a:spcPts val="3914"/>
                </a:lnSpc>
              </a:pPr>
              <a:r>
                <a:rPr lang="en-US" sz="1600" spc="40" dirty="0">
                  <a:solidFill>
                    <a:srgbClr val="000000"/>
                  </a:solidFill>
                  <a:latin typeface="Open Sans" panose="020B0606030504020204" pitchFamily="34" charset="0"/>
                </a:rPr>
                <a:t>Highly Compensated Employee (HCE) </a:t>
              </a:r>
            </a:p>
          </p:txBody>
        </p:sp>
        <p:sp>
          <p:nvSpPr>
            <p:cNvPr id="44" name="TextBox 44"/>
            <p:cNvSpPr txBox="1"/>
            <p:nvPr/>
          </p:nvSpPr>
          <p:spPr>
            <a:xfrm>
              <a:off x="479221" y="2467371"/>
              <a:ext cx="6205852" cy="570755"/>
            </a:xfrm>
            <a:prstGeom prst="rect">
              <a:avLst/>
            </a:prstGeom>
          </p:spPr>
          <p:txBody>
            <a:bodyPr lIns="0" tIns="0" rIns="0" bIns="0" rtlCol="0" anchor="t">
              <a:spAutoFit/>
            </a:bodyPr>
            <a:lstStyle/>
            <a:p>
              <a:pPr algn="l">
                <a:lnSpc>
                  <a:spcPts val="3914"/>
                </a:lnSpc>
              </a:pPr>
              <a:r>
                <a:rPr lang="en-US" sz="1600" spc="40" dirty="0">
                  <a:solidFill>
                    <a:srgbClr val="000000"/>
                  </a:solidFill>
                  <a:latin typeface="Open Sans" panose="020B0606030504020204" pitchFamily="34" charset="0"/>
                </a:rPr>
                <a:t>Deferral</a:t>
              </a:r>
            </a:p>
          </p:txBody>
        </p:sp>
        <p:sp>
          <p:nvSpPr>
            <p:cNvPr id="45" name="TextBox 45"/>
            <p:cNvSpPr txBox="1"/>
            <p:nvPr/>
          </p:nvSpPr>
          <p:spPr>
            <a:xfrm>
              <a:off x="487943" y="3087471"/>
              <a:ext cx="6205852" cy="570755"/>
            </a:xfrm>
            <a:prstGeom prst="rect">
              <a:avLst/>
            </a:prstGeom>
          </p:spPr>
          <p:txBody>
            <a:bodyPr lIns="0" tIns="0" rIns="0" bIns="0" rtlCol="0" anchor="t">
              <a:spAutoFit/>
            </a:bodyPr>
            <a:lstStyle/>
            <a:p>
              <a:pPr algn="l">
                <a:lnSpc>
                  <a:spcPts val="3914"/>
                </a:lnSpc>
              </a:pPr>
              <a:r>
                <a:rPr lang="en-US" sz="1600" spc="40" dirty="0">
                  <a:solidFill>
                    <a:srgbClr val="000000"/>
                  </a:solidFill>
                  <a:latin typeface="Open Sans" panose="020B0606030504020204" pitchFamily="34" charset="0"/>
                </a:rPr>
                <a:t>Maximum Catch-Up – Age 50+ </a:t>
              </a:r>
            </a:p>
          </p:txBody>
        </p:sp>
        <p:sp>
          <p:nvSpPr>
            <p:cNvPr id="46" name="TextBox 46"/>
            <p:cNvSpPr txBox="1"/>
            <p:nvPr/>
          </p:nvSpPr>
          <p:spPr>
            <a:xfrm>
              <a:off x="6685488" y="1143222"/>
              <a:ext cx="2214253" cy="518406"/>
            </a:xfrm>
            <a:prstGeom prst="rect">
              <a:avLst/>
            </a:prstGeom>
          </p:spPr>
          <p:txBody>
            <a:bodyPr lIns="0" tIns="0" rIns="0" bIns="0" rtlCol="0" anchor="t">
              <a:spAutoFit/>
            </a:bodyPr>
            <a:lstStyle/>
            <a:p>
              <a:pPr algn="ctr">
                <a:lnSpc>
                  <a:spcPts val="4001"/>
                </a:lnSpc>
              </a:pPr>
              <a:r>
                <a:rPr lang="en-US" sz="1600" spc="40">
                  <a:solidFill>
                    <a:srgbClr val="000000"/>
                  </a:solidFill>
                  <a:latin typeface="Open Sans Bold"/>
                </a:rPr>
                <a:t>$345,000</a:t>
              </a:r>
            </a:p>
          </p:txBody>
        </p:sp>
        <p:sp>
          <p:nvSpPr>
            <p:cNvPr id="47" name="TextBox 47"/>
            <p:cNvSpPr txBox="1"/>
            <p:nvPr/>
          </p:nvSpPr>
          <p:spPr>
            <a:xfrm>
              <a:off x="6693795" y="1786108"/>
              <a:ext cx="2214253" cy="518406"/>
            </a:xfrm>
            <a:prstGeom prst="rect">
              <a:avLst/>
            </a:prstGeom>
          </p:spPr>
          <p:txBody>
            <a:bodyPr lIns="0" tIns="0" rIns="0" bIns="0" rtlCol="0" anchor="t">
              <a:spAutoFit/>
            </a:bodyPr>
            <a:lstStyle/>
            <a:p>
              <a:pPr algn="ctr">
                <a:lnSpc>
                  <a:spcPts val="4001"/>
                </a:lnSpc>
              </a:pPr>
              <a:r>
                <a:rPr lang="en-US" sz="1600" spc="40">
                  <a:solidFill>
                    <a:srgbClr val="000000"/>
                  </a:solidFill>
                  <a:latin typeface="Open Sans Bold"/>
                </a:rPr>
                <a:t>$155,000</a:t>
              </a:r>
            </a:p>
          </p:txBody>
        </p:sp>
        <p:sp>
          <p:nvSpPr>
            <p:cNvPr id="48" name="TextBox 48"/>
            <p:cNvSpPr txBox="1"/>
            <p:nvPr/>
          </p:nvSpPr>
          <p:spPr>
            <a:xfrm>
              <a:off x="6685488" y="2467830"/>
              <a:ext cx="2214253" cy="518406"/>
            </a:xfrm>
            <a:prstGeom prst="rect">
              <a:avLst/>
            </a:prstGeom>
          </p:spPr>
          <p:txBody>
            <a:bodyPr lIns="0" tIns="0" rIns="0" bIns="0" rtlCol="0" anchor="t">
              <a:spAutoFit/>
            </a:bodyPr>
            <a:lstStyle/>
            <a:p>
              <a:pPr algn="ctr">
                <a:lnSpc>
                  <a:spcPts val="4001"/>
                </a:lnSpc>
              </a:pPr>
              <a:r>
                <a:rPr lang="en-US" sz="1600" spc="40">
                  <a:solidFill>
                    <a:srgbClr val="000000"/>
                  </a:solidFill>
                  <a:latin typeface="Open Sans Bold"/>
                </a:rPr>
                <a:t>$23,000</a:t>
              </a:r>
            </a:p>
          </p:txBody>
        </p:sp>
        <p:sp>
          <p:nvSpPr>
            <p:cNvPr id="49" name="TextBox 49"/>
            <p:cNvSpPr txBox="1"/>
            <p:nvPr/>
          </p:nvSpPr>
          <p:spPr>
            <a:xfrm>
              <a:off x="6658976" y="3075747"/>
              <a:ext cx="2214253" cy="518406"/>
            </a:xfrm>
            <a:prstGeom prst="rect">
              <a:avLst/>
            </a:prstGeom>
          </p:spPr>
          <p:txBody>
            <a:bodyPr lIns="0" tIns="0" rIns="0" bIns="0" rtlCol="0" anchor="t">
              <a:spAutoFit/>
            </a:bodyPr>
            <a:lstStyle/>
            <a:p>
              <a:pPr algn="ctr">
                <a:lnSpc>
                  <a:spcPts val="4001"/>
                </a:lnSpc>
              </a:pPr>
              <a:r>
                <a:rPr lang="en-US" sz="1600" spc="40">
                  <a:solidFill>
                    <a:srgbClr val="000000"/>
                  </a:solidFill>
                  <a:latin typeface="Open Sans Bold"/>
                </a:rPr>
                <a:t>$7,500</a:t>
              </a:r>
            </a:p>
          </p:txBody>
        </p:sp>
        <p:sp>
          <p:nvSpPr>
            <p:cNvPr id="50" name="TextBox 50"/>
            <p:cNvSpPr txBox="1"/>
            <p:nvPr/>
          </p:nvSpPr>
          <p:spPr>
            <a:xfrm>
              <a:off x="9205407" y="1170059"/>
              <a:ext cx="1333363" cy="525187"/>
            </a:xfrm>
            <a:prstGeom prst="rect">
              <a:avLst/>
            </a:prstGeom>
          </p:spPr>
          <p:txBody>
            <a:bodyPr lIns="0" tIns="0" rIns="0" bIns="0" rtlCol="0" anchor="t">
              <a:spAutoFit/>
            </a:bodyPr>
            <a:lstStyle/>
            <a:p>
              <a:pPr algn="ctr">
                <a:lnSpc>
                  <a:spcPts val="3601"/>
                </a:lnSpc>
              </a:pPr>
              <a:r>
                <a:rPr lang="en-US" sz="1440" spc="36" dirty="0">
                  <a:solidFill>
                    <a:srgbClr val="000000"/>
                  </a:solidFill>
                  <a:latin typeface="Open Sans" panose="020B0606030504020204" pitchFamily="34" charset="0"/>
                </a:rPr>
                <a:t>$330,000</a:t>
              </a:r>
            </a:p>
          </p:txBody>
        </p:sp>
        <p:sp>
          <p:nvSpPr>
            <p:cNvPr id="51" name="TextBox 51"/>
            <p:cNvSpPr txBox="1"/>
            <p:nvPr/>
          </p:nvSpPr>
          <p:spPr>
            <a:xfrm>
              <a:off x="9205407" y="1843313"/>
              <a:ext cx="1333363" cy="525187"/>
            </a:xfrm>
            <a:prstGeom prst="rect">
              <a:avLst/>
            </a:prstGeom>
          </p:spPr>
          <p:txBody>
            <a:bodyPr lIns="0" tIns="0" rIns="0" bIns="0" rtlCol="0" anchor="t">
              <a:spAutoFit/>
            </a:bodyPr>
            <a:lstStyle/>
            <a:p>
              <a:pPr algn="ctr">
                <a:lnSpc>
                  <a:spcPts val="3601"/>
                </a:lnSpc>
              </a:pPr>
              <a:r>
                <a:rPr lang="en-US" sz="1440" spc="36" dirty="0">
                  <a:solidFill>
                    <a:srgbClr val="000000"/>
                  </a:solidFill>
                  <a:latin typeface="Open Sans" panose="020B0606030504020204" pitchFamily="34" charset="0"/>
                </a:rPr>
                <a:t>$150,000</a:t>
              </a:r>
            </a:p>
          </p:txBody>
        </p:sp>
        <p:sp>
          <p:nvSpPr>
            <p:cNvPr id="52" name="TextBox 52"/>
            <p:cNvSpPr txBox="1"/>
            <p:nvPr/>
          </p:nvSpPr>
          <p:spPr>
            <a:xfrm>
              <a:off x="9205407" y="2486880"/>
              <a:ext cx="1333363" cy="525187"/>
            </a:xfrm>
            <a:prstGeom prst="rect">
              <a:avLst/>
            </a:prstGeom>
          </p:spPr>
          <p:txBody>
            <a:bodyPr lIns="0" tIns="0" rIns="0" bIns="0" rtlCol="0" anchor="t">
              <a:spAutoFit/>
            </a:bodyPr>
            <a:lstStyle/>
            <a:p>
              <a:pPr algn="ctr">
                <a:lnSpc>
                  <a:spcPts val="3601"/>
                </a:lnSpc>
              </a:pPr>
              <a:r>
                <a:rPr lang="en-US" sz="1440" spc="36" dirty="0">
                  <a:solidFill>
                    <a:srgbClr val="000000"/>
                  </a:solidFill>
                  <a:latin typeface="Open Sans" panose="020B0606030504020204" pitchFamily="34" charset="0"/>
                </a:rPr>
                <a:t>$22,500</a:t>
              </a:r>
            </a:p>
          </p:txBody>
        </p:sp>
        <p:sp>
          <p:nvSpPr>
            <p:cNvPr id="53" name="TextBox 53"/>
            <p:cNvSpPr txBox="1"/>
            <p:nvPr/>
          </p:nvSpPr>
          <p:spPr>
            <a:xfrm>
              <a:off x="9205407" y="3161895"/>
              <a:ext cx="1333363" cy="525187"/>
            </a:xfrm>
            <a:prstGeom prst="rect">
              <a:avLst/>
            </a:prstGeom>
          </p:spPr>
          <p:txBody>
            <a:bodyPr lIns="0" tIns="0" rIns="0" bIns="0" rtlCol="0" anchor="t">
              <a:spAutoFit/>
            </a:bodyPr>
            <a:lstStyle/>
            <a:p>
              <a:pPr algn="ctr">
                <a:lnSpc>
                  <a:spcPts val="3601"/>
                </a:lnSpc>
              </a:pPr>
              <a:r>
                <a:rPr lang="en-US" sz="1440" spc="36" dirty="0">
                  <a:solidFill>
                    <a:srgbClr val="000000"/>
                  </a:solidFill>
                  <a:latin typeface="Open Sans" panose="020B0606030504020204" pitchFamily="34" charset="0"/>
                </a:rPr>
                <a:t> $7,500</a:t>
              </a:r>
            </a:p>
          </p:txBody>
        </p:sp>
      </p:grpSp>
      <p:sp>
        <p:nvSpPr>
          <p:cNvPr id="54" name="TextBox 54"/>
          <p:cNvSpPr txBox="1"/>
          <p:nvPr/>
        </p:nvSpPr>
        <p:spPr>
          <a:xfrm>
            <a:off x="1028700" y="6694312"/>
            <a:ext cx="16230600" cy="2452289"/>
          </a:xfrm>
          <a:prstGeom prst="rect">
            <a:avLst/>
          </a:prstGeom>
        </p:spPr>
        <p:txBody>
          <a:bodyPr lIns="0" tIns="0" rIns="0" bIns="0" rtlCol="0" anchor="t">
            <a:spAutoFit/>
          </a:bodyPr>
          <a:lstStyle/>
          <a:p>
            <a:pPr marL="863599" lvl="1" indent="-431800">
              <a:lnSpc>
                <a:spcPts val="6639"/>
              </a:lnSpc>
              <a:buFont typeface="Arial"/>
              <a:buChar char="•"/>
            </a:pPr>
            <a:r>
              <a:rPr lang="en-US" sz="3999" spc="-199">
                <a:solidFill>
                  <a:srgbClr val="11273B"/>
                </a:solidFill>
                <a:latin typeface="Nunito Sans"/>
              </a:rPr>
              <a:t>SECURE Act: </a:t>
            </a:r>
          </a:p>
          <a:p>
            <a:pPr marL="1727199" lvl="2" indent="-575733">
              <a:lnSpc>
                <a:spcPts val="6639"/>
              </a:lnSpc>
              <a:buFont typeface="Arial"/>
              <a:buChar char="⚬"/>
            </a:pPr>
            <a:r>
              <a:rPr lang="en-US" sz="3999" spc="-199">
                <a:solidFill>
                  <a:srgbClr val="11273B"/>
                </a:solidFill>
                <a:latin typeface="Nunito Sans"/>
              </a:rPr>
              <a:t>SECURE Act 2.0 Amendement checklist</a:t>
            </a:r>
          </a:p>
          <a:p>
            <a:pPr marL="1727199" lvl="2" indent="-575733" algn="l">
              <a:lnSpc>
                <a:spcPts val="6639"/>
              </a:lnSpc>
              <a:buFont typeface="Arial"/>
              <a:buChar char="⚬"/>
            </a:pPr>
            <a:r>
              <a:rPr lang="en-US" sz="3999" spc="-199">
                <a:solidFill>
                  <a:srgbClr val="11273B"/>
                </a:solidFill>
                <a:latin typeface="Nunito Sans"/>
              </a:rPr>
              <a:t>Long-Term Part-Time employees</a:t>
            </a:r>
          </a:p>
        </p:txBody>
      </p:sp>
      <p:sp>
        <p:nvSpPr>
          <p:cNvPr id="55" name="Freeform 55"/>
          <p:cNvSpPr/>
          <p:nvPr/>
        </p:nvSpPr>
        <p:spPr>
          <a:xfrm>
            <a:off x="1318139" y="680610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6" name="Group 56"/>
          <p:cNvGrpSpPr/>
          <p:nvPr/>
        </p:nvGrpSpPr>
        <p:grpSpPr>
          <a:xfrm>
            <a:off x="2133600" y="7841826"/>
            <a:ext cx="286507" cy="328712"/>
            <a:chOff x="0" y="0"/>
            <a:chExt cx="75459" cy="86574"/>
          </a:xfrm>
        </p:grpSpPr>
        <p:sp>
          <p:nvSpPr>
            <p:cNvPr id="57" name="Freeform 57"/>
            <p:cNvSpPr/>
            <p:nvPr/>
          </p:nvSpPr>
          <p:spPr>
            <a:xfrm>
              <a:off x="0" y="0"/>
              <a:ext cx="75459" cy="86574"/>
            </a:xfrm>
            <a:custGeom>
              <a:avLst/>
              <a:gdLst/>
              <a:ahLst/>
              <a:cxnLst/>
              <a:rect l="l" t="t" r="r" b="b"/>
              <a:pathLst>
                <a:path w="75459" h="86574">
                  <a:moveTo>
                    <a:pt x="0" y="0"/>
                  </a:moveTo>
                  <a:lnTo>
                    <a:pt x="75459" y="0"/>
                  </a:lnTo>
                  <a:lnTo>
                    <a:pt x="75459" y="86574"/>
                  </a:lnTo>
                  <a:lnTo>
                    <a:pt x="0" y="86574"/>
                  </a:lnTo>
                  <a:close/>
                </a:path>
              </a:pathLst>
            </a:custGeom>
            <a:solidFill>
              <a:srgbClr val="C22331"/>
            </a:solidFill>
          </p:spPr>
          <p:txBody>
            <a:bodyPr/>
            <a:lstStyle/>
            <a:p>
              <a:endParaRPr lang="en-US"/>
            </a:p>
          </p:txBody>
        </p:sp>
        <p:sp>
          <p:nvSpPr>
            <p:cNvPr id="58" name="TextBox 58"/>
            <p:cNvSpPr txBox="1"/>
            <p:nvPr/>
          </p:nvSpPr>
          <p:spPr>
            <a:xfrm>
              <a:off x="0" y="28575"/>
              <a:ext cx="75459" cy="57999"/>
            </a:xfrm>
            <a:prstGeom prst="rect">
              <a:avLst/>
            </a:prstGeom>
          </p:spPr>
          <p:txBody>
            <a:bodyPr lIns="50800" tIns="50800" rIns="50800" bIns="50800" rtlCol="0" anchor="ctr"/>
            <a:lstStyle/>
            <a:p>
              <a:pPr algn="ctr">
                <a:lnSpc>
                  <a:spcPts val="1628"/>
                </a:lnSpc>
              </a:pPr>
              <a:endParaRPr/>
            </a:p>
          </p:txBody>
        </p:sp>
      </p:grpSp>
      <p:sp>
        <p:nvSpPr>
          <p:cNvPr id="59" name="TextBox 59"/>
          <p:cNvSpPr txBox="1"/>
          <p:nvPr/>
        </p:nvSpPr>
        <p:spPr>
          <a:xfrm>
            <a:off x="1028700" y="885825"/>
            <a:ext cx="16230600" cy="1050288"/>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Important Changes for 2024</a:t>
            </a:r>
          </a:p>
        </p:txBody>
      </p:sp>
      <p:grpSp>
        <p:nvGrpSpPr>
          <p:cNvPr id="60" name="Group 60"/>
          <p:cNvGrpSpPr/>
          <p:nvPr/>
        </p:nvGrpSpPr>
        <p:grpSpPr>
          <a:xfrm>
            <a:off x="2133600" y="8698079"/>
            <a:ext cx="286507" cy="328712"/>
            <a:chOff x="0" y="0"/>
            <a:chExt cx="75459" cy="86574"/>
          </a:xfrm>
        </p:grpSpPr>
        <p:sp>
          <p:nvSpPr>
            <p:cNvPr id="61" name="Freeform 61"/>
            <p:cNvSpPr/>
            <p:nvPr/>
          </p:nvSpPr>
          <p:spPr>
            <a:xfrm>
              <a:off x="0" y="0"/>
              <a:ext cx="75459" cy="86574"/>
            </a:xfrm>
            <a:custGeom>
              <a:avLst/>
              <a:gdLst/>
              <a:ahLst/>
              <a:cxnLst/>
              <a:rect l="l" t="t" r="r" b="b"/>
              <a:pathLst>
                <a:path w="75459" h="86574">
                  <a:moveTo>
                    <a:pt x="0" y="0"/>
                  </a:moveTo>
                  <a:lnTo>
                    <a:pt x="75459" y="0"/>
                  </a:lnTo>
                  <a:lnTo>
                    <a:pt x="75459" y="86574"/>
                  </a:lnTo>
                  <a:lnTo>
                    <a:pt x="0" y="86574"/>
                  </a:lnTo>
                  <a:close/>
                </a:path>
              </a:pathLst>
            </a:custGeom>
            <a:solidFill>
              <a:srgbClr val="C22331"/>
            </a:solidFill>
          </p:spPr>
          <p:txBody>
            <a:bodyPr/>
            <a:lstStyle/>
            <a:p>
              <a:endParaRPr lang="en-US"/>
            </a:p>
          </p:txBody>
        </p:sp>
        <p:sp>
          <p:nvSpPr>
            <p:cNvPr id="62" name="TextBox 62"/>
            <p:cNvSpPr txBox="1"/>
            <p:nvPr/>
          </p:nvSpPr>
          <p:spPr>
            <a:xfrm>
              <a:off x="0" y="28575"/>
              <a:ext cx="75459" cy="57999"/>
            </a:xfrm>
            <a:prstGeom prst="rect">
              <a:avLst/>
            </a:prstGeom>
          </p:spPr>
          <p:txBody>
            <a:bodyPr lIns="50800" tIns="50800" rIns="50800" bIns="50800" rtlCol="0" anchor="ctr"/>
            <a:lstStyle/>
            <a:p>
              <a:pPr algn="ctr">
                <a:lnSpc>
                  <a:spcPts val="1628"/>
                </a:lnSpc>
              </a:pPr>
              <a:endParaRPr/>
            </a:p>
          </p:txBody>
        </p:sp>
      </p:grpSp>
      <p:sp>
        <p:nvSpPr>
          <p:cNvPr id="63" name="TextBox 63"/>
          <p:cNvSpPr txBox="1"/>
          <p:nvPr/>
        </p:nvSpPr>
        <p:spPr>
          <a:xfrm>
            <a:off x="1028700" y="9657147"/>
            <a:ext cx="3095422" cy="406458"/>
          </a:xfrm>
          <a:prstGeom prst="rect">
            <a:avLst/>
          </a:prstGeom>
        </p:spPr>
        <p:txBody>
          <a:bodyPr lIns="0" tIns="0" rIns="0" bIns="0" rtlCol="0" anchor="t">
            <a:spAutoFit/>
          </a:bodyPr>
          <a:lstStyle/>
          <a:p>
            <a:pPr>
              <a:lnSpc>
                <a:spcPts val="3359"/>
              </a:lnSpc>
            </a:pPr>
            <a:fld id="{81938B5B-BC3E-004F-8195-B2DED5D763EE}" type="slidenum">
              <a:rPr lang="en-US" sz="2400" smtClean="0">
                <a:solidFill>
                  <a:srgbClr val="FFFFFF"/>
                </a:solidFill>
                <a:latin typeface="Open Sans" panose="020B0606030504020204" pitchFamily="34" charset="0"/>
              </a:rPr>
              <a:t>12</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a:solidFill>
                  <a:srgbClr val="000000"/>
                </a:solidFill>
                <a:latin typeface="Libby" pitchFamily="2" charset="0"/>
              </a:rPr>
              <a:t>Plan Health</a:t>
            </a:r>
          </a:p>
        </p:txBody>
      </p:sp>
      <p:sp>
        <p:nvSpPr>
          <p:cNvPr id="7" name="TextBox 7"/>
          <p:cNvSpPr txBox="1"/>
          <p:nvPr/>
        </p:nvSpPr>
        <p:spPr>
          <a:xfrm>
            <a:off x="1028700" y="9657147"/>
            <a:ext cx="3095422" cy="406458"/>
          </a:xfrm>
          <a:prstGeom prst="rect">
            <a:avLst/>
          </a:prstGeom>
        </p:spPr>
        <p:txBody>
          <a:bodyPr lIns="0" tIns="0" rIns="0" bIns="0" rtlCol="0" anchor="t">
            <a:spAutoFit/>
          </a:bodyPr>
          <a:lstStyle/>
          <a:p>
            <a:pPr>
              <a:lnSpc>
                <a:spcPts val="3359"/>
              </a:lnSpc>
            </a:pPr>
            <a:fld id="{7E191CBC-0F91-CB40-9857-1CD6F04CA9AA}" type="slidenum">
              <a:rPr lang="en-US" sz="2400" smtClean="0">
                <a:solidFill>
                  <a:srgbClr val="FFFFFF"/>
                </a:solidFill>
                <a:latin typeface="Open Sans" panose="020B0606030504020204" pitchFamily="34" charset="0"/>
              </a:rPr>
              <a:t>13</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1936142"/>
            <a:ext cx="6792065" cy="2452289"/>
          </a:xfrm>
          <a:prstGeom prst="rect">
            <a:avLst/>
          </a:prstGeom>
        </p:spPr>
        <p:txBody>
          <a:bodyPr lIns="0" tIns="0" rIns="0" bIns="0" rtlCol="0" anchor="t">
            <a:spAutoFit/>
          </a:bodyPr>
          <a:lstStyle/>
          <a:p>
            <a:pPr marL="863599" lvl="1" indent="-431800" algn="ctr">
              <a:lnSpc>
                <a:spcPts val="6639"/>
              </a:lnSpc>
              <a:buFont typeface="Arial"/>
              <a:buChar char="•"/>
            </a:pPr>
            <a:r>
              <a:rPr lang="en-US" sz="3999" spc="-199">
                <a:solidFill>
                  <a:srgbClr val="11273B"/>
                </a:solidFill>
                <a:latin typeface="Nunito Sans"/>
              </a:rPr>
              <a:t>Current Assets  04/17/2024: </a:t>
            </a:r>
          </a:p>
          <a:p>
            <a:pPr algn="ctr">
              <a:lnSpc>
                <a:spcPts val="6639"/>
              </a:lnSpc>
            </a:pPr>
            <a:r>
              <a:rPr lang="en-US" sz="3999" spc="-199">
                <a:solidFill>
                  <a:srgbClr val="11273B"/>
                </a:solidFill>
                <a:latin typeface="Nunito Sans"/>
              </a:rPr>
              <a:t>$36,354,025.05</a:t>
            </a:r>
          </a:p>
          <a:p>
            <a:pPr algn="ctr">
              <a:lnSpc>
                <a:spcPts val="6639"/>
              </a:lnSpc>
            </a:pPr>
            <a:endParaRPr lang="en-US" sz="3999" spc="-199">
              <a:solidFill>
                <a:srgbClr val="11273B"/>
              </a:solidFill>
              <a:latin typeface="Nunito Sans"/>
            </a:endParaRPr>
          </a:p>
        </p:txBody>
      </p:sp>
      <p:sp>
        <p:nvSpPr>
          <p:cNvPr id="6" name="Freeform 6"/>
          <p:cNvSpPr/>
          <p:nvPr/>
        </p:nvSpPr>
        <p:spPr>
          <a:xfrm>
            <a:off x="1318139" y="204793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aphicFrame>
        <p:nvGraphicFramePr>
          <p:cNvPr id="7" name="Table 7"/>
          <p:cNvGraphicFramePr>
            <a:graphicFrameLocks noGrp="1"/>
          </p:cNvGraphicFramePr>
          <p:nvPr/>
        </p:nvGraphicFramePr>
        <p:xfrm>
          <a:off x="8044625" y="1975657"/>
          <a:ext cx="7728560" cy="7282645"/>
        </p:xfrm>
        <a:graphic>
          <a:graphicData uri="http://schemas.openxmlformats.org/drawingml/2006/table">
            <a:tbl>
              <a:tblPr/>
              <a:tblGrid>
                <a:gridCol w="1932140">
                  <a:extLst>
                    <a:ext uri="{9D8B030D-6E8A-4147-A177-3AD203B41FA5}">
                      <a16:colId xmlns:a16="http://schemas.microsoft.com/office/drawing/2014/main" val="20000"/>
                    </a:ext>
                  </a:extLst>
                </a:gridCol>
                <a:gridCol w="1932140">
                  <a:extLst>
                    <a:ext uri="{9D8B030D-6E8A-4147-A177-3AD203B41FA5}">
                      <a16:colId xmlns:a16="http://schemas.microsoft.com/office/drawing/2014/main" val="20001"/>
                    </a:ext>
                  </a:extLst>
                </a:gridCol>
                <a:gridCol w="1932140">
                  <a:extLst>
                    <a:ext uri="{9D8B030D-6E8A-4147-A177-3AD203B41FA5}">
                      <a16:colId xmlns:a16="http://schemas.microsoft.com/office/drawing/2014/main" val="20002"/>
                    </a:ext>
                  </a:extLst>
                </a:gridCol>
                <a:gridCol w="1932140">
                  <a:extLst>
                    <a:ext uri="{9D8B030D-6E8A-4147-A177-3AD203B41FA5}">
                      <a16:colId xmlns:a16="http://schemas.microsoft.com/office/drawing/2014/main" val="20003"/>
                    </a:ext>
                  </a:extLst>
                </a:gridCol>
              </a:tblGrid>
              <a:tr h="1106347">
                <a:tc>
                  <a:txBody>
                    <a:bodyPr/>
                    <a:lstStyle/>
                    <a:p>
                      <a:pPr algn="l">
                        <a:lnSpc>
                          <a:spcPts val="1215"/>
                        </a:lnSpc>
                        <a:defRPr/>
                      </a:pPr>
                      <a:endParaRPr lang="en-US" sz="1100"/>
                    </a:p>
                    <a:p>
                      <a:pPr>
                        <a:lnSpc>
                          <a:spcPts val="1215"/>
                        </a:lnSpc>
                      </a:pPr>
                      <a:r>
                        <a:rPr lang="en-US" sz="1599">
                          <a:solidFill>
                            <a:srgbClr val="000000"/>
                          </a:solidFill>
                          <a:latin typeface="Open Sans Bold"/>
                        </a:rPr>
                        <a:t>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1215"/>
                        </a:lnSpc>
                        <a:defRPr/>
                      </a:pPr>
                      <a:endParaRPr lang="en-US" sz="1100"/>
                    </a:p>
                    <a:p>
                      <a:pPr algn="ctr">
                        <a:lnSpc>
                          <a:spcPts val="1215"/>
                        </a:lnSpc>
                      </a:pPr>
                      <a:r>
                        <a:rPr lang="en-US" sz="1599">
                          <a:solidFill>
                            <a:srgbClr val="FFFFFF"/>
                          </a:solidFill>
                          <a:latin typeface="Open Sans Bold"/>
                        </a:rPr>
                        <a:t>  2022</a:t>
                      </a:r>
                    </a:p>
                    <a:p>
                      <a:pPr algn="ctr">
                        <a:lnSpc>
                          <a:spcPts val="1215"/>
                        </a:lnSpc>
                      </a:pPr>
                      <a:r>
                        <a:rPr lang="en-US" sz="1599">
                          <a:solidFill>
                            <a:srgbClr val="FFFFFF"/>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F4954"/>
                    </a:solidFill>
                  </a:tcPr>
                </a:tc>
                <a:tc>
                  <a:txBody>
                    <a:bodyPr/>
                    <a:lstStyle/>
                    <a:p>
                      <a:pPr algn="ctr">
                        <a:lnSpc>
                          <a:spcPts val="1215"/>
                        </a:lnSpc>
                        <a:defRPr/>
                      </a:pPr>
                      <a:endParaRPr lang="en-US" sz="1100"/>
                    </a:p>
                    <a:p>
                      <a:pPr algn="ctr">
                        <a:lnSpc>
                          <a:spcPts val="1215"/>
                        </a:lnSpc>
                      </a:pPr>
                      <a:r>
                        <a:rPr lang="en-US" sz="1599">
                          <a:solidFill>
                            <a:srgbClr val="FFFFFF"/>
                          </a:solidFill>
                          <a:latin typeface="Open Sans Bold"/>
                        </a:rPr>
                        <a:t>  2023</a:t>
                      </a:r>
                    </a:p>
                    <a:p>
                      <a:pPr algn="ctr">
                        <a:lnSpc>
                          <a:spcPts val="1215"/>
                        </a:lnSpc>
                      </a:pPr>
                      <a:r>
                        <a:rPr lang="en-US" sz="1599">
                          <a:solidFill>
                            <a:srgbClr val="FFFFFF"/>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6617E"/>
                    </a:solidFill>
                  </a:tcPr>
                </a:tc>
                <a:tc>
                  <a:txBody>
                    <a:bodyPr/>
                    <a:lstStyle/>
                    <a:p>
                      <a:pPr algn="ctr">
                        <a:lnSpc>
                          <a:spcPts val="1551"/>
                        </a:lnSpc>
                        <a:defRPr/>
                      </a:pPr>
                      <a:endParaRPr lang="en-US" sz="1100"/>
                    </a:p>
                    <a:p>
                      <a:pPr algn="ctr">
                        <a:lnSpc>
                          <a:spcPts val="1551"/>
                        </a:lnSpc>
                      </a:pPr>
                      <a:r>
                        <a:rPr lang="en-US" sz="1599">
                          <a:solidFill>
                            <a:srgbClr val="FFFFFF"/>
                          </a:solidFill>
                          <a:latin typeface="Open Sans Bold"/>
                        </a:rPr>
                        <a:t>  YTD 2024</a:t>
                      </a:r>
                    </a:p>
                    <a:p>
                      <a:pPr algn="ctr">
                        <a:lnSpc>
                          <a:spcPts val="1551"/>
                        </a:lnSpc>
                      </a:pPr>
                      <a:r>
                        <a:rPr lang="en-US" sz="1599">
                          <a:solidFill>
                            <a:srgbClr val="FFFFFF"/>
                          </a:solidFill>
                          <a:latin typeface="Open Sans Bold"/>
                        </a:rPr>
                        <a:t>  (1/1/24-3/31/24)</a:t>
                      </a:r>
                    </a:p>
                    <a:p>
                      <a:pPr algn="ctr">
                        <a:lnSpc>
                          <a:spcPts val="1551"/>
                        </a:lnSpc>
                      </a:pPr>
                      <a:r>
                        <a:rPr lang="en-US" sz="1599">
                          <a:solidFill>
                            <a:srgbClr val="FFFFFF"/>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22331"/>
                    </a:solidFill>
                  </a:tcPr>
                </a:tc>
                <a:extLst>
                  <a:ext uri="{0D108BD9-81ED-4DB2-BD59-A6C34878D82A}">
                    <a16:rowId xmlns:a16="http://schemas.microsoft.com/office/drawing/2014/main" val="10000"/>
                  </a:ext>
                </a:extLst>
              </a:tr>
              <a:tr h="989904">
                <a:tc>
                  <a:txBody>
                    <a:bodyPr/>
                    <a:lstStyle/>
                    <a:p>
                      <a:pPr algn="l">
                        <a:lnSpc>
                          <a:spcPts val="1215"/>
                        </a:lnSpc>
                        <a:defRPr/>
                      </a:pPr>
                      <a:endParaRPr lang="en-US" sz="1100"/>
                    </a:p>
                    <a:p>
                      <a:pPr>
                        <a:lnSpc>
                          <a:spcPts val="1215"/>
                        </a:lnSpc>
                      </a:pPr>
                      <a:r>
                        <a:rPr lang="en-US" sz="1599">
                          <a:solidFill>
                            <a:srgbClr val="000000"/>
                          </a:solidFill>
                          <a:latin typeface="Open Sans Bold"/>
                        </a:rPr>
                        <a:t>Opening Balance</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$32,288,097</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$26,458,928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$33,511,064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1"/>
                  </a:ext>
                </a:extLst>
              </a:tr>
              <a:tr h="839298">
                <a:tc>
                  <a:txBody>
                    <a:bodyPr/>
                    <a:lstStyle/>
                    <a:p>
                      <a:pPr algn="l">
                        <a:lnSpc>
                          <a:spcPts val="1215"/>
                        </a:lnSpc>
                        <a:defRPr/>
                      </a:pPr>
                      <a:endParaRPr lang="en-US" sz="1100"/>
                    </a:p>
                    <a:p>
                      <a:pPr>
                        <a:lnSpc>
                          <a:spcPts val="1215"/>
                        </a:lnSpc>
                      </a:pPr>
                      <a:r>
                        <a:rPr lang="en-US" sz="1599">
                          <a:solidFill>
                            <a:srgbClr val="000000"/>
                          </a:solidFill>
                          <a:latin typeface="Open Sans Bold"/>
                        </a:rPr>
                        <a:t>  Money In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15"/>
                        </a:lnSpc>
                        <a:defRPr/>
                      </a:pPr>
                      <a:endParaRPr lang="en-US" sz="1100"/>
                    </a:p>
                    <a:p>
                      <a:pPr>
                        <a:lnSpc>
                          <a:spcPts val="1215"/>
                        </a:lnSpc>
                      </a:pPr>
                      <a:r>
                        <a:rPr lang="en-US" sz="1599">
                          <a:solidFill>
                            <a:srgbClr val="000000"/>
                          </a:solidFill>
                          <a:latin typeface="Open Sans Bold"/>
                        </a:rPr>
                        <a:t>  $2,783,880</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15"/>
                        </a:lnSpc>
                        <a:defRPr/>
                      </a:pPr>
                      <a:endParaRPr lang="en-US" sz="1100"/>
                    </a:p>
                    <a:p>
                      <a:pPr>
                        <a:lnSpc>
                          <a:spcPts val="1215"/>
                        </a:lnSpc>
                      </a:pPr>
                      <a:r>
                        <a:rPr lang="en-US" sz="1599">
                          <a:solidFill>
                            <a:srgbClr val="000000"/>
                          </a:solidFill>
                          <a:latin typeface="Open Sans Bold"/>
                        </a:rPr>
                        <a:t>  $3,361,700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15"/>
                        </a:lnSpc>
                        <a:defRPr/>
                      </a:pPr>
                      <a:endParaRPr lang="en-US" sz="1100"/>
                    </a:p>
                    <a:p>
                      <a:pPr>
                        <a:lnSpc>
                          <a:spcPts val="1215"/>
                        </a:lnSpc>
                      </a:pPr>
                      <a:r>
                        <a:rPr lang="en-US" sz="1599">
                          <a:solidFill>
                            <a:srgbClr val="000000"/>
                          </a:solidFill>
                          <a:latin typeface="Open Sans Bold"/>
                        </a:rPr>
                        <a:t>  $1,920,284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39298">
                <a:tc>
                  <a:txBody>
                    <a:bodyPr/>
                    <a:lstStyle/>
                    <a:p>
                      <a:pPr algn="l">
                        <a:lnSpc>
                          <a:spcPts val="1215"/>
                        </a:lnSpc>
                        <a:defRPr/>
                      </a:pPr>
                      <a:endParaRPr lang="en-US" sz="1100"/>
                    </a:p>
                    <a:p>
                      <a:pPr>
                        <a:lnSpc>
                          <a:spcPts val="1215"/>
                        </a:lnSpc>
                      </a:pPr>
                      <a:r>
                        <a:rPr lang="en-US" sz="1599">
                          <a:solidFill>
                            <a:srgbClr val="000000"/>
                          </a:solidFill>
                          <a:latin typeface="Open Sans Bold"/>
                        </a:rPr>
                        <a:t>  Money Out</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$1,894,536</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$1,740,503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$98,958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3"/>
                  </a:ext>
                </a:extLst>
              </a:tr>
              <a:tr h="839298">
                <a:tc>
                  <a:txBody>
                    <a:bodyPr/>
                    <a:lstStyle/>
                    <a:p>
                      <a:pPr algn="l">
                        <a:lnSpc>
                          <a:spcPts val="1215"/>
                        </a:lnSpc>
                        <a:defRPr/>
                      </a:pPr>
                      <a:endParaRPr lang="en-US" sz="1100"/>
                    </a:p>
                    <a:p>
                      <a:pPr>
                        <a:lnSpc>
                          <a:spcPts val="1215"/>
                        </a:lnSpc>
                      </a:pPr>
                      <a:r>
                        <a:rPr lang="en-US" sz="1599">
                          <a:solidFill>
                            <a:srgbClr val="000000"/>
                          </a:solidFill>
                          <a:latin typeface="Open Sans Bold"/>
                        </a:rPr>
                        <a:t>  Closing Balance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15"/>
                        </a:lnSpc>
                        <a:defRPr/>
                      </a:pPr>
                      <a:endParaRPr lang="en-US" sz="1100"/>
                    </a:p>
                    <a:p>
                      <a:pPr>
                        <a:lnSpc>
                          <a:spcPts val="1215"/>
                        </a:lnSpc>
                      </a:pPr>
                      <a:r>
                        <a:rPr lang="en-US" sz="1599">
                          <a:solidFill>
                            <a:srgbClr val="000000"/>
                          </a:solidFill>
                          <a:latin typeface="Open Sans Bold"/>
                        </a:rPr>
                        <a:t>  $26,458,928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15"/>
                        </a:lnSpc>
                        <a:defRPr/>
                      </a:pPr>
                      <a:endParaRPr lang="en-US" sz="1100"/>
                    </a:p>
                    <a:p>
                      <a:pPr>
                        <a:lnSpc>
                          <a:spcPts val="1215"/>
                        </a:lnSpc>
                      </a:pPr>
                      <a:r>
                        <a:rPr lang="en-US" sz="1599">
                          <a:solidFill>
                            <a:srgbClr val="000000"/>
                          </a:solidFill>
                          <a:latin typeface="Open Sans Bold"/>
                        </a:rPr>
                        <a:t>  $33,511,064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15"/>
                        </a:lnSpc>
                        <a:defRPr/>
                      </a:pPr>
                      <a:endParaRPr lang="en-US" sz="1100"/>
                    </a:p>
                    <a:p>
                      <a:pPr>
                        <a:lnSpc>
                          <a:spcPts val="1215"/>
                        </a:lnSpc>
                      </a:pPr>
                      <a:r>
                        <a:rPr lang="en-US" sz="1599">
                          <a:solidFill>
                            <a:srgbClr val="000000"/>
                          </a:solidFill>
                          <a:latin typeface="Open Sans Bold"/>
                        </a:rPr>
                        <a:t>  $37,639,993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39298">
                <a:tc>
                  <a:txBody>
                    <a:bodyPr/>
                    <a:lstStyle/>
                    <a:p>
                      <a:pPr algn="l">
                        <a:lnSpc>
                          <a:spcPts val="1215"/>
                        </a:lnSpc>
                        <a:defRPr/>
                      </a:pPr>
                      <a:endParaRPr lang="en-US" sz="1100"/>
                    </a:p>
                    <a:p>
                      <a:pPr>
                        <a:lnSpc>
                          <a:spcPts val="1215"/>
                        </a:lnSpc>
                      </a:pPr>
                      <a:r>
                        <a:rPr lang="en-US" sz="1599">
                          <a:solidFill>
                            <a:srgbClr val="000000"/>
                          </a:solidFill>
                          <a:latin typeface="Open Sans Bold"/>
                        </a:rPr>
                        <a:t>  Plan Growth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$5,829,169</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$7,052,136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$4,128,929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5"/>
                  </a:ext>
                </a:extLst>
              </a:tr>
              <a:tr h="839298">
                <a:tc>
                  <a:txBody>
                    <a:bodyPr/>
                    <a:lstStyle/>
                    <a:p>
                      <a:pPr algn="l">
                        <a:lnSpc>
                          <a:spcPts val="1215"/>
                        </a:lnSpc>
                        <a:defRPr/>
                      </a:pPr>
                      <a:endParaRPr lang="en-US" sz="1100"/>
                    </a:p>
                    <a:p>
                      <a:pPr>
                        <a:lnSpc>
                          <a:spcPts val="1215"/>
                        </a:lnSpc>
                      </a:pPr>
                      <a:r>
                        <a:rPr lang="en-US" sz="1599">
                          <a:solidFill>
                            <a:srgbClr val="000000"/>
                          </a:solidFill>
                          <a:latin typeface="Open Sans Bold"/>
                        </a:rPr>
                        <a:t>  Earnings</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15"/>
                        </a:lnSpc>
                        <a:defRPr/>
                      </a:pPr>
                      <a:endParaRPr lang="en-US" sz="1100"/>
                    </a:p>
                    <a:p>
                      <a:pPr>
                        <a:lnSpc>
                          <a:spcPts val="1215"/>
                        </a:lnSpc>
                      </a:pPr>
                      <a:r>
                        <a:rPr lang="en-US" sz="1599">
                          <a:solidFill>
                            <a:srgbClr val="000000"/>
                          </a:solidFill>
                          <a:latin typeface="Open Sans Bold"/>
                        </a:rPr>
                        <a:t>  $6,718,513</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15"/>
                        </a:lnSpc>
                        <a:defRPr/>
                      </a:pPr>
                      <a:endParaRPr lang="en-US" sz="1100"/>
                    </a:p>
                    <a:p>
                      <a:pPr>
                        <a:lnSpc>
                          <a:spcPts val="1215"/>
                        </a:lnSpc>
                      </a:pPr>
                      <a:r>
                        <a:rPr lang="en-US" sz="1599">
                          <a:solidFill>
                            <a:srgbClr val="000000"/>
                          </a:solidFill>
                          <a:latin typeface="Open Sans Bold"/>
                        </a:rPr>
                        <a:t>  $5,430,939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15"/>
                        </a:lnSpc>
                        <a:defRPr/>
                      </a:pPr>
                      <a:endParaRPr lang="en-US" sz="1100"/>
                    </a:p>
                    <a:p>
                      <a:pPr>
                        <a:lnSpc>
                          <a:spcPts val="1215"/>
                        </a:lnSpc>
                      </a:pPr>
                      <a:r>
                        <a:rPr lang="en-US" sz="1599">
                          <a:solidFill>
                            <a:srgbClr val="000000"/>
                          </a:solidFill>
                          <a:latin typeface="Open Sans Bold"/>
                        </a:rPr>
                        <a:t>  $2,307,603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89904">
                <a:tc>
                  <a:txBody>
                    <a:bodyPr/>
                    <a:lstStyle/>
                    <a:p>
                      <a:pPr algn="l">
                        <a:lnSpc>
                          <a:spcPts val="1215"/>
                        </a:lnSpc>
                        <a:defRPr/>
                      </a:pPr>
                      <a:endParaRPr lang="en-US" sz="1100"/>
                    </a:p>
                    <a:p>
                      <a:pPr>
                        <a:lnSpc>
                          <a:spcPts val="1215"/>
                        </a:lnSpc>
                      </a:pPr>
                      <a:r>
                        <a:rPr lang="en-US" sz="1599">
                          <a:solidFill>
                            <a:srgbClr val="000000"/>
                          </a:solidFill>
                          <a:latin typeface="Open Sans Bold"/>
                        </a:rPr>
                        <a:t>Plan Level R.O.R.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-20.5%</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19.92%</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6.70%</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7"/>
                  </a:ext>
                </a:extLst>
              </a:tr>
            </a:tbl>
          </a:graphicData>
        </a:graphic>
      </p:graphicFrame>
      <p:sp>
        <p:nvSpPr>
          <p:cNvPr id="8" name="TextBox 8"/>
          <p:cNvSpPr txBox="1"/>
          <p:nvPr/>
        </p:nvSpPr>
        <p:spPr>
          <a:xfrm>
            <a:off x="1028700" y="609600"/>
            <a:ext cx="16230600" cy="1062599"/>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Plan Growth</a:t>
            </a:r>
          </a:p>
        </p:txBody>
      </p:sp>
      <p:sp>
        <p:nvSpPr>
          <p:cNvPr id="9" name="TextBox 9"/>
          <p:cNvSpPr txBox="1"/>
          <p:nvPr/>
        </p:nvSpPr>
        <p:spPr>
          <a:xfrm>
            <a:off x="1028700" y="9657147"/>
            <a:ext cx="3095422" cy="406458"/>
          </a:xfrm>
          <a:prstGeom prst="rect">
            <a:avLst/>
          </a:prstGeom>
        </p:spPr>
        <p:txBody>
          <a:bodyPr lIns="0" tIns="0" rIns="0" bIns="0" rtlCol="0" anchor="t">
            <a:spAutoFit/>
          </a:bodyPr>
          <a:lstStyle/>
          <a:p>
            <a:pPr>
              <a:lnSpc>
                <a:spcPts val="3359"/>
              </a:lnSpc>
            </a:pPr>
            <a:fld id="{274D9A3F-1B3A-F14C-8A11-E3A6E6CEF527}" type="slidenum">
              <a:rPr lang="en-US" sz="2400" smtClean="0">
                <a:solidFill>
                  <a:srgbClr val="FFFFFF"/>
                </a:solidFill>
                <a:latin typeface="Open Sans" panose="020B0606030504020204" pitchFamily="34" charset="0"/>
              </a:rPr>
              <a:t>14</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760560" y="1964717"/>
            <a:ext cx="10374355" cy="5956681"/>
          </a:xfrm>
          <a:prstGeom prst="rect">
            <a:avLst/>
          </a:prstGeom>
        </p:spPr>
        <p:txBody>
          <a:bodyPr lIns="0" tIns="0" rIns="0" bIns="0" rtlCol="0" anchor="t">
            <a:spAutoFit/>
          </a:bodyPr>
          <a:lstStyle/>
          <a:p>
            <a:pPr marL="690881" lvl="1" indent="-345440">
              <a:lnSpc>
                <a:spcPts val="5312"/>
              </a:lnSpc>
              <a:buFont typeface="Arial"/>
              <a:buChar char="•"/>
            </a:pPr>
            <a:r>
              <a:rPr lang="en-US" sz="3200" spc="-160">
                <a:solidFill>
                  <a:srgbClr val="11273B"/>
                </a:solidFill>
                <a:latin typeface="Nunito Sans"/>
              </a:rPr>
              <a:t>Participants:</a:t>
            </a:r>
          </a:p>
          <a:p>
            <a:pPr marL="1381761" lvl="2" indent="-460587">
              <a:lnSpc>
                <a:spcPts val="5312"/>
              </a:lnSpc>
              <a:buFont typeface="Arial"/>
              <a:buChar char="⚬"/>
            </a:pPr>
            <a:r>
              <a:rPr lang="en-US" sz="3200" spc="-160">
                <a:solidFill>
                  <a:srgbClr val="11273B"/>
                </a:solidFill>
                <a:latin typeface="Nunito Sans"/>
              </a:rPr>
              <a:t>150 Participants (Active: 131, Term: 19)</a:t>
            </a:r>
          </a:p>
          <a:p>
            <a:pPr marL="1381761" lvl="2" indent="-460587">
              <a:lnSpc>
                <a:spcPts val="5312"/>
              </a:lnSpc>
              <a:buFont typeface="Arial"/>
              <a:buChar char="⚬"/>
            </a:pPr>
            <a:r>
              <a:rPr lang="en-US" sz="3200" spc="-160">
                <a:solidFill>
                  <a:srgbClr val="11273B"/>
                </a:solidFill>
                <a:latin typeface="Nunito Sans"/>
              </a:rPr>
              <a:t>92.3% Particpation rate (131 out of 142 eligible) </a:t>
            </a:r>
          </a:p>
          <a:p>
            <a:pPr marL="1381761" lvl="2" indent="-460587">
              <a:lnSpc>
                <a:spcPts val="5312"/>
              </a:lnSpc>
              <a:buFont typeface="Arial"/>
              <a:buChar char="⚬"/>
            </a:pPr>
            <a:r>
              <a:rPr lang="en-US" sz="3200" spc="-160">
                <a:solidFill>
                  <a:srgbClr val="11273B"/>
                </a:solidFill>
                <a:latin typeface="Nunito Sans"/>
              </a:rPr>
              <a:t>6.5% Average deferral rate</a:t>
            </a:r>
          </a:p>
          <a:p>
            <a:pPr marL="1381761" lvl="2" indent="-460587">
              <a:lnSpc>
                <a:spcPts val="5312"/>
              </a:lnSpc>
              <a:buFont typeface="Arial"/>
              <a:buChar char="⚬"/>
            </a:pPr>
            <a:r>
              <a:rPr lang="en-US" sz="3200" spc="-160">
                <a:solidFill>
                  <a:srgbClr val="11273B"/>
                </a:solidFill>
                <a:latin typeface="Nunito Sans"/>
              </a:rPr>
              <a:t>Asset allocation </a:t>
            </a:r>
          </a:p>
          <a:p>
            <a:pPr marL="2072642" lvl="3" indent="-518160">
              <a:lnSpc>
                <a:spcPts val="5312"/>
              </a:lnSpc>
              <a:buFont typeface="Arial"/>
              <a:buChar char="￭"/>
            </a:pPr>
            <a:r>
              <a:rPr lang="en-US" sz="3200" spc="-160">
                <a:solidFill>
                  <a:srgbClr val="11273B"/>
                </a:solidFill>
                <a:latin typeface="Nunito Sans"/>
              </a:rPr>
              <a:t>25.92% Target Retirement Fund</a:t>
            </a:r>
          </a:p>
          <a:p>
            <a:pPr marL="2072642" lvl="3" indent="-518160">
              <a:lnSpc>
                <a:spcPts val="5312"/>
              </a:lnSpc>
              <a:buFont typeface="Arial"/>
              <a:buChar char="￭"/>
            </a:pPr>
            <a:r>
              <a:rPr lang="en-US" sz="3200" spc="-160">
                <a:solidFill>
                  <a:srgbClr val="11273B"/>
                </a:solidFill>
                <a:latin typeface="Nunito Sans"/>
              </a:rPr>
              <a:t>68.17% Individual Investments</a:t>
            </a:r>
          </a:p>
          <a:p>
            <a:pPr marL="2072642" lvl="3" indent="-518160">
              <a:lnSpc>
                <a:spcPts val="5312"/>
              </a:lnSpc>
              <a:buFont typeface="Arial"/>
              <a:buChar char="￭"/>
            </a:pPr>
            <a:r>
              <a:rPr lang="en-US" sz="3200" spc="-160">
                <a:solidFill>
                  <a:srgbClr val="11273B"/>
                </a:solidFill>
                <a:latin typeface="Nunito Sans"/>
              </a:rPr>
              <a:t>5.91% Cash Equivalent</a:t>
            </a:r>
          </a:p>
          <a:p>
            <a:pPr algn="l">
              <a:lnSpc>
                <a:spcPts val="5312"/>
              </a:lnSpc>
            </a:pPr>
            <a:endParaRPr lang="en-US" sz="3200" spc="-160">
              <a:solidFill>
                <a:srgbClr val="11273B"/>
              </a:solidFill>
              <a:latin typeface="Nunito Sans"/>
            </a:endParaRPr>
          </a:p>
        </p:txBody>
      </p:sp>
      <p:sp>
        <p:nvSpPr>
          <p:cNvPr id="6" name="Freeform 6"/>
          <p:cNvSpPr/>
          <p:nvPr/>
        </p:nvSpPr>
        <p:spPr>
          <a:xfrm>
            <a:off x="1028700" y="2101702"/>
            <a:ext cx="313243" cy="512465"/>
          </a:xfrm>
          <a:custGeom>
            <a:avLst/>
            <a:gdLst/>
            <a:ahLst/>
            <a:cxnLst/>
            <a:rect l="l" t="t" r="r" b="b"/>
            <a:pathLst>
              <a:path w="313243" h="512465">
                <a:moveTo>
                  <a:pt x="0" y="0"/>
                </a:moveTo>
                <a:lnTo>
                  <a:pt x="313243" y="0"/>
                </a:lnTo>
                <a:lnTo>
                  <a:pt x="313243" y="512465"/>
                </a:lnTo>
                <a:lnTo>
                  <a:pt x="0" y="512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028700" y="609600"/>
            <a:ext cx="16230600" cy="1062599"/>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Plan Participation</a:t>
            </a:r>
          </a:p>
        </p:txBody>
      </p:sp>
      <p:sp>
        <p:nvSpPr>
          <p:cNvPr id="8" name="TextBox 8"/>
          <p:cNvSpPr txBox="1"/>
          <p:nvPr/>
        </p:nvSpPr>
        <p:spPr>
          <a:xfrm>
            <a:off x="1028700" y="9657147"/>
            <a:ext cx="3095422" cy="406458"/>
          </a:xfrm>
          <a:prstGeom prst="rect">
            <a:avLst/>
          </a:prstGeom>
        </p:spPr>
        <p:txBody>
          <a:bodyPr lIns="0" tIns="0" rIns="0" bIns="0" rtlCol="0" anchor="t">
            <a:spAutoFit/>
          </a:bodyPr>
          <a:lstStyle/>
          <a:p>
            <a:pPr>
              <a:lnSpc>
                <a:spcPts val="3359"/>
              </a:lnSpc>
            </a:pPr>
            <a:fld id="{447CD143-AAF9-2B47-B8F7-7783D8A30B24}" type="slidenum">
              <a:rPr lang="en-US" sz="2400" smtClean="0">
                <a:solidFill>
                  <a:srgbClr val="FFFFFF"/>
                </a:solidFill>
                <a:latin typeface="Open Sans" panose="020B0606030504020204" pitchFamily="34" charset="0"/>
              </a:rPr>
              <a:t>15</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
        <p:nvSpPr>
          <p:cNvPr id="9" name="TextBox 9"/>
          <p:cNvSpPr txBox="1"/>
          <p:nvPr/>
        </p:nvSpPr>
        <p:spPr>
          <a:xfrm>
            <a:off x="9439818" y="2215059"/>
            <a:ext cx="10374355" cy="6623430"/>
          </a:xfrm>
          <a:prstGeom prst="rect">
            <a:avLst/>
          </a:prstGeom>
        </p:spPr>
        <p:txBody>
          <a:bodyPr lIns="0" tIns="0" rIns="0" bIns="0" rtlCol="0" anchor="t">
            <a:spAutoFit/>
          </a:bodyPr>
          <a:lstStyle/>
          <a:p>
            <a:pPr marL="690882" lvl="1" indent="-345441">
              <a:lnSpc>
                <a:spcPts val="5312"/>
              </a:lnSpc>
              <a:buFont typeface="Arial"/>
              <a:buChar char="•"/>
            </a:pPr>
            <a:r>
              <a:rPr lang="en-US" sz="3200" spc="-160">
                <a:solidFill>
                  <a:srgbClr val="11273B"/>
                </a:solidFill>
                <a:latin typeface="Nunito Sans"/>
              </a:rPr>
              <a:t>Leakage:</a:t>
            </a:r>
          </a:p>
          <a:p>
            <a:pPr marL="1381764" lvl="2" indent="-460588">
              <a:lnSpc>
                <a:spcPts val="5312"/>
              </a:lnSpc>
              <a:buFont typeface="Arial"/>
              <a:buChar char="⚬"/>
            </a:pPr>
            <a:r>
              <a:rPr lang="en-US" sz="3200" spc="-160">
                <a:solidFill>
                  <a:srgbClr val="11273B"/>
                </a:solidFill>
                <a:latin typeface="Nunito Sans"/>
              </a:rPr>
              <a:t>Loans: 10 = $198,738</a:t>
            </a:r>
          </a:p>
          <a:p>
            <a:pPr marL="1381764" lvl="2" indent="-460588">
              <a:lnSpc>
                <a:spcPts val="5312"/>
              </a:lnSpc>
              <a:buFont typeface="Arial"/>
              <a:buChar char="⚬"/>
            </a:pPr>
            <a:r>
              <a:rPr lang="en-US" sz="3200" spc="-160">
                <a:solidFill>
                  <a:srgbClr val="11273B"/>
                </a:solidFill>
                <a:latin typeface="Nunito Sans"/>
              </a:rPr>
              <a:t>YTD 2024 loans issued: 3 = $73,245 </a:t>
            </a:r>
          </a:p>
          <a:p>
            <a:pPr marL="2072646" lvl="3" indent="-518162">
              <a:lnSpc>
                <a:spcPts val="5312"/>
              </a:lnSpc>
              <a:buFont typeface="Arial"/>
              <a:buChar char="￭"/>
            </a:pPr>
            <a:r>
              <a:rPr lang="en-US" sz="3200" spc="-160">
                <a:solidFill>
                  <a:srgbClr val="11273B"/>
                </a:solidFill>
                <a:latin typeface="Nunito Sans"/>
              </a:rPr>
              <a:t>2023: 5 = $100,912</a:t>
            </a:r>
          </a:p>
          <a:p>
            <a:pPr marL="2072646" lvl="3" indent="-518162">
              <a:lnSpc>
                <a:spcPts val="5312"/>
              </a:lnSpc>
              <a:buFont typeface="Arial"/>
              <a:buChar char="￭"/>
            </a:pPr>
            <a:r>
              <a:rPr lang="en-US" sz="3200" spc="-160">
                <a:solidFill>
                  <a:srgbClr val="11273B"/>
                </a:solidFill>
                <a:latin typeface="Nunito Sans"/>
              </a:rPr>
              <a:t>2022: 4 = $94,634</a:t>
            </a:r>
          </a:p>
          <a:p>
            <a:pPr marL="1381764" lvl="2" indent="-460588">
              <a:lnSpc>
                <a:spcPts val="5312"/>
              </a:lnSpc>
              <a:buFont typeface="Arial"/>
              <a:buChar char="⚬"/>
            </a:pPr>
            <a:r>
              <a:rPr lang="en-US" sz="3200" spc="-160">
                <a:solidFill>
                  <a:srgbClr val="11273B"/>
                </a:solidFill>
                <a:latin typeface="Nunito Sans"/>
              </a:rPr>
              <a:t>YTD 2024 withdrawals issued: 11 = $25,713</a:t>
            </a:r>
          </a:p>
          <a:p>
            <a:pPr marL="2072646" lvl="3" indent="-518162">
              <a:lnSpc>
                <a:spcPts val="5312"/>
              </a:lnSpc>
              <a:buFont typeface="Arial"/>
              <a:buChar char="￭"/>
            </a:pPr>
            <a:r>
              <a:rPr lang="en-US" sz="3200" spc="-160">
                <a:solidFill>
                  <a:srgbClr val="11273B"/>
                </a:solidFill>
                <a:latin typeface="Nunito Sans"/>
              </a:rPr>
              <a:t>2023: 30 = $1,639,591</a:t>
            </a:r>
          </a:p>
          <a:p>
            <a:pPr marL="2072646" lvl="3" indent="-518162">
              <a:lnSpc>
                <a:spcPts val="5312"/>
              </a:lnSpc>
              <a:buFont typeface="Arial"/>
              <a:buChar char="￭"/>
            </a:pPr>
            <a:r>
              <a:rPr lang="en-US" sz="3200" spc="-160">
                <a:solidFill>
                  <a:srgbClr val="11273B"/>
                </a:solidFill>
                <a:latin typeface="Nunito Sans"/>
              </a:rPr>
              <a:t>2022: 23 = $1,799,902</a:t>
            </a:r>
          </a:p>
          <a:p>
            <a:pPr marL="1381764" lvl="2" indent="-460588">
              <a:lnSpc>
                <a:spcPts val="5312"/>
              </a:lnSpc>
              <a:buFont typeface="Arial"/>
              <a:buChar char="⚬"/>
            </a:pPr>
            <a:r>
              <a:rPr lang="en-US" sz="3200" spc="-160">
                <a:solidFill>
                  <a:srgbClr val="11273B"/>
                </a:solidFill>
                <a:latin typeface="Nunito Sans"/>
              </a:rPr>
              <a:t>Forfeitures: $</a:t>
            </a:r>
          </a:p>
          <a:p>
            <a:pPr algn="l">
              <a:lnSpc>
                <a:spcPts val="5312"/>
              </a:lnSpc>
            </a:pPr>
            <a:endParaRPr lang="en-US" sz="3200" spc="-160">
              <a:solidFill>
                <a:srgbClr val="11273B"/>
              </a:solidFill>
              <a:latin typeface="Nunito Sans"/>
            </a:endParaRPr>
          </a:p>
        </p:txBody>
      </p:sp>
      <p:sp>
        <p:nvSpPr>
          <p:cNvPr id="10" name="Freeform 10"/>
          <p:cNvSpPr/>
          <p:nvPr/>
        </p:nvSpPr>
        <p:spPr>
          <a:xfrm>
            <a:off x="9772580" y="2357934"/>
            <a:ext cx="313243" cy="512465"/>
          </a:xfrm>
          <a:custGeom>
            <a:avLst/>
            <a:gdLst/>
            <a:ahLst/>
            <a:cxnLst/>
            <a:rect l="l" t="t" r="r" b="b"/>
            <a:pathLst>
              <a:path w="313243" h="512465">
                <a:moveTo>
                  <a:pt x="0" y="0"/>
                </a:moveTo>
                <a:lnTo>
                  <a:pt x="313242" y="0"/>
                </a:lnTo>
                <a:lnTo>
                  <a:pt x="313242" y="512466"/>
                </a:lnTo>
                <a:lnTo>
                  <a:pt x="0" y="5124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760560" y="1964717"/>
            <a:ext cx="15542113" cy="7290181"/>
          </a:xfrm>
          <a:prstGeom prst="rect">
            <a:avLst/>
          </a:prstGeom>
        </p:spPr>
        <p:txBody>
          <a:bodyPr lIns="0" tIns="0" rIns="0" bIns="0" rtlCol="0" anchor="t">
            <a:spAutoFit/>
          </a:bodyPr>
          <a:lstStyle/>
          <a:p>
            <a:pPr marL="690881" lvl="1" indent="-345440">
              <a:lnSpc>
                <a:spcPts val="5312"/>
              </a:lnSpc>
              <a:buFont typeface="Arial"/>
              <a:buChar char="•"/>
            </a:pPr>
            <a:r>
              <a:rPr lang="en-US" sz="3200" spc="-160">
                <a:solidFill>
                  <a:srgbClr val="11273B"/>
                </a:solidFill>
                <a:latin typeface="Nunito Sans"/>
              </a:rPr>
              <a:t>Fees: 0.67%</a:t>
            </a:r>
          </a:p>
          <a:p>
            <a:pPr marL="1381761" lvl="2" indent="-460587">
              <a:lnSpc>
                <a:spcPts val="5312"/>
              </a:lnSpc>
              <a:buFont typeface="Arial"/>
              <a:buChar char="⚬"/>
            </a:pPr>
            <a:r>
              <a:rPr lang="en-US" sz="3200" spc="-160">
                <a:solidFill>
                  <a:srgbClr val="11273B"/>
                </a:solidFill>
                <a:latin typeface="Nunito Sans"/>
              </a:rPr>
              <a:t>Participant Expenses: 0.66%</a:t>
            </a:r>
          </a:p>
          <a:p>
            <a:pPr marL="2072642" lvl="3" indent="-518160">
              <a:lnSpc>
                <a:spcPts val="5312"/>
              </a:lnSpc>
              <a:buFont typeface="Arial"/>
              <a:buChar char="￭"/>
            </a:pPr>
            <a:r>
              <a:rPr lang="en-US" sz="3200" spc="-160">
                <a:solidFill>
                  <a:srgbClr val="11273B"/>
                </a:solidFill>
                <a:latin typeface="Nunito Sans"/>
              </a:rPr>
              <a:t>Average Investment Expense:   0.42%</a:t>
            </a:r>
          </a:p>
          <a:p>
            <a:pPr marL="2072642" lvl="3" indent="-518160">
              <a:lnSpc>
                <a:spcPts val="5312"/>
              </a:lnSpc>
              <a:buFont typeface="Arial"/>
              <a:buChar char="￭"/>
            </a:pPr>
            <a:r>
              <a:rPr lang="en-US" sz="3200" spc="-160">
                <a:solidFill>
                  <a:srgbClr val="11273B"/>
                </a:solidFill>
                <a:latin typeface="Nunito Sans"/>
              </a:rPr>
              <a:t>Recordkeeping:   0.09%</a:t>
            </a:r>
          </a:p>
          <a:p>
            <a:pPr marL="2072642" lvl="3" indent="-518160">
              <a:lnSpc>
                <a:spcPts val="5312"/>
              </a:lnSpc>
              <a:buFont typeface="Arial"/>
              <a:buChar char="￭"/>
            </a:pPr>
            <a:r>
              <a:rPr lang="en-US" sz="3200" spc="-160">
                <a:solidFill>
                  <a:srgbClr val="11273B"/>
                </a:solidFill>
                <a:latin typeface="Nunito Sans"/>
              </a:rPr>
              <a:t>RSG Advisory:   0.15%</a:t>
            </a:r>
          </a:p>
          <a:p>
            <a:pPr marL="1381761" lvl="2" indent="-460587">
              <a:lnSpc>
                <a:spcPts val="5312"/>
              </a:lnSpc>
              <a:buFont typeface="Arial"/>
              <a:buChar char="⚬"/>
            </a:pPr>
            <a:r>
              <a:rPr lang="en-US" sz="3200" spc="-160">
                <a:solidFill>
                  <a:srgbClr val="11273B"/>
                </a:solidFill>
                <a:latin typeface="Nunito Sans"/>
              </a:rPr>
              <a:t>Company Expenses: 0.01%</a:t>
            </a:r>
          </a:p>
          <a:p>
            <a:pPr marL="2072642" lvl="3" indent="-518160">
              <a:lnSpc>
                <a:spcPts val="5312"/>
              </a:lnSpc>
              <a:buFont typeface="Arial"/>
              <a:buChar char="￭"/>
            </a:pPr>
            <a:r>
              <a:rPr lang="en-US" sz="3200" spc="-160">
                <a:solidFill>
                  <a:srgbClr val="11273B"/>
                </a:solidFill>
                <a:latin typeface="Nunito Sans"/>
              </a:rPr>
              <a:t>RSG Annual Administration Billable:  $4,000.00</a:t>
            </a:r>
          </a:p>
          <a:p>
            <a:pPr marL="1381761" lvl="2" indent="-460587">
              <a:lnSpc>
                <a:spcPts val="5312"/>
              </a:lnSpc>
              <a:buFont typeface="Arial"/>
              <a:buChar char="⚬"/>
            </a:pPr>
            <a:r>
              <a:rPr lang="en-US" sz="3200" spc="-160">
                <a:solidFill>
                  <a:srgbClr val="11273B"/>
                </a:solidFill>
                <a:latin typeface="Nunito Sans"/>
              </a:rPr>
              <a:t>Benchmark: 0.95% (total average bundled expenses)</a:t>
            </a:r>
          </a:p>
          <a:p>
            <a:pPr marL="2072642" lvl="3" indent="-518160">
              <a:lnSpc>
                <a:spcPts val="5312"/>
              </a:lnSpc>
              <a:buFont typeface="Arial"/>
              <a:buChar char="￭"/>
            </a:pPr>
            <a:r>
              <a:rPr lang="en-US" sz="3200" spc="-160">
                <a:solidFill>
                  <a:srgbClr val="11273B"/>
                </a:solidFill>
                <a:latin typeface="Nunito Sans"/>
              </a:rPr>
              <a:t>Peer group: 200 participants &amp; $20,000,000 in assets </a:t>
            </a:r>
          </a:p>
          <a:p>
            <a:pPr>
              <a:lnSpc>
                <a:spcPts val="5312"/>
              </a:lnSpc>
            </a:pPr>
            <a:endParaRPr lang="en-US" sz="3200" spc="-160">
              <a:solidFill>
                <a:srgbClr val="11273B"/>
              </a:solidFill>
              <a:latin typeface="Nunito Sans"/>
            </a:endParaRPr>
          </a:p>
          <a:p>
            <a:pPr algn="l">
              <a:lnSpc>
                <a:spcPts val="5312"/>
              </a:lnSpc>
            </a:pPr>
            <a:endParaRPr lang="en-US" sz="3200" spc="-160">
              <a:solidFill>
                <a:srgbClr val="11273B"/>
              </a:solidFill>
              <a:latin typeface="Nunito Sans"/>
            </a:endParaRPr>
          </a:p>
        </p:txBody>
      </p:sp>
      <p:sp>
        <p:nvSpPr>
          <p:cNvPr id="6" name="Freeform 6"/>
          <p:cNvSpPr/>
          <p:nvPr/>
        </p:nvSpPr>
        <p:spPr>
          <a:xfrm>
            <a:off x="1028700" y="2101702"/>
            <a:ext cx="313243" cy="512465"/>
          </a:xfrm>
          <a:custGeom>
            <a:avLst/>
            <a:gdLst/>
            <a:ahLst/>
            <a:cxnLst/>
            <a:rect l="l" t="t" r="r" b="b"/>
            <a:pathLst>
              <a:path w="313243" h="512465">
                <a:moveTo>
                  <a:pt x="0" y="0"/>
                </a:moveTo>
                <a:lnTo>
                  <a:pt x="313243" y="0"/>
                </a:lnTo>
                <a:lnTo>
                  <a:pt x="313243" y="512465"/>
                </a:lnTo>
                <a:lnTo>
                  <a:pt x="0" y="512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028700" y="609600"/>
            <a:ext cx="16230600" cy="1062599"/>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Plan Fees</a:t>
            </a:r>
          </a:p>
        </p:txBody>
      </p:sp>
      <p:sp>
        <p:nvSpPr>
          <p:cNvPr id="8" name="TextBox 8"/>
          <p:cNvSpPr txBox="1"/>
          <p:nvPr/>
        </p:nvSpPr>
        <p:spPr>
          <a:xfrm>
            <a:off x="1028700" y="9657147"/>
            <a:ext cx="3095422" cy="406458"/>
          </a:xfrm>
          <a:prstGeom prst="rect">
            <a:avLst/>
          </a:prstGeom>
        </p:spPr>
        <p:txBody>
          <a:bodyPr lIns="0" tIns="0" rIns="0" bIns="0" rtlCol="0" anchor="t">
            <a:spAutoFit/>
          </a:bodyPr>
          <a:lstStyle/>
          <a:p>
            <a:pPr>
              <a:lnSpc>
                <a:spcPts val="3359"/>
              </a:lnSpc>
            </a:pPr>
            <a:fld id="{E79CEC44-2BB2-8D4A-8F33-67396383EC44}" type="slidenum">
              <a:rPr lang="en-US" sz="2400" smtClean="0">
                <a:solidFill>
                  <a:srgbClr val="FFFFFF"/>
                </a:solidFill>
                <a:latin typeface="Open Sans" panose="020B0606030504020204" pitchFamily="34" charset="0"/>
              </a:rPr>
              <a:t>16</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a:solidFill>
                  <a:srgbClr val="000000"/>
                </a:solidFill>
                <a:latin typeface="Libby" pitchFamily="2" charset="0"/>
              </a:rPr>
              <a:t>Participant Education</a:t>
            </a:r>
          </a:p>
        </p:txBody>
      </p:sp>
      <p:sp>
        <p:nvSpPr>
          <p:cNvPr id="7" name="TextBox 7"/>
          <p:cNvSpPr txBox="1"/>
          <p:nvPr/>
        </p:nvSpPr>
        <p:spPr>
          <a:xfrm>
            <a:off x="1028700" y="9657147"/>
            <a:ext cx="3016205" cy="406458"/>
          </a:xfrm>
          <a:prstGeom prst="rect">
            <a:avLst/>
          </a:prstGeom>
        </p:spPr>
        <p:txBody>
          <a:bodyPr lIns="0" tIns="0" rIns="0" bIns="0" rtlCol="0" anchor="t">
            <a:spAutoFit/>
          </a:bodyPr>
          <a:lstStyle/>
          <a:p>
            <a:pPr>
              <a:lnSpc>
                <a:spcPts val="3359"/>
              </a:lnSpc>
            </a:pPr>
            <a:fld id="{620BD886-3498-4A45-86BC-5149F9ADD2E1}" type="slidenum">
              <a:rPr lang="en-US" sz="2400" smtClean="0">
                <a:solidFill>
                  <a:srgbClr val="FFFFFF"/>
                </a:solidFill>
                <a:latin typeface="Open Sans" panose="020B0606030504020204" pitchFamily="34" charset="0"/>
              </a:rPr>
              <a:t>17</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grpSp>
        <p:nvGrpSpPr>
          <p:cNvPr id="4" name="Group 4"/>
          <p:cNvGrpSpPr/>
          <p:nvPr/>
        </p:nvGrpSpPr>
        <p:grpSpPr>
          <a:xfrm>
            <a:off x="1636020" y="4689313"/>
            <a:ext cx="9108180" cy="630602"/>
            <a:chOff x="0" y="0"/>
            <a:chExt cx="2398862" cy="166085"/>
          </a:xfrm>
        </p:grpSpPr>
        <p:sp>
          <p:nvSpPr>
            <p:cNvPr id="5" name="Freeform 5"/>
            <p:cNvSpPr/>
            <p:nvPr/>
          </p:nvSpPr>
          <p:spPr>
            <a:xfrm>
              <a:off x="0" y="0"/>
              <a:ext cx="2398862" cy="166085"/>
            </a:xfrm>
            <a:custGeom>
              <a:avLst/>
              <a:gdLst/>
              <a:ahLst/>
              <a:cxnLst/>
              <a:rect l="l" t="t" r="r" b="b"/>
              <a:pathLst>
                <a:path w="2398862" h="166085">
                  <a:moveTo>
                    <a:pt x="0" y="0"/>
                  </a:moveTo>
                  <a:lnTo>
                    <a:pt x="2398862" y="0"/>
                  </a:lnTo>
                  <a:lnTo>
                    <a:pt x="2398862" y="166085"/>
                  </a:lnTo>
                  <a:lnTo>
                    <a:pt x="0" y="166085"/>
                  </a:lnTo>
                  <a:close/>
                </a:path>
              </a:pathLst>
            </a:custGeom>
            <a:solidFill>
              <a:srgbClr val="7B0712"/>
            </a:solidFill>
          </p:spPr>
          <p:txBody>
            <a:bodyPr/>
            <a:lstStyle/>
            <a:p>
              <a:endParaRPr lang="en-US"/>
            </a:p>
          </p:txBody>
        </p:sp>
        <p:sp>
          <p:nvSpPr>
            <p:cNvPr id="6" name="TextBox 6"/>
            <p:cNvSpPr txBox="1"/>
            <p:nvPr/>
          </p:nvSpPr>
          <p:spPr>
            <a:xfrm>
              <a:off x="0" y="28575"/>
              <a:ext cx="2398862" cy="137510"/>
            </a:xfrm>
            <a:prstGeom prst="rect">
              <a:avLst/>
            </a:prstGeom>
          </p:spPr>
          <p:txBody>
            <a:bodyPr lIns="50800" tIns="50800" rIns="50800" bIns="50800" rtlCol="0" anchor="ctr"/>
            <a:lstStyle/>
            <a:p>
              <a:pPr algn="ctr">
                <a:lnSpc>
                  <a:spcPts val="1628"/>
                </a:lnSpc>
              </a:pPr>
              <a:endParaRPr/>
            </a:p>
          </p:txBody>
        </p:sp>
      </p:grpSp>
      <p:grpSp>
        <p:nvGrpSpPr>
          <p:cNvPr id="7" name="Group 7"/>
          <p:cNvGrpSpPr/>
          <p:nvPr/>
        </p:nvGrpSpPr>
        <p:grpSpPr>
          <a:xfrm>
            <a:off x="1636020" y="5339753"/>
            <a:ext cx="9108180" cy="641713"/>
            <a:chOff x="0" y="0"/>
            <a:chExt cx="2398862" cy="169011"/>
          </a:xfrm>
        </p:grpSpPr>
        <p:sp>
          <p:nvSpPr>
            <p:cNvPr id="8" name="Freeform 8"/>
            <p:cNvSpPr/>
            <p:nvPr/>
          </p:nvSpPr>
          <p:spPr>
            <a:xfrm>
              <a:off x="0" y="0"/>
              <a:ext cx="2398862" cy="169011"/>
            </a:xfrm>
            <a:custGeom>
              <a:avLst/>
              <a:gdLst/>
              <a:ahLst/>
              <a:cxnLst/>
              <a:rect l="l" t="t" r="r" b="b"/>
              <a:pathLst>
                <a:path w="2398862" h="169011">
                  <a:moveTo>
                    <a:pt x="0" y="0"/>
                  </a:moveTo>
                  <a:lnTo>
                    <a:pt x="2398862" y="0"/>
                  </a:lnTo>
                  <a:lnTo>
                    <a:pt x="2398862" y="169011"/>
                  </a:lnTo>
                  <a:lnTo>
                    <a:pt x="0" y="169011"/>
                  </a:lnTo>
                  <a:close/>
                </a:path>
              </a:pathLst>
            </a:custGeom>
            <a:solidFill>
              <a:srgbClr val="06617E"/>
            </a:solidFill>
          </p:spPr>
          <p:txBody>
            <a:bodyPr/>
            <a:lstStyle/>
            <a:p>
              <a:endParaRPr lang="en-US"/>
            </a:p>
          </p:txBody>
        </p:sp>
        <p:sp>
          <p:nvSpPr>
            <p:cNvPr id="9" name="TextBox 9"/>
            <p:cNvSpPr txBox="1"/>
            <p:nvPr/>
          </p:nvSpPr>
          <p:spPr>
            <a:xfrm>
              <a:off x="0" y="28575"/>
              <a:ext cx="2398862" cy="140436"/>
            </a:xfrm>
            <a:prstGeom prst="rect">
              <a:avLst/>
            </a:prstGeom>
          </p:spPr>
          <p:txBody>
            <a:bodyPr lIns="50800" tIns="50800" rIns="50800" bIns="50800" rtlCol="0" anchor="ctr"/>
            <a:lstStyle/>
            <a:p>
              <a:pPr algn="ctr">
                <a:lnSpc>
                  <a:spcPts val="1628"/>
                </a:lnSpc>
              </a:pPr>
              <a:endParaRPr/>
            </a:p>
          </p:txBody>
        </p:sp>
      </p:grpSp>
      <p:grpSp>
        <p:nvGrpSpPr>
          <p:cNvPr id="10" name="Group 10"/>
          <p:cNvGrpSpPr/>
          <p:nvPr/>
        </p:nvGrpSpPr>
        <p:grpSpPr>
          <a:xfrm>
            <a:off x="1636020" y="6000517"/>
            <a:ext cx="9108180" cy="641713"/>
            <a:chOff x="0" y="0"/>
            <a:chExt cx="2398862" cy="169011"/>
          </a:xfrm>
        </p:grpSpPr>
        <p:sp>
          <p:nvSpPr>
            <p:cNvPr id="11" name="Freeform 11"/>
            <p:cNvSpPr/>
            <p:nvPr/>
          </p:nvSpPr>
          <p:spPr>
            <a:xfrm>
              <a:off x="0" y="0"/>
              <a:ext cx="2398862" cy="169011"/>
            </a:xfrm>
            <a:custGeom>
              <a:avLst/>
              <a:gdLst/>
              <a:ahLst/>
              <a:cxnLst/>
              <a:rect l="l" t="t" r="r" b="b"/>
              <a:pathLst>
                <a:path w="2398862" h="169011">
                  <a:moveTo>
                    <a:pt x="0" y="0"/>
                  </a:moveTo>
                  <a:lnTo>
                    <a:pt x="2398862" y="0"/>
                  </a:lnTo>
                  <a:lnTo>
                    <a:pt x="2398862" y="169011"/>
                  </a:lnTo>
                  <a:lnTo>
                    <a:pt x="0" y="169011"/>
                  </a:lnTo>
                  <a:close/>
                </a:path>
              </a:pathLst>
            </a:custGeom>
            <a:solidFill>
              <a:srgbClr val="06617E"/>
            </a:solidFill>
          </p:spPr>
          <p:txBody>
            <a:bodyPr/>
            <a:lstStyle/>
            <a:p>
              <a:endParaRPr lang="en-US"/>
            </a:p>
          </p:txBody>
        </p:sp>
        <p:sp>
          <p:nvSpPr>
            <p:cNvPr id="12" name="TextBox 12"/>
            <p:cNvSpPr txBox="1"/>
            <p:nvPr/>
          </p:nvSpPr>
          <p:spPr>
            <a:xfrm>
              <a:off x="0" y="28575"/>
              <a:ext cx="2398862" cy="140436"/>
            </a:xfrm>
            <a:prstGeom prst="rect">
              <a:avLst/>
            </a:prstGeom>
          </p:spPr>
          <p:txBody>
            <a:bodyPr lIns="50800" tIns="50800" rIns="50800" bIns="50800" rtlCol="0" anchor="ctr"/>
            <a:lstStyle/>
            <a:p>
              <a:pPr algn="ctr">
                <a:lnSpc>
                  <a:spcPts val="1628"/>
                </a:lnSpc>
              </a:pPr>
              <a:endParaRPr/>
            </a:p>
          </p:txBody>
        </p:sp>
      </p:grpSp>
      <p:grpSp>
        <p:nvGrpSpPr>
          <p:cNvPr id="13" name="Group 13"/>
          <p:cNvGrpSpPr/>
          <p:nvPr/>
        </p:nvGrpSpPr>
        <p:grpSpPr>
          <a:xfrm>
            <a:off x="1636020" y="6661280"/>
            <a:ext cx="9108180" cy="641713"/>
            <a:chOff x="0" y="0"/>
            <a:chExt cx="2398862" cy="169011"/>
          </a:xfrm>
        </p:grpSpPr>
        <p:sp>
          <p:nvSpPr>
            <p:cNvPr id="14" name="Freeform 14"/>
            <p:cNvSpPr/>
            <p:nvPr/>
          </p:nvSpPr>
          <p:spPr>
            <a:xfrm>
              <a:off x="0" y="0"/>
              <a:ext cx="2398862" cy="169011"/>
            </a:xfrm>
            <a:custGeom>
              <a:avLst/>
              <a:gdLst/>
              <a:ahLst/>
              <a:cxnLst/>
              <a:rect l="l" t="t" r="r" b="b"/>
              <a:pathLst>
                <a:path w="2398862" h="169011">
                  <a:moveTo>
                    <a:pt x="0" y="0"/>
                  </a:moveTo>
                  <a:lnTo>
                    <a:pt x="2398862" y="0"/>
                  </a:lnTo>
                  <a:lnTo>
                    <a:pt x="2398862" y="169011"/>
                  </a:lnTo>
                  <a:lnTo>
                    <a:pt x="0" y="169011"/>
                  </a:lnTo>
                  <a:close/>
                </a:path>
              </a:pathLst>
            </a:custGeom>
            <a:solidFill>
              <a:srgbClr val="7B0712"/>
            </a:solidFill>
          </p:spPr>
          <p:txBody>
            <a:bodyPr/>
            <a:lstStyle/>
            <a:p>
              <a:endParaRPr lang="en-US"/>
            </a:p>
          </p:txBody>
        </p:sp>
        <p:sp>
          <p:nvSpPr>
            <p:cNvPr id="15" name="TextBox 15"/>
            <p:cNvSpPr txBox="1"/>
            <p:nvPr/>
          </p:nvSpPr>
          <p:spPr>
            <a:xfrm>
              <a:off x="0" y="28575"/>
              <a:ext cx="2398862" cy="140436"/>
            </a:xfrm>
            <a:prstGeom prst="rect">
              <a:avLst/>
            </a:prstGeom>
          </p:spPr>
          <p:txBody>
            <a:bodyPr lIns="50800" tIns="50800" rIns="50800" bIns="50800" rtlCol="0" anchor="ctr"/>
            <a:lstStyle/>
            <a:p>
              <a:pPr algn="ctr">
                <a:lnSpc>
                  <a:spcPts val="1628"/>
                </a:lnSpc>
              </a:pPr>
              <a:endParaRPr/>
            </a:p>
          </p:txBody>
        </p:sp>
      </p:grpSp>
      <p:grpSp>
        <p:nvGrpSpPr>
          <p:cNvPr id="16" name="Group 16"/>
          <p:cNvGrpSpPr/>
          <p:nvPr/>
        </p:nvGrpSpPr>
        <p:grpSpPr>
          <a:xfrm>
            <a:off x="1636020" y="7322043"/>
            <a:ext cx="9108180" cy="641713"/>
            <a:chOff x="0" y="0"/>
            <a:chExt cx="2398862" cy="169011"/>
          </a:xfrm>
        </p:grpSpPr>
        <p:sp>
          <p:nvSpPr>
            <p:cNvPr id="17" name="Freeform 17"/>
            <p:cNvSpPr/>
            <p:nvPr/>
          </p:nvSpPr>
          <p:spPr>
            <a:xfrm>
              <a:off x="0" y="0"/>
              <a:ext cx="2398862" cy="169011"/>
            </a:xfrm>
            <a:custGeom>
              <a:avLst/>
              <a:gdLst/>
              <a:ahLst/>
              <a:cxnLst/>
              <a:rect l="l" t="t" r="r" b="b"/>
              <a:pathLst>
                <a:path w="2398862" h="169011">
                  <a:moveTo>
                    <a:pt x="0" y="0"/>
                  </a:moveTo>
                  <a:lnTo>
                    <a:pt x="2398862" y="0"/>
                  </a:lnTo>
                  <a:lnTo>
                    <a:pt x="2398862" y="169011"/>
                  </a:lnTo>
                  <a:lnTo>
                    <a:pt x="0" y="169011"/>
                  </a:lnTo>
                  <a:close/>
                </a:path>
              </a:pathLst>
            </a:custGeom>
            <a:solidFill>
              <a:srgbClr val="06617E"/>
            </a:solidFill>
          </p:spPr>
          <p:txBody>
            <a:bodyPr/>
            <a:lstStyle/>
            <a:p>
              <a:endParaRPr lang="en-US"/>
            </a:p>
          </p:txBody>
        </p:sp>
        <p:sp>
          <p:nvSpPr>
            <p:cNvPr id="18" name="TextBox 18"/>
            <p:cNvSpPr txBox="1"/>
            <p:nvPr/>
          </p:nvSpPr>
          <p:spPr>
            <a:xfrm>
              <a:off x="0" y="28575"/>
              <a:ext cx="2398862" cy="140436"/>
            </a:xfrm>
            <a:prstGeom prst="rect">
              <a:avLst/>
            </a:prstGeom>
          </p:spPr>
          <p:txBody>
            <a:bodyPr lIns="50800" tIns="50800" rIns="50800" bIns="50800" rtlCol="0" anchor="ctr"/>
            <a:lstStyle/>
            <a:p>
              <a:pPr algn="ctr">
                <a:lnSpc>
                  <a:spcPts val="1628"/>
                </a:lnSpc>
              </a:pPr>
              <a:endParaRPr/>
            </a:p>
          </p:txBody>
        </p:sp>
      </p:grpSp>
      <p:grpSp>
        <p:nvGrpSpPr>
          <p:cNvPr id="19" name="Group 19"/>
          <p:cNvGrpSpPr/>
          <p:nvPr/>
        </p:nvGrpSpPr>
        <p:grpSpPr>
          <a:xfrm>
            <a:off x="1636020" y="7982806"/>
            <a:ext cx="9108180" cy="641713"/>
            <a:chOff x="0" y="0"/>
            <a:chExt cx="2398862" cy="169011"/>
          </a:xfrm>
        </p:grpSpPr>
        <p:sp>
          <p:nvSpPr>
            <p:cNvPr id="20" name="Freeform 20"/>
            <p:cNvSpPr/>
            <p:nvPr/>
          </p:nvSpPr>
          <p:spPr>
            <a:xfrm>
              <a:off x="0" y="0"/>
              <a:ext cx="2398862" cy="169011"/>
            </a:xfrm>
            <a:custGeom>
              <a:avLst/>
              <a:gdLst/>
              <a:ahLst/>
              <a:cxnLst/>
              <a:rect l="l" t="t" r="r" b="b"/>
              <a:pathLst>
                <a:path w="2398862" h="169011">
                  <a:moveTo>
                    <a:pt x="0" y="0"/>
                  </a:moveTo>
                  <a:lnTo>
                    <a:pt x="2398862" y="0"/>
                  </a:lnTo>
                  <a:lnTo>
                    <a:pt x="2398862" y="169011"/>
                  </a:lnTo>
                  <a:lnTo>
                    <a:pt x="0" y="169011"/>
                  </a:lnTo>
                  <a:close/>
                </a:path>
              </a:pathLst>
            </a:custGeom>
            <a:solidFill>
              <a:srgbClr val="06617E"/>
            </a:solidFill>
          </p:spPr>
          <p:txBody>
            <a:bodyPr/>
            <a:lstStyle/>
            <a:p>
              <a:endParaRPr lang="en-US"/>
            </a:p>
          </p:txBody>
        </p:sp>
        <p:sp>
          <p:nvSpPr>
            <p:cNvPr id="21" name="TextBox 21"/>
            <p:cNvSpPr txBox="1"/>
            <p:nvPr/>
          </p:nvSpPr>
          <p:spPr>
            <a:xfrm>
              <a:off x="0" y="28575"/>
              <a:ext cx="2398862" cy="140436"/>
            </a:xfrm>
            <a:prstGeom prst="rect">
              <a:avLst/>
            </a:prstGeom>
          </p:spPr>
          <p:txBody>
            <a:bodyPr lIns="50800" tIns="50800" rIns="50800" bIns="50800" rtlCol="0" anchor="ctr"/>
            <a:lstStyle/>
            <a:p>
              <a:pPr algn="ctr">
                <a:lnSpc>
                  <a:spcPts val="1628"/>
                </a:lnSpc>
              </a:pPr>
              <a:endParaRPr/>
            </a:p>
          </p:txBody>
        </p:sp>
      </p:grpSp>
      <p:sp>
        <p:nvSpPr>
          <p:cNvPr id="22" name="TextBox 22"/>
          <p:cNvSpPr txBox="1"/>
          <p:nvPr/>
        </p:nvSpPr>
        <p:spPr>
          <a:xfrm>
            <a:off x="760560" y="1964717"/>
            <a:ext cx="15542113" cy="7429598"/>
          </a:xfrm>
          <a:prstGeom prst="rect">
            <a:avLst/>
          </a:prstGeom>
        </p:spPr>
        <p:txBody>
          <a:bodyPr lIns="0" tIns="0" rIns="0" bIns="0" rtlCol="0" anchor="t">
            <a:spAutoFit/>
          </a:bodyPr>
          <a:lstStyle/>
          <a:p>
            <a:pPr marL="690881" lvl="1" indent="-345440">
              <a:lnSpc>
                <a:spcPts val="5312"/>
              </a:lnSpc>
              <a:buFont typeface="Arial"/>
              <a:buChar char="•"/>
            </a:pPr>
            <a:r>
              <a:rPr lang="en-US" sz="3200" spc="-160" dirty="0">
                <a:solidFill>
                  <a:srgbClr val="11273B"/>
                </a:solidFill>
                <a:latin typeface="Nunito Sans"/>
              </a:rPr>
              <a:t>Employee Meetings/ Last meeting: 09/20/2023</a:t>
            </a:r>
          </a:p>
          <a:p>
            <a:pPr marL="690881" lvl="1" indent="-345440">
              <a:lnSpc>
                <a:spcPts val="5312"/>
              </a:lnSpc>
              <a:buFont typeface="Arial"/>
              <a:buChar char="•"/>
            </a:pPr>
            <a:r>
              <a:rPr lang="en-US" sz="3200" spc="-160" dirty="0">
                <a:solidFill>
                  <a:srgbClr val="11273B"/>
                </a:solidFill>
                <a:latin typeface="Nunito Sans"/>
              </a:rPr>
              <a:t>Customized education:  </a:t>
            </a:r>
            <a:r>
              <a:rPr lang="en-US" sz="3200" u="sng" spc="-160" dirty="0">
                <a:solidFill>
                  <a:srgbClr val="11273B"/>
                </a:solidFill>
                <a:latin typeface="Nunito Sans"/>
                <a:hlinkClick r:id="rId2" tooltip="https://venrollment.com/v/nicolaides-fink-thorpe-michaelides-sullivan-llp"/>
              </a:rPr>
              <a:t>Video learning portal</a:t>
            </a:r>
          </a:p>
          <a:p>
            <a:pPr marL="690881" lvl="1" indent="-345440">
              <a:lnSpc>
                <a:spcPts val="5312"/>
              </a:lnSpc>
              <a:buFont typeface="Arial"/>
              <a:buChar char="•"/>
            </a:pPr>
            <a:r>
              <a:rPr lang="en-US" sz="3200" u="sng" spc="-160" dirty="0">
                <a:solidFill>
                  <a:srgbClr val="11273B"/>
                </a:solidFill>
                <a:latin typeface="Nunito Sans"/>
                <a:hlinkClick r:id="rId3" tooltip="https://retirementsolutiongroup.com/knowledge-library/"/>
              </a:rPr>
              <a:t>RSG Knowledge Library</a:t>
            </a:r>
          </a:p>
          <a:p>
            <a:pPr marL="690881" lvl="1" indent="-345440">
              <a:lnSpc>
                <a:spcPts val="5312"/>
              </a:lnSpc>
              <a:buFont typeface="Arial"/>
              <a:buChar char="•"/>
            </a:pPr>
            <a:r>
              <a:rPr lang="en-US" sz="3200" spc="-160" dirty="0">
                <a:solidFill>
                  <a:srgbClr val="11273B"/>
                </a:solidFill>
                <a:latin typeface="Nunito Sans"/>
              </a:rPr>
              <a:t>Quarterly 2024 RSG Education Calendar </a:t>
            </a:r>
          </a:p>
          <a:p>
            <a:pPr marL="1381761" lvl="2" indent="-460587">
              <a:lnSpc>
                <a:spcPts val="5312"/>
              </a:lnSpc>
              <a:buFont typeface="Arial"/>
              <a:buChar char="⚬"/>
            </a:pPr>
            <a:r>
              <a:rPr lang="en-US" sz="3200" spc="-160" dirty="0">
                <a:solidFill>
                  <a:srgbClr val="FFFFFF"/>
                </a:solidFill>
                <a:latin typeface="Nunito Sans"/>
              </a:rPr>
              <a:t>2/16: 2024 Market Outlook Webinar </a:t>
            </a:r>
          </a:p>
          <a:p>
            <a:pPr marL="1381761" lvl="2" indent="-460587">
              <a:lnSpc>
                <a:spcPts val="5312"/>
              </a:lnSpc>
              <a:buFont typeface="Arial"/>
              <a:buChar char="⚬"/>
            </a:pPr>
            <a:r>
              <a:rPr lang="en-US" sz="3200" spc="-160" dirty="0">
                <a:solidFill>
                  <a:srgbClr val="FFFFFF"/>
                </a:solidFill>
                <a:latin typeface="Nunito Sans"/>
              </a:rPr>
              <a:t>4/21: Optimizing Tax Strategies </a:t>
            </a:r>
          </a:p>
          <a:p>
            <a:pPr marL="1381761" lvl="2" indent="-460587">
              <a:lnSpc>
                <a:spcPts val="5312"/>
              </a:lnSpc>
              <a:buFont typeface="Arial"/>
              <a:buChar char="⚬"/>
            </a:pPr>
            <a:r>
              <a:rPr lang="en-US" sz="3200" spc="-160" dirty="0">
                <a:solidFill>
                  <a:srgbClr val="FFFFFF"/>
                </a:solidFill>
                <a:latin typeface="Nunito Sans"/>
              </a:rPr>
              <a:t>5/14: Unlocking Financial Success </a:t>
            </a:r>
          </a:p>
          <a:p>
            <a:pPr marL="1381761" lvl="2" indent="-460587">
              <a:lnSpc>
                <a:spcPts val="5312"/>
              </a:lnSpc>
              <a:buFont typeface="Arial"/>
              <a:buChar char="⚬"/>
            </a:pPr>
            <a:r>
              <a:rPr lang="en-US" sz="3200" spc="-160" dirty="0">
                <a:solidFill>
                  <a:srgbClr val="FFFFFF"/>
                </a:solidFill>
                <a:latin typeface="Nunito Sans"/>
              </a:rPr>
              <a:t>7/10: 2024 Mid-Year Market Update </a:t>
            </a:r>
          </a:p>
          <a:p>
            <a:pPr marL="1381761" lvl="2" indent="-460587">
              <a:lnSpc>
                <a:spcPts val="5312"/>
              </a:lnSpc>
              <a:buFont typeface="Arial"/>
              <a:buChar char="⚬"/>
            </a:pPr>
            <a:r>
              <a:rPr lang="en-US" sz="3200" spc="-160" dirty="0">
                <a:solidFill>
                  <a:srgbClr val="FFFFFF"/>
                </a:solidFill>
                <a:latin typeface="Nunito Sans"/>
              </a:rPr>
              <a:t>10/22: Preparing for Retirement:  Retirement Income </a:t>
            </a:r>
          </a:p>
          <a:p>
            <a:pPr marL="1381761" lvl="2" indent="-460587">
              <a:lnSpc>
                <a:spcPts val="5312"/>
              </a:lnSpc>
              <a:buFont typeface="Arial"/>
              <a:buChar char="⚬"/>
            </a:pPr>
            <a:r>
              <a:rPr lang="en-US" sz="3200" spc="-160" dirty="0">
                <a:solidFill>
                  <a:srgbClr val="FFFFFF"/>
                </a:solidFill>
                <a:latin typeface="Nunito Sans"/>
              </a:rPr>
              <a:t>11/19: Preparing for Retirement:  Medicare</a:t>
            </a:r>
            <a:r>
              <a:rPr lang="en-US" sz="3200" spc="-160" dirty="0">
                <a:solidFill>
                  <a:srgbClr val="11273B"/>
                </a:solidFill>
                <a:latin typeface="Nunito Sans"/>
              </a:rPr>
              <a:t> </a:t>
            </a:r>
          </a:p>
          <a:p>
            <a:pPr algn="l">
              <a:lnSpc>
                <a:spcPts val="5312"/>
              </a:lnSpc>
            </a:pPr>
            <a:endParaRPr lang="en-US" sz="3200" spc="-160" dirty="0">
              <a:solidFill>
                <a:srgbClr val="11273B"/>
              </a:solidFill>
              <a:latin typeface="Nunito Sans"/>
            </a:endParaRPr>
          </a:p>
        </p:txBody>
      </p:sp>
      <p:sp>
        <p:nvSpPr>
          <p:cNvPr id="23" name="Freeform 23"/>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24" name="Freeform 24"/>
          <p:cNvSpPr/>
          <p:nvPr/>
        </p:nvSpPr>
        <p:spPr>
          <a:xfrm>
            <a:off x="1028700" y="2101702"/>
            <a:ext cx="313243" cy="512465"/>
          </a:xfrm>
          <a:custGeom>
            <a:avLst/>
            <a:gdLst/>
            <a:ahLst/>
            <a:cxnLst/>
            <a:rect l="l" t="t" r="r" b="b"/>
            <a:pathLst>
              <a:path w="313243" h="512465">
                <a:moveTo>
                  <a:pt x="0" y="0"/>
                </a:moveTo>
                <a:lnTo>
                  <a:pt x="313243" y="0"/>
                </a:lnTo>
                <a:lnTo>
                  <a:pt x="313243" y="512465"/>
                </a:lnTo>
                <a:lnTo>
                  <a:pt x="0" y="5124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TextBox 25"/>
          <p:cNvSpPr txBox="1"/>
          <p:nvPr/>
        </p:nvSpPr>
        <p:spPr>
          <a:xfrm>
            <a:off x="1028700" y="609600"/>
            <a:ext cx="16230600" cy="1062599"/>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Participant Learning </a:t>
            </a:r>
          </a:p>
        </p:txBody>
      </p:sp>
      <p:grpSp>
        <p:nvGrpSpPr>
          <p:cNvPr id="26" name="Group 26"/>
          <p:cNvGrpSpPr/>
          <p:nvPr/>
        </p:nvGrpSpPr>
        <p:grpSpPr>
          <a:xfrm>
            <a:off x="14012646" y="2183141"/>
            <a:ext cx="3514794" cy="3433641"/>
            <a:chOff x="0" y="0"/>
            <a:chExt cx="4686392" cy="4578188"/>
          </a:xfrm>
        </p:grpSpPr>
        <p:sp>
          <p:nvSpPr>
            <p:cNvPr id="27" name="Freeform 27"/>
            <p:cNvSpPr/>
            <p:nvPr/>
          </p:nvSpPr>
          <p:spPr>
            <a:xfrm>
              <a:off x="0" y="0"/>
              <a:ext cx="4686392" cy="4578188"/>
            </a:xfrm>
            <a:custGeom>
              <a:avLst/>
              <a:gdLst/>
              <a:ahLst/>
              <a:cxnLst/>
              <a:rect l="l" t="t" r="r" b="b"/>
              <a:pathLst>
                <a:path w="4686392" h="4578188">
                  <a:moveTo>
                    <a:pt x="0" y="0"/>
                  </a:moveTo>
                  <a:lnTo>
                    <a:pt x="4686392" y="0"/>
                  </a:lnTo>
                  <a:lnTo>
                    <a:pt x="4686392" y="4578188"/>
                  </a:lnTo>
                  <a:lnTo>
                    <a:pt x="0" y="4578188"/>
                  </a:lnTo>
                  <a:lnTo>
                    <a:pt x="0" y="0"/>
                  </a:lnTo>
                  <a:close/>
                </a:path>
              </a:pathLst>
            </a:custGeom>
            <a:blipFill>
              <a:blip r:embed="rId7"/>
              <a:stretch>
                <a:fillRect/>
              </a:stretch>
            </a:blipFill>
          </p:spPr>
          <p:txBody>
            <a:bodyPr/>
            <a:lstStyle/>
            <a:p>
              <a:endParaRPr lang="en-US"/>
            </a:p>
          </p:txBody>
        </p:sp>
      </p:grpSp>
      <p:grpSp>
        <p:nvGrpSpPr>
          <p:cNvPr id="28" name="Group 28"/>
          <p:cNvGrpSpPr/>
          <p:nvPr/>
        </p:nvGrpSpPr>
        <p:grpSpPr>
          <a:xfrm>
            <a:off x="11396257" y="4291697"/>
            <a:ext cx="3674697" cy="3644156"/>
            <a:chOff x="0" y="0"/>
            <a:chExt cx="4899596" cy="4858875"/>
          </a:xfrm>
        </p:grpSpPr>
        <p:sp>
          <p:nvSpPr>
            <p:cNvPr id="29" name="Freeform 29"/>
            <p:cNvSpPr/>
            <p:nvPr/>
          </p:nvSpPr>
          <p:spPr>
            <a:xfrm>
              <a:off x="0" y="0"/>
              <a:ext cx="4899596" cy="4858875"/>
            </a:xfrm>
            <a:custGeom>
              <a:avLst/>
              <a:gdLst/>
              <a:ahLst/>
              <a:cxnLst/>
              <a:rect l="l" t="t" r="r" b="b"/>
              <a:pathLst>
                <a:path w="4899596" h="4858875">
                  <a:moveTo>
                    <a:pt x="0" y="0"/>
                  </a:moveTo>
                  <a:lnTo>
                    <a:pt x="4899596" y="0"/>
                  </a:lnTo>
                  <a:lnTo>
                    <a:pt x="4899596" y="4858875"/>
                  </a:lnTo>
                  <a:lnTo>
                    <a:pt x="0" y="4858875"/>
                  </a:lnTo>
                  <a:lnTo>
                    <a:pt x="0" y="0"/>
                  </a:lnTo>
                  <a:close/>
                </a:path>
              </a:pathLst>
            </a:custGeom>
            <a:blipFill>
              <a:blip r:embed="rId8"/>
              <a:stretch>
                <a:fillRect/>
              </a:stretch>
            </a:blipFill>
          </p:spPr>
          <p:txBody>
            <a:bodyPr/>
            <a:lstStyle/>
            <a:p>
              <a:endParaRPr lang="en-US"/>
            </a:p>
          </p:txBody>
        </p:sp>
      </p:grpSp>
      <p:sp>
        <p:nvSpPr>
          <p:cNvPr id="30" name="Freeform 30"/>
          <p:cNvSpPr/>
          <p:nvPr/>
        </p:nvSpPr>
        <p:spPr>
          <a:xfrm>
            <a:off x="1028700" y="2760240"/>
            <a:ext cx="313243" cy="512465"/>
          </a:xfrm>
          <a:custGeom>
            <a:avLst/>
            <a:gdLst/>
            <a:ahLst/>
            <a:cxnLst/>
            <a:rect l="l" t="t" r="r" b="b"/>
            <a:pathLst>
              <a:path w="313243" h="512465">
                <a:moveTo>
                  <a:pt x="0" y="0"/>
                </a:moveTo>
                <a:lnTo>
                  <a:pt x="313243" y="0"/>
                </a:lnTo>
                <a:lnTo>
                  <a:pt x="313243" y="512466"/>
                </a:lnTo>
                <a:lnTo>
                  <a:pt x="0" y="512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1" name="Freeform 31"/>
          <p:cNvSpPr/>
          <p:nvPr/>
        </p:nvSpPr>
        <p:spPr>
          <a:xfrm>
            <a:off x="1028700" y="3415581"/>
            <a:ext cx="313243" cy="512465"/>
          </a:xfrm>
          <a:custGeom>
            <a:avLst/>
            <a:gdLst/>
            <a:ahLst/>
            <a:cxnLst/>
            <a:rect l="l" t="t" r="r" b="b"/>
            <a:pathLst>
              <a:path w="313243" h="512465">
                <a:moveTo>
                  <a:pt x="0" y="0"/>
                </a:moveTo>
                <a:lnTo>
                  <a:pt x="313243" y="0"/>
                </a:lnTo>
                <a:lnTo>
                  <a:pt x="313243" y="512465"/>
                </a:lnTo>
                <a:lnTo>
                  <a:pt x="0" y="5124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32"/>
          <p:cNvSpPr/>
          <p:nvPr/>
        </p:nvSpPr>
        <p:spPr>
          <a:xfrm>
            <a:off x="1028700" y="4103473"/>
            <a:ext cx="313243" cy="512465"/>
          </a:xfrm>
          <a:custGeom>
            <a:avLst/>
            <a:gdLst/>
            <a:ahLst/>
            <a:cxnLst/>
            <a:rect l="l" t="t" r="r" b="b"/>
            <a:pathLst>
              <a:path w="313243" h="512465">
                <a:moveTo>
                  <a:pt x="0" y="0"/>
                </a:moveTo>
                <a:lnTo>
                  <a:pt x="313243" y="0"/>
                </a:lnTo>
                <a:lnTo>
                  <a:pt x="313243" y="512465"/>
                </a:lnTo>
                <a:lnTo>
                  <a:pt x="0" y="5124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3" name="TextBox 33"/>
          <p:cNvSpPr txBox="1"/>
          <p:nvPr/>
        </p:nvSpPr>
        <p:spPr>
          <a:xfrm>
            <a:off x="1028700" y="9657147"/>
            <a:ext cx="3016205" cy="406458"/>
          </a:xfrm>
          <a:prstGeom prst="rect">
            <a:avLst/>
          </a:prstGeom>
        </p:spPr>
        <p:txBody>
          <a:bodyPr lIns="0" tIns="0" rIns="0" bIns="0" rtlCol="0" anchor="t">
            <a:spAutoFit/>
          </a:bodyPr>
          <a:lstStyle/>
          <a:p>
            <a:pPr>
              <a:lnSpc>
                <a:spcPts val="3359"/>
              </a:lnSpc>
            </a:pPr>
            <a:fld id="{B782B7BF-692A-044C-9221-C71F7B8C1550}" type="slidenum">
              <a:rPr lang="en-US" sz="2400" smtClean="0">
                <a:solidFill>
                  <a:srgbClr val="FFFFFF"/>
                </a:solidFill>
                <a:latin typeface="Open Sans" panose="020B0606030504020204" pitchFamily="34" charset="0"/>
              </a:rPr>
              <a:t>18</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pic>
        <p:nvPicPr>
          <p:cNvPr id="35" name="Picture 34" descr="A qr code with a white background&#10;&#10;Description automatically generated">
            <a:extLst>
              <a:ext uri="{FF2B5EF4-FFF2-40B4-BE49-F238E27FC236}">
                <a16:creationId xmlns:a16="http://schemas.microsoft.com/office/drawing/2014/main" id="{1E39F710-BAD2-6223-EAC7-FEB9373736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10511" y="2585733"/>
            <a:ext cx="1892691" cy="189269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160" r="-6150"/>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a:solidFill>
                  <a:srgbClr val="000000"/>
                </a:solidFill>
                <a:latin typeface="Libby" pitchFamily="2" charset="0"/>
              </a:rPr>
              <a:t>Market Update</a:t>
            </a:r>
          </a:p>
        </p:txBody>
      </p:sp>
      <p:sp>
        <p:nvSpPr>
          <p:cNvPr id="7" name="TextBox 7"/>
          <p:cNvSpPr txBox="1"/>
          <p:nvPr/>
        </p:nvSpPr>
        <p:spPr>
          <a:xfrm>
            <a:off x="1028700" y="9657147"/>
            <a:ext cx="3016205" cy="406458"/>
          </a:xfrm>
          <a:prstGeom prst="rect">
            <a:avLst/>
          </a:prstGeom>
        </p:spPr>
        <p:txBody>
          <a:bodyPr lIns="0" tIns="0" rIns="0" bIns="0" rtlCol="0" anchor="t">
            <a:spAutoFit/>
          </a:bodyPr>
          <a:lstStyle/>
          <a:p>
            <a:pPr>
              <a:lnSpc>
                <a:spcPts val="3359"/>
              </a:lnSpc>
            </a:pPr>
            <a:fld id="{618D7827-1B96-5B4F-AA43-72926244A4FF}" type="slidenum">
              <a:rPr lang="en-US" sz="2400" smtClean="0">
                <a:solidFill>
                  <a:srgbClr val="FFFFFF"/>
                </a:solidFill>
                <a:latin typeface="Open Sans" panose="020B0606030504020204" pitchFamily="34" charset="0"/>
              </a:rPr>
              <a:t>19</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131212"/>
            <a:ext cx="18288000" cy="4168140"/>
          </a:xfrm>
          <a:custGeom>
            <a:avLst/>
            <a:gdLst/>
            <a:ahLst/>
            <a:cxnLst/>
            <a:rect l="l" t="t" r="r" b="b"/>
            <a:pathLst>
              <a:path w="18288000" h="4168140">
                <a:moveTo>
                  <a:pt x="0" y="0"/>
                </a:moveTo>
                <a:lnTo>
                  <a:pt x="18288000" y="0"/>
                </a:lnTo>
                <a:lnTo>
                  <a:pt x="18288000" y="4168140"/>
                </a:lnTo>
                <a:lnTo>
                  <a:pt x="0" y="4168140"/>
                </a:lnTo>
                <a:lnTo>
                  <a:pt x="0" y="0"/>
                </a:lnTo>
                <a:close/>
              </a:path>
            </a:pathLst>
          </a:custGeom>
          <a:blipFill>
            <a:blip r:embed="rId2"/>
            <a:stretch>
              <a:fillRect l="-91" r="-91"/>
            </a:stretch>
          </a:blipFill>
        </p:spPr>
        <p:txBody>
          <a:bodyPr/>
          <a:lstStyle/>
          <a:p>
            <a:endParaRPr lang="en-US"/>
          </a:p>
        </p:txBody>
      </p:sp>
      <p:sp>
        <p:nvSpPr>
          <p:cNvPr id="3" name="Freeform 3"/>
          <p:cNvSpPr/>
          <p:nvPr/>
        </p:nvSpPr>
        <p:spPr>
          <a:xfrm>
            <a:off x="-383330" y="5898318"/>
            <a:ext cx="18864465" cy="232895"/>
          </a:xfrm>
          <a:custGeom>
            <a:avLst/>
            <a:gdLst/>
            <a:ahLst/>
            <a:cxnLst/>
            <a:rect l="l" t="t" r="r" b="b"/>
            <a:pathLst>
              <a:path w="18864465" h="232895">
                <a:moveTo>
                  <a:pt x="0" y="0"/>
                </a:moveTo>
                <a:lnTo>
                  <a:pt x="18864465" y="0"/>
                </a:lnTo>
                <a:lnTo>
                  <a:pt x="18864465" y="232894"/>
                </a:lnTo>
                <a:lnTo>
                  <a:pt x="0" y="232894"/>
                </a:lnTo>
                <a:lnTo>
                  <a:pt x="0" y="0"/>
                </a:lnTo>
                <a:close/>
              </a:path>
            </a:pathLst>
          </a:custGeom>
          <a:blipFill>
            <a:blip r:embed="rId3"/>
            <a:stretch>
              <a:fillRect/>
            </a:stretch>
          </a:blipFill>
        </p:spPr>
        <p:txBody>
          <a:bodyPr/>
          <a:lstStyle/>
          <a:p>
            <a:endParaRPr lang="en-US"/>
          </a:p>
        </p:txBody>
      </p:sp>
      <p:sp>
        <p:nvSpPr>
          <p:cNvPr id="4" name="Freeform 4"/>
          <p:cNvSpPr/>
          <p:nvPr/>
        </p:nvSpPr>
        <p:spPr>
          <a:xfrm>
            <a:off x="10423576" y="0"/>
            <a:ext cx="7864424" cy="5898318"/>
          </a:xfrm>
          <a:custGeom>
            <a:avLst/>
            <a:gdLst/>
            <a:ahLst/>
            <a:cxnLst/>
            <a:rect l="l" t="t" r="r" b="b"/>
            <a:pathLst>
              <a:path w="7864424" h="5898318">
                <a:moveTo>
                  <a:pt x="0" y="0"/>
                </a:moveTo>
                <a:lnTo>
                  <a:pt x="7864424" y="0"/>
                </a:lnTo>
                <a:lnTo>
                  <a:pt x="7864424" y="5898318"/>
                </a:lnTo>
                <a:lnTo>
                  <a:pt x="0" y="5898318"/>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92296" y="6658756"/>
            <a:ext cx="17067005" cy="795089"/>
          </a:xfrm>
          <a:prstGeom prst="rect">
            <a:avLst/>
          </a:prstGeom>
        </p:spPr>
        <p:txBody>
          <a:bodyPr wrap="square" lIns="0" tIns="0" rIns="0" bIns="0" rtlCol="0" anchor="t">
            <a:spAutoFit/>
          </a:bodyPr>
          <a:lstStyle/>
          <a:p>
            <a:pPr algn="r">
              <a:lnSpc>
                <a:spcPts val="6160"/>
              </a:lnSpc>
            </a:pPr>
            <a:r>
              <a:rPr lang="en-US" sz="5400" b="1" dirty="0">
                <a:solidFill>
                  <a:srgbClr val="FFFFFF"/>
                </a:solidFill>
                <a:latin typeface="Libby" pitchFamily="2" charset="0"/>
              </a:rPr>
              <a:t>Alt design/Brand for Title Slide</a:t>
            </a:r>
          </a:p>
        </p:txBody>
      </p:sp>
      <p:sp>
        <p:nvSpPr>
          <p:cNvPr id="6" name="TextBox 6"/>
          <p:cNvSpPr txBox="1"/>
          <p:nvPr/>
        </p:nvSpPr>
        <p:spPr>
          <a:xfrm>
            <a:off x="6815095" y="7396626"/>
            <a:ext cx="10444205" cy="1455366"/>
          </a:xfrm>
          <a:prstGeom prst="rect">
            <a:avLst/>
          </a:prstGeom>
        </p:spPr>
        <p:txBody>
          <a:bodyPr lIns="0" tIns="0" rIns="0" bIns="0" rtlCol="0" anchor="t">
            <a:spAutoFit/>
          </a:bodyPr>
          <a:lstStyle/>
          <a:p>
            <a:pPr algn="r">
              <a:lnSpc>
                <a:spcPts val="5880"/>
              </a:lnSpc>
              <a:spcBef>
                <a:spcPct val="0"/>
              </a:spcBef>
            </a:pPr>
            <a:r>
              <a:rPr lang="en-US" sz="4200">
                <a:solidFill>
                  <a:srgbClr val="FFFFFF"/>
                </a:solidFill>
                <a:latin typeface="Nunito Sans"/>
              </a:rPr>
              <a:t>Client Name</a:t>
            </a:r>
          </a:p>
          <a:p>
            <a:pPr algn="r">
              <a:lnSpc>
                <a:spcPts val="5880"/>
              </a:lnSpc>
              <a:spcBef>
                <a:spcPct val="0"/>
              </a:spcBef>
            </a:pPr>
            <a:r>
              <a:rPr lang="en-US" sz="4200">
                <a:solidFill>
                  <a:srgbClr val="FFFFFF"/>
                </a:solidFill>
                <a:latin typeface="Nunito Sans"/>
              </a:rPr>
              <a:t>Month 2024</a:t>
            </a:r>
          </a:p>
        </p:txBody>
      </p:sp>
      <p:sp>
        <p:nvSpPr>
          <p:cNvPr id="7" name="TextBox 7"/>
          <p:cNvSpPr txBox="1"/>
          <p:nvPr/>
        </p:nvSpPr>
        <p:spPr>
          <a:xfrm>
            <a:off x="423090" y="9296400"/>
            <a:ext cx="17067005" cy="693379"/>
          </a:xfrm>
          <a:prstGeom prst="rect">
            <a:avLst/>
          </a:prstGeom>
        </p:spPr>
        <p:txBody>
          <a:bodyPr lIns="0" tIns="0" rIns="0" bIns="0" rtlCol="0" anchor="t">
            <a:spAutoFit/>
          </a:bodyPr>
          <a:lstStyle/>
          <a:p>
            <a:pPr>
              <a:lnSpc>
                <a:spcPts val="1800"/>
              </a:lnSpc>
            </a:pPr>
            <a:r>
              <a:rPr lang="en-US" sz="1800" dirty="0">
                <a:solidFill>
                  <a:srgbClr val="FFFFFF"/>
                </a:solidFill>
                <a:latin typeface="Open Sans" panose="020B0606030504020204" pitchFamily="34" charset="0"/>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1800"/>
              </a:lnSpc>
            </a:pPr>
            <a:endParaRPr lang="en-US" sz="1800" dirty="0">
              <a:solidFill>
                <a:srgbClr val="FFFFFF"/>
              </a:solidFill>
              <a:latin typeface="Open Sans" panose="020B0606030504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028700" y="609600"/>
            <a:ext cx="16230600" cy="1060547"/>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Insights: U.S. Equity</a:t>
            </a:r>
          </a:p>
        </p:txBody>
      </p:sp>
      <p:sp>
        <p:nvSpPr>
          <p:cNvPr id="6" name="TextBox 6"/>
          <p:cNvSpPr txBox="1"/>
          <p:nvPr/>
        </p:nvSpPr>
        <p:spPr>
          <a:xfrm>
            <a:off x="1028700" y="9657147"/>
            <a:ext cx="3095422" cy="406458"/>
          </a:xfrm>
          <a:prstGeom prst="rect">
            <a:avLst/>
          </a:prstGeom>
        </p:spPr>
        <p:txBody>
          <a:bodyPr lIns="0" tIns="0" rIns="0" bIns="0" rtlCol="0" anchor="t">
            <a:spAutoFit/>
          </a:bodyPr>
          <a:lstStyle/>
          <a:p>
            <a:pPr>
              <a:lnSpc>
                <a:spcPts val="3359"/>
              </a:lnSpc>
            </a:pPr>
            <a:fld id="{BB95B4C3-4FEE-0146-9D23-52A3AF20FFC0}" type="slidenum">
              <a:rPr lang="en-US" sz="2400" smtClean="0">
                <a:solidFill>
                  <a:srgbClr val="FFFFFF"/>
                </a:solidFill>
                <a:latin typeface="Open Sans" panose="020B0606030504020204" pitchFamily="34" charset="0"/>
              </a:rPr>
              <a:t>20</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grpSp>
        <p:nvGrpSpPr>
          <p:cNvPr id="7" name="Group 7"/>
          <p:cNvGrpSpPr>
            <a:grpSpLocks noChangeAspect="1"/>
          </p:cNvGrpSpPr>
          <p:nvPr/>
        </p:nvGrpSpPr>
        <p:grpSpPr>
          <a:xfrm>
            <a:off x="1208730" y="4248655"/>
            <a:ext cx="72944" cy="110309"/>
            <a:chOff x="0" y="0"/>
            <a:chExt cx="93345" cy="141160"/>
          </a:xfrm>
        </p:grpSpPr>
        <p:sp>
          <p:nvSpPr>
            <p:cNvPr id="8" name="Freeform 8"/>
            <p:cNvSpPr/>
            <p:nvPr/>
          </p:nvSpPr>
          <p:spPr>
            <a:xfrm>
              <a:off x="0" y="0"/>
              <a:ext cx="93345" cy="141224"/>
            </a:xfrm>
            <a:custGeom>
              <a:avLst/>
              <a:gdLst/>
              <a:ahLst/>
              <a:cxnLst/>
              <a:rect l="l" t="t" r="r" b="b"/>
              <a:pathLst>
                <a:path w="93345" h="141224">
                  <a:moveTo>
                    <a:pt x="57404" y="94869"/>
                  </a:moveTo>
                  <a:lnTo>
                    <a:pt x="57404" y="16002"/>
                  </a:lnTo>
                  <a:lnTo>
                    <a:pt x="57150" y="16002"/>
                  </a:lnTo>
                  <a:lnTo>
                    <a:pt x="13970" y="94869"/>
                  </a:lnTo>
                  <a:close/>
                  <a:moveTo>
                    <a:pt x="57404" y="106934"/>
                  </a:moveTo>
                  <a:lnTo>
                    <a:pt x="0" y="106934"/>
                  </a:lnTo>
                  <a:lnTo>
                    <a:pt x="0" y="94107"/>
                  </a:lnTo>
                  <a:lnTo>
                    <a:pt x="52832" y="0"/>
                  </a:lnTo>
                  <a:lnTo>
                    <a:pt x="72390" y="0"/>
                  </a:lnTo>
                  <a:lnTo>
                    <a:pt x="72390" y="94869"/>
                  </a:lnTo>
                  <a:lnTo>
                    <a:pt x="93345" y="94869"/>
                  </a:lnTo>
                  <a:lnTo>
                    <a:pt x="93345" y="106934"/>
                  </a:lnTo>
                  <a:lnTo>
                    <a:pt x="72390" y="106934"/>
                  </a:lnTo>
                  <a:lnTo>
                    <a:pt x="72390" y="141224"/>
                  </a:lnTo>
                  <a:lnTo>
                    <a:pt x="57404" y="141224"/>
                  </a:lnTo>
                  <a:close/>
                </a:path>
              </a:pathLst>
            </a:custGeom>
            <a:solidFill>
              <a:srgbClr val="000000"/>
            </a:solidFill>
          </p:spPr>
          <p:txBody>
            <a:bodyPr/>
            <a:lstStyle/>
            <a:p>
              <a:endParaRPr lang="en-US"/>
            </a:p>
          </p:txBody>
        </p:sp>
      </p:grpSp>
      <p:grpSp>
        <p:nvGrpSpPr>
          <p:cNvPr id="9" name="Group 9"/>
          <p:cNvGrpSpPr>
            <a:grpSpLocks noChangeAspect="1"/>
          </p:cNvGrpSpPr>
          <p:nvPr/>
        </p:nvGrpSpPr>
        <p:grpSpPr>
          <a:xfrm>
            <a:off x="1116828" y="5943614"/>
            <a:ext cx="214470" cy="209550"/>
            <a:chOff x="0" y="0"/>
            <a:chExt cx="274447" cy="268160"/>
          </a:xfrm>
        </p:grpSpPr>
        <p:sp>
          <p:nvSpPr>
            <p:cNvPr id="10" name="Freeform 10"/>
            <p:cNvSpPr/>
            <p:nvPr/>
          </p:nvSpPr>
          <p:spPr>
            <a:xfrm>
              <a:off x="63500" y="146431"/>
              <a:ext cx="37338" cy="12065"/>
            </a:xfrm>
            <a:custGeom>
              <a:avLst/>
              <a:gdLst/>
              <a:ahLst/>
              <a:cxnLst/>
              <a:rect l="l" t="t" r="r" b="b"/>
              <a:pathLst>
                <a:path w="37338" h="12065">
                  <a:moveTo>
                    <a:pt x="0" y="0"/>
                  </a:moveTo>
                  <a:lnTo>
                    <a:pt x="37338" y="0"/>
                  </a:lnTo>
                  <a:lnTo>
                    <a:pt x="37338" y="12065"/>
                  </a:lnTo>
                  <a:lnTo>
                    <a:pt x="0" y="12065"/>
                  </a:lnTo>
                  <a:close/>
                </a:path>
              </a:pathLst>
            </a:custGeom>
            <a:solidFill>
              <a:srgbClr val="000000"/>
            </a:solidFill>
          </p:spPr>
          <p:txBody>
            <a:bodyPr/>
            <a:lstStyle/>
            <a:p>
              <a:endParaRPr lang="en-US"/>
            </a:p>
          </p:txBody>
        </p:sp>
        <p:sp>
          <p:nvSpPr>
            <p:cNvPr id="11" name="Freeform 11"/>
            <p:cNvSpPr/>
            <p:nvPr/>
          </p:nvSpPr>
          <p:spPr>
            <a:xfrm>
              <a:off x="117602" y="63500"/>
              <a:ext cx="93345" cy="141224"/>
            </a:xfrm>
            <a:custGeom>
              <a:avLst/>
              <a:gdLst/>
              <a:ahLst/>
              <a:cxnLst/>
              <a:rect l="l" t="t" r="r" b="b"/>
              <a:pathLst>
                <a:path w="93345" h="141224">
                  <a:moveTo>
                    <a:pt x="57404" y="94869"/>
                  </a:moveTo>
                  <a:lnTo>
                    <a:pt x="57404" y="16002"/>
                  </a:lnTo>
                  <a:lnTo>
                    <a:pt x="57150" y="16002"/>
                  </a:lnTo>
                  <a:lnTo>
                    <a:pt x="13970" y="94869"/>
                  </a:lnTo>
                  <a:close/>
                  <a:moveTo>
                    <a:pt x="57404" y="106934"/>
                  </a:moveTo>
                  <a:lnTo>
                    <a:pt x="0" y="106934"/>
                  </a:lnTo>
                  <a:lnTo>
                    <a:pt x="0" y="94107"/>
                  </a:lnTo>
                  <a:lnTo>
                    <a:pt x="52832" y="0"/>
                  </a:lnTo>
                  <a:lnTo>
                    <a:pt x="72390" y="0"/>
                  </a:lnTo>
                  <a:lnTo>
                    <a:pt x="72390" y="94869"/>
                  </a:lnTo>
                  <a:lnTo>
                    <a:pt x="93345" y="94869"/>
                  </a:lnTo>
                  <a:lnTo>
                    <a:pt x="93345" y="106934"/>
                  </a:lnTo>
                  <a:lnTo>
                    <a:pt x="72390" y="106934"/>
                  </a:lnTo>
                  <a:lnTo>
                    <a:pt x="72390" y="141224"/>
                  </a:lnTo>
                  <a:lnTo>
                    <a:pt x="57404" y="141224"/>
                  </a:lnTo>
                  <a:close/>
                </a:path>
              </a:pathLst>
            </a:custGeom>
            <a:solidFill>
              <a:srgbClr val="000000"/>
            </a:solidFill>
          </p:spPr>
          <p:txBody>
            <a:bodyPr/>
            <a:lstStyle/>
            <a:p>
              <a:endParaRPr lang="en-US"/>
            </a:p>
          </p:txBody>
        </p:sp>
      </p:grpSp>
      <p:grpSp>
        <p:nvGrpSpPr>
          <p:cNvPr id="12" name="Group 12"/>
          <p:cNvGrpSpPr>
            <a:grpSpLocks noChangeAspect="1"/>
          </p:cNvGrpSpPr>
          <p:nvPr/>
        </p:nvGrpSpPr>
        <p:grpSpPr>
          <a:xfrm>
            <a:off x="1028700" y="8124335"/>
            <a:ext cx="302599" cy="209565"/>
            <a:chOff x="0" y="0"/>
            <a:chExt cx="387223" cy="268173"/>
          </a:xfrm>
        </p:grpSpPr>
        <p:sp>
          <p:nvSpPr>
            <p:cNvPr id="13" name="Freeform 13"/>
            <p:cNvSpPr/>
            <p:nvPr/>
          </p:nvSpPr>
          <p:spPr>
            <a:xfrm>
              <a:off x="63500" y="146431"/>
              <a:ext cx="37338" cy="12065"/>
            </a:xfrm>
            <a:custGeom>
              <a:avLst/>
              <a:gdLst/>
              <a:ahLst/>
              <a:cxnLst/>
              <a:rect l="l" t="t" r="r" b="b"/>
              <a:pathLst>
                <a:path w="37338" h="12065">
                  <a:moveTo>
                    <a:pt x="0" y="0"/>
                  </a:moveTo>
                  <a:lnTo>
                    <a:pt x="37338" y="0"/>
                  </a:lnTo>
                  <a:lnTo>
                    <a:pt x="37338" y="12065"/>
                  </a:lnTo>
                  <a:lnTo>
                    <a:pt x="0" y="12065"/>
                  </a:lnTo>
                  <a:close/>
                </a:path>
              </a:pathLst>
            </a:custGeom>
            <a:solidFill>
              <a:srgbClr val="000000"/>
            </a:solidFill>
          </p:spPr>
          <p:txBody>
            <a:bodyPr/>
            <a:lstStyle/>
            <a:p>
              <a:endParaRPr lang="en-US"/>
            </a:p>
          </p:txBody>
        </p:sp>
        <p:sp>
          <p:nvSpPr>
            <p:cNvPr id="14" name="Freeform 14"/>
            <p:cNvSpPr/>
            <p:nvPr/>
          </p:nvSpPr>
          <p:spPr>
            <a:xfrm>
              <a:off x="128143" y="63500"/>
              <a:ext cx="66294" cy="141224"/>
            </a:xfrm>
            <a:custGeom>
              <a:avLst/>
              <a:gdLst/>
              <a:ahLst/>
              <a:cxnLst/>
              <a:rect l="l" t="t" r="r" b="b"/>
              <a:pathLst>
                <a:path w="66294" h="141224">
                  <a:moveTo>
                    <a:pt x="29718" y="129413"/>
                  </a:moveTo>
                  <a:lnTo>
                    <a:pt x="29718" y="20447"/>
                  </a:lnTo>
                  <a:cubicBezTo>
                    <a:pt x="23749" y="27559"/>
                    <a:pt x="14986" y="33020"/>
                    <a:pt x="3429" y="36957"/>
                  </a:cubicBezTo>
                  <a:lnTo>
                    <a:pt x="0" y="25527"/>
                  </a:lnTo>
                  <a:cubicBezTo>
                    <a:pt x="7112" y="23241"/>
                    <a:pt x="13589" y="19939"/>
                    <a:pt x="19431" y="15494"/>
                  </a:cubicBezTo>
                  <a:lnTo>
                    <a:pt x="29845" y="5969"/>
                  </a:lnTo>
                  <a:lnTo>
                    <a:pt x="44577" y="0"/>
                  </a:lnTo>
                  <a:lnTo>
                    <a:pt x="44577" y="129413"/>
                  </a:lnTo>
                  <a:lnTo>
                    <a:pt x="66294" y="129413"/>
                  </a:lnTo>
                  <a:lnTo>
                    <a:pt x="66294" y="141224"/>
                  </a:lnTo>
                  <a:lnTo>
                    <a:pt x="8001" y="141224"/>
                  </a:lnTo>
                  <a:lnTo>
                    <a:pt x="8001" y="129413"/>
                  </a:lnTo>
                  <a:close/>
                </a:path>
              </a:pathLst>
            </a:custGeom>
            <a:solidFill>
              <a:srgbClr val="000000"/>
            </a:solidFill>
          </p:spPr>
          <p:txBody>
            <a:bodyPr/>
            <a:lstStyle/>
            <a:p>
              <a:endParaRPr lang="en-US"/>
            </a:p>
          </p:txBody>
        </p:sp>
        <p:sp>
          <p:nvSpPr>
            <p:cNvPr id="15" name="Freeform 15"/>
            <p:cNvSpPr/>
            <p:nvPr/>
          </p:nvSpPr>
          <p:spPr>
            <a:xfrm>
              <a:off x="230378" y="63500"/>
              <a:ext cx="93345" cy="141097"/>
            </a:xfrm>
            <a:custGeom>
              <a:avLst/>
              <a:gdLst/>
              <a:ahLst/>
              <a:cxnLst/>
              <a:rect l="l" t="t" r="r" b="b"/>
              <a:pathLst>
                <a:path w="93345" h="141097">
                  <a:moveTo>
                    <a:pt x="57404" y="94869"/>
                  </a:moveTo>
                  <a:lnTo>
                    <a:pt x="57404" y="16002"/>
                  </a:lnTo>
                  <a:lnTo>
                    <a:pt x="57150" y="16002"/>
                  </a:lnTo>
                  <a:lnTo>
                    <a:pt x="13970" y="94869"/>
                  </a:lnTo>
                  <a:close/>
                  <a:moveTo>
                    <a:pt x="57404" y="106807"/>
                  </a:moveTo>
                  <a:lnTo>
                    <a:pt x="0" y="106807"/>
                  </a:lnTo>
                  <a:lnTo>
                    <a:pt x="0" y="94107"/>
                  </a:lnTo>
                  <a:lnTo>
                    <a:pt x="52832" y="0"/>
                  </a:lnTo>
                  <a:lnTo>
                    <a:pt x="72390" y="0"/>
                  </a:lnTo>
                  <a:lnTo>
                    <a:pt x="72390" y="94869"/>
                  </a:lnTo>
                  <a:lnTo>
                    <a:pt x="93345" y="94869"/>
                  </a:lnTo>
                  <a:lnTo>
                    <a:pt x="93345" y="106807"/>
                  </a:lnTo>
                  <a:lnTo>
                    <a:pt x="72390" y="106807"/>
                  </a:lnTo>
                  <a:lnTo>
                    <a:pt x="72390" y="141097"/>
                  </a:lnTo>
                  <a:lnTo>
                    <a:pt x="57404" y="141097"/>
                  </a:lnTo>
                  <a:close/>
                </a:path>
              </a:pathLst>
            </a:custGeom>
            <a:solidFill>
              <a:srgbClr val="000000"/>
            </a:solidFill>
          </p:spPr>
          <p:txBody>
            <a:bodyPr/>
            <a:lstStyle/>
            <a:p>
              <a:endParaRPr lang="en-US"/>
            </a:p>
          </p:txBody>
        </p:sp>
      </p:grpSp>
      <p:grpSp>
        <p:nvGrpSpPr>
          <p:cNvPr id="16" name="Group 16"/>
          <p:cNvGrpSpPr>
            <a:grpSpLocks noChangeAspect="1"/>
          </p:cNvGrpSpPr>
          <p:nvPr/>
        </p:nvGrpSpPr>
        <p:grpSpPr>
          <a:xfrm>
            <a:off x="1116828" y="6813672"/>
            <a:ext cx="212982" cy="214165"/>
            <a:chOff x="0" y="0"/>
            <a:chExt cx="272542" cy="274066"/>
          </a:xfrm>
        </p:grpSpPr>
        <p:sp>
          <p:nvSpPr>
            <p:cNvPr id="17" name="Freeform 17"/>
            <p:cNvSpPr/>
            <p:nvPr/>
          </p:nvSpPr>
          <p:spPr>
            <a:xfrm>
              <a:off x="63500" y="149225"/>
              <a:ext cx="37338" cy="12065"/>
            </a:xfrm>
            <a:custGeom>
              <a:avLst/>
              <a:gdLst/>
              <a:ahLst/>
              <a:cxnLst/>
              <a:rect l="l" t="t" r="r" b="b"/>
              <a:pathLst>
                <a:path w="37338" h="12065">
                  <a:moveTo>
                    <a:pt x="0" y="0"/>
                  </a:moveTo>
                  <a:lnTo>
                    <a:pt x="37338" y="0"/>
                  </a:lnTo>
                  <a:lnTo>
                    <a:pt x="37338" y="12065"/>
                  </a:lnTo>
                  <a:lnTo>
                    <a:pt x="0" y="12065"/>
                  </a:lnTo>
                  <a:close/>
                </a:path>
              </a:pathLst>
            </a:custGeom>
            <a:solidFill>
              <a:srgbClr val="000000"/>
            </a:solidFill>
          </p:spPr>
          <p:txBody>
            <a:bodyPr/>
            <a:lstStyle/>
            <a:p>
              <a:endParaRPr lang="en-US"/>
            </a:p>
          </p:txBody>
        </p:sp>
        <p:sp>
          <p:nvSpPr>
            <p:cNvPr id="18" name="Freeform 18"/>
            <p:cNvSpPr/>
            <p:nvPr/>
          </p:nvSpPr>
          <p:spPr>
            <a:xfrm>
              <a:off x="117856" y="63500"/>
              <a:ext cx="91059" cy="146939"/>
            </a:xfrm>
            <a:custGeom>
              <a:avLst/>
              <a:gdLst/>
              <a:ahLst/>
              <a:cxnLst/>
              <a:rect l="l" t="t" r="r" b="b"/>
              <a:pathLst>
                <a:path w="91059" h="146939">
                  <a:moveTo>
                    <a:pt x="26416" y="50292"/>
                  </a:moveTo>
                  <a:lnTo>
                    <a:pt x="37719" y="58801"/>
                  </a:lnTo>
                  <a:cubicBezTo>
                    <a:pt x="54864" y="58928"/>
                    <a:pt x="61214" y="54610"/>
                    <a:pt x="65659" y="50292"/>
                  </a:cubicBezTo>
                  <a:lnTo>
                    <a:pt x="72263" y="40513"/>
                  </a:lnTo>
                  <a:cubicBezTo>
                    <a:pt x="72263" y="27432"/>
                    <a:pt x="69850" y="22225"/>
                    <a:pt x="64897" y="18161"/>
                  </a:cubicBezTo>
                  <a:lnTo>
                    <a:pt x="53848" y="12319"/>
                  </a:lnTo>
                  <a:cubicBezTo>
                    <a:pt x="39243" y="12319"/>
                    <a:pt x="33020" y="14224"/>
                    <a:pt x="27559" y="18034"/>
                  </a:cubicBezTo>
                  <a:lnTo>
                    <a:pt x="19431" y="27178"/>
                  </a:lnTo>
                  <a:cubicBezTo>
                    <a:pt x="19431" y="40640"/>
                    <a:pt x="21717" y="46101"/>
                    <a:pt x="26289" y="50292"/>
                  </a:cubicBezTo>
                  <a:moveTo>
                    <a:pt x="67818" y="127762"/>
                  </a:moveTo>
                  <a:lnTo>
                    <a:pt x="76835" y="116586"/>
                  </a:lnTo>
                  <a:cubicBezTo>
                    <a:pt x="76835" y="102870"/>
                    <a:pt x="75438" y="98298"/>
                    <a:pt x="72644" y="94488"/>
                  </a:cubicBezTo>
                  <a:lnTo>
                    <a:pt x="66294" y="87503"/>
                  </a:lnTo>
                  <a:cubicBezTo>
                    <a:pt x="57785" y="82169"/>
                    <a:pt x="52197" y="79248"/>
                    <a:pt x="45212" y="76073"/>
                  </a:cubicBezTo>
                  <a:lnTo>
                    <a:pt x="33274" y="82042"/>
                  </a:lnTo>
                  <a:cubicBezTo>
                    <a:pt x="24892" y="87376"/>
                    <a:pt x="21463" y="90678"/>
                    <a:pt x="18669" y="94488"/>
                  </a:cubicBezTo>
                  <a:lnTo>
                    <a:pt x="14605" y="102870"/>
                  </a:lnTo>
                  <a:cubicBezTo>
                    <a:pt x="14605" y="116459"/>
                    <a:pt x="17526" y="122936"/>
                    <a:pt x="23495" y="127635"/>
                  </a:cubicBezTo>
                  <a:lnTo>
                    <a:pt x="36830" y="134620"/>
                  </a:lnTo>
                  <a:cubicBezTo>
                    <a:pt x="54483" y="134620"/>
                    <a:pt x="61849" y="132334"/>
                    <a:pt x="67818" y="127635"/>
                  </a:cubicBezTo>
                  <a:moveTo>
                    <a:pt x="82677" y="85598"/>
                  </a:moveTo>
                  <a:lnTo>
                    <a:pt x="91059" y="99060"/>
                  </a:lnTo>
                  <a:cubicBezTo>
                    <a:pt x="91059" y="116078"/>
                    <a:pt x="89027" y="122682"/>
                    <a:pt x="85090" y="128524"/>
                  </a:cubicBezTo>
                  <a:lnTo>
                    <a:pt x="75565" y="138811"/>
                  </a:lnTo>
                  <a:cubicBezTo>
                    <a:pt x="61595" y="145288"/>
                    <a:pt x="53848" y="146939"/>
                    <a:pt x="45339" y="146939"/>
                  </a:cubicBezTo>
                  <a:lnTo>
                    <a:pt x="29464" y="145415"/>
                  </a:lnTo>
                  <a:cubicBezTo>
                    <a:pt x="15621" y="139192"/>
                    <a:pt x="10160" y="134747"/>
                    <a:pt x="6096" y="129032"/>
                  </a:cubicBezTo>
                  <a:lnTo>
                    <a:pt x="0" y="116840"/>
                  </a:lnTo>
                  <a:cubicBezTo>
                    <a:pt x="0" y="99822"/>
                    <a:pt x="2794" y="92075"/>
                    <a:pt x="8509" y="86106"/>
                  </a:cubicBezTo>
                  <a:lnTo>
                    <a:pt x="32385" y="69596"/>
                  </a:lnTo>
                  <a:cubicBezTo>
                    <a:pt x="23749" y="65151"/>
                    <a:pt x="17018" y="60198"/>
                    <a:pt x="12319" y="54864"/>
                  </a:cubicBezTo>
                  <a:lnTo>
                    <a:pt x="5334" y="42672"/>
                  </a:lnTo>
                  <a:cubicBezTo>
                    <a:pt x="5334" y="27559"/>
                    <a:pt x="7239" y="21590"/>
                    <a:pt x="11176" y="16256"/>
                  </a:cubicBezTo>
                  <a:lnTo>
                    <a:pt x="20193" y="6985"/>
                  </a:lnTo>
                  <a:cubicBezTo>
                    <a:pt x="32893" y="1397"/>
                    <a:pt x="39624" y="0"/>
                    <a:pt x="46736" y="0"/>
                  </a:cubicBezTo>
                  <a:lnTo>
                    <a:pt x="60706" y="1397"/>
                  </a:lnTo>
                  <a:cubicBezTo>
                    <a:pt x="72898" y="6858"/>
                    <a:pt x="77851" y="10795"/>
                    <a:pt x="81534" y="15875"/>
                  </a:cubicBezTo>
                  <a:lnTo>
                    <a:pt x="86995" y="27051"/>
                  </a:lnTo>
                  <a:cubicBezTo>
                    <a:pt x="86995" y="42418"/>
                    <a:pt x="84582" y="49276"/>
                    <a:pt x="79756" y="54737"/>
                  </a:cubicBezTo>
                  <a:lnTo>
                    <a:pt x="68199" y="65024"/>
                  </a:lnTo>
                  <a:cubicBezTo>
                    <a:pt x="69596" y="74549"/>
                    <a:pt x="77470" y="80010"/>
                    <a:pt x="83058" y="85852"/>
                  </a:cubicBezTo>
                </a:path>
              </a:pathLst>
            </a:custGeom>
            <a:solidFill>
              <a:srgbClr val="000000"/>
            </a:solidFill>
          </p:spPr>
          <p:txBody>
            <a:bodyPr/>
            <a:lstStyle/>
            <a:p>
              <a:endParaRPr lang="en-US"/>
            </a:p>
          </p:txBody>
        </p:sp>
      </p:grpSp>
      <p:grpSp>
        <p:nvGrpSpPr>
          <p:cNvPr id="19" name="Group 19"/>
          <p:cNvGrpSpPr>
            <a:grpSpLocks noChangeAspect="1"/>
          </p:cNvGrpSpPr>
          <p:nvPr/>
        </p:nvGrpSpPr>
        <p:grpSpPr>
          <a:xfrm>
            <a:off x="1209326" y="5118714"/>
            <a:ext cx="70562" cy="114626"/>
            <a:chOff x="0" y="0"/>
            <a:chExt cx="90297" cy="146685"/>
          </a:xfrm>
        </p:grpSpPr>
        <p:sp>
          <p:nvSpPr>
            <p:cNvPr id="20" name="Freeform 20"/>
            <p:cNvSpPr/>
            <p:nvPr/>
          </p:nvSpPr>
          <p:spPr>
            <a:xfrm>
              <a:off x="0" y="0"/>
              <a:ext cx="90297" cy="146685"/>
            </a:xfrm>
            <a:custGeom>
              <a:avLst/>
              <a:gdLst/>
              <a:ahLst/>
              <a:cxnLst/>
              <a:rect l="l" t="t" r="r" b="b"/>
              <a:pathLst>
                <a:path w="90297" h="146685">
                  <a:moveTo>
                    <a:pt x="69596" y="116078"/>
                  </a:moveTo>
                  <a:lnTo>
                    <a:pt x="75819" y="73660"/>
                  </a:lnTo>
                  <a:cubicBezTo>
                    <a:pt x="75819" y="57531"/>
                    <a:pt x="73787" y="43307"/>
                    <a:pt x="69596" y="30734"/>
                  </a:cubicBezTo>
                  <a:cubicBezTo>
                    <a:pt x="65405" y="18161"/>
                    <a:pt x="57404" y="12192"/>
                    <a:pt x="45085" y="12192"/>
                  </a:cubicBezTo>
                  <a:cubicBezTo>
                    <a:pt x="33020" y="12192"/>
                    <a:pt x="24892" y="18415"/>
                    <a:pt x="20828" y="30861"/>
                  </a:cubicBezTo>
                  <a:lnTo>
                    <a:pt x="14605" y="73660"/>
                  </a:lnTo>
                  <a:cubicBezTo>
                    <a:pt x="14605" y="89662"/>
                    <a:pt x="16764" y="103759"/>
                    <a:pt x="20828" y="116078"/>
                  </a:cubicBezTo>
                  <a:cubicBezTo>
                    <a:pt x="24892" y="128397"/>
                    <a:pt x="33147" y="134493"/>
                    <a:pt x="44958" y="134493"/>
                  </a:cubicBezTo>
                  <a:cubicBezTo>
                    <a:pt x="57023" y="134493"/>
                    <a:pt x="65151" y="128397"/>
                    <a:pt x="69342" y="116078"/>
                  </a:cubicBezTo>
                  <a:moveTo>
                    <a:pt x="10795" y="125730"/>
                  </a:moveTo>
                  <a:cubicBezTo>
                    <a:pt x="3556" y="111760"/>
                    <a:pt x="0" y="94361"/>
                    <a:pt x="0" y="73660"/>
                  </a:cubicBezTo>
                  <a:cubicBezTo>
                    <a:pt x="0" y="52832"/>
                    <a:pt x="3429" y="35433"/>
                    <a:pt x="10541" y="21209"/>
                  </a:cubicBezTo>
                  <a:cubicBezTo>
                    <a:pt x="17653" y="6985"/>
                    <a:pt x="29083" y="0"/>
                    <a:pt x="45085" y="0"/>
                  </a:cubicBezTo>
                  <a:cubicBezTo>
                    <a:pt x="61341" y="0"/>
                    <a:pt x="73025" y="7112"/>
                    <a:pt x="79883" y="21209"/>
                  </a:cubicBezTo>
                  <a:cubicBezTo>
                    <a:pt x="86741" y="35306"/>
                    <a:pt x="90297" y="52832"/>
                    <a:pt x="90297" y="73660"/>
                  </a:cubicBezTo>
                  <a:cubicBezTo>
                    <a:pt x="90297" y="94361"/>
                    <a:pt x="86741" y="111633"/>
                    <a:pt x="79502" y="125730"/>
                  </a:cubicBezTo>
                  <a:cubicBezTo>
                    <a:pt x="72263" y="139827"/>
                    <a:pt x="60960" y="146685"/>
                    <a:pt x="45085" y="146685"/>
                  </a:cubicBezTo>
                  <a:cubicBezTo>
                    <a:pt x="29210" y="146685"/>
                    <a:pt x="17907" y="139700"/>
                    <a:pt x="10795" y="125730"/>
                  </a:cubicBezTo>
                </a:path>
              </a:pathLst>
            </a:custGeom>
            <a:solidFill>
              <a:srgbClr val="000000"/>
            </a:solidFill>
          </p:spPr>
          <p:txBody>
            <a:bodyPr/>
            <a:lstStyle/>
            <a:p>
              <a:endParaRPr lang="en-US"/>
            </a:p>
          </p:txBody>
        </p:sp>
      </p:grpSp>
      <p:grpSp>
        <p:nvGrpSpPr>
          <p:cNvPr id="21" name="Group 21"/>
          <p:cNvGrpSpPr>
            <a:grpSpLocks noChangeAspect="1"/>
          </p:cNvGrpSpPr>
          <p:nvPr/>
        </p:nvGrpSpPr>
        <p:grpSpPr>
          <a:xfrm>
            <a:off x="1028700" y="7249818"/>
            <a:ext cx="300812" cy="213867"/>
            <a:chOff x="0" y="0"/>
            <a:chExt cx="384937" cy="273685"/>
          </a:xfrm>
        </p:grpSpPr>
        <p:sp>
          <p:nvSpPr>
            <p:cNvPr id="22" name="Freeform 22"/>
            <p:cNvSpPr/>
            <p:nvPr/>
          </p:nvSpPr>
          <p:spPr>
            <a:xfrm>
              <a:off x="63500" y="149225"/>
              <a:ext cx="37338" cy="12065"/>
            </a:xfrm>
            <a:custGeom>
              <a:avLst/>
              <a:gdLst/>
              <a:ahLst/>
              <a:cxnLst/>
              <a:rect l="l" t="t" r="r" b="b"/>
              <a:pathLst>
                <a:path w="37338" h="12065">
                  <a:moveTo>
                    <a:pt x="0" y="0"/>
                  </a:moveTo>
                  <a:lnTo>
                    <a:pt x="37338" y="0"/>
                  </a:lnTo>
                  <a:lnTo>
                    <a:pt x="37338" y="12065"/>
                  </a:lnTo>
                  <a:lnTo>
                    <a:pt x="0" y="12065"/>
                  </a:lnTo>
                  <a:close/>
                </a:path>
              </a:pathLst>
            </a:custGeom>
            <a:solidFill>
              <a:srgbClr val="000000"/>
            </a:solidFill>
          </p:spPr>
          <p:txBody>
            <a:bodyPr/>
            <a:lstStyle/>
            <a:p>
              <a:endParaRPr lang="en-US"/>
            </a:p>
          </p:txBody>
        </p:sp>
        <p:sp>
          <p:nvSpPr>
            <p:cNvPr id="23" name="Freeform 23"/>
            <p:cNvSpPr/>
            <p:nvPr/>
          </p:nvSpPr>
          <p:spPr>
            <a:xfrm>
              <a:off x="128143" y="66294"/>
              <a:ext cx="66421" cy="141224"/>
            </a:xfrm>
            <a:custGeom>
              <a:avLst/>
              <a:gdLst/>
              <a:ahLst/>
              <a:cxnLst/>
              <a:rect l="l" t="t" r="r" b="b"/>
              <a:pathLst>
                <a:path w="66421" h="141224">
                  <a:moveTo>
                    <a:pt x="29718" y="129413"/>
                  </a:moveTo>
                  <a:lnTo>
                    <a:pt x="29718" y="20447"/>
                  </a:lnTo>
                  <a:cubicBezTo>
                    <a:pt x="23749" y="27559"/>
                    <a:pt x="14986" y="33020"/>
                    <a:pt x="3429" y="36957"/>
                  </a:cubicBezTo>
                  <a:lnTo>
                    <a:pt x="0" y="25527"/>
                  </a:lnTo>
                  <a:cubicBezTo>
                    <a:pt x="7112" y="23241"/>
                    <a:pt x="13589" y="19939"/>
                    <a:pt x="19431" y="15494"/>
                  </a:cubicBezTo>
                  <a:lnTo>
                    <a:pt x="29845" y="5969"/>
                  </a:lnTo>
                  <a:lnTo>
                    <a:pt x="44704" y="0"/>
                  </a:lnTo>
                  <a:lnTo>
                    <a:pt x="44704" y="129413"/>
                  </a:lnTo>
                  <a:lnTo>
                    <a:pt x="66421" y="129413"/>
                  </a:lnTo>
                  <a:lnTo>
                    <a:pt x="66421" y="141224"/>
                  </a:lnTo>
                  <a:lnTo>
                    <a:pt x="8001" y="141224"/>
                  </a:lnTo>
                  <a:lnTo>
                    <a:pt x="8001" y="129413"/>
                  </a:lnTo>
                  <a:close/>
                </a:path>
              </a:pathLst>
            </a:custGeom>
            <a:solidFill>
              <a:srgbClr val="000000"/>
            </a:solidFill>
          </p:spPr>
          <p:txBody>
            <a:bodyPr/>
            <a:lstStyle/>
            <a:p>
              <a:endParaRPr lang="en-US"/>
            </a:p>
          </p:txBody>
        </p:sp>
        <p:sp>
          <p:nvSpPr>
            <p:cNvPr id="24" name="Freeform 24"/>
            <p:cNvSpPr/>
            <p:nvPr/>
          </p:nvSpPr>
          <p:spPr>
            <a:xfrm>
              <a:off x="230886" y="63500"/>
              <a:ext cx="90678" cy="146685"/>
            </a:xfrm>
            <a:custGeom>
              <a:avLst/>
              <a:gdLst/>
              <a:ahLst/>
              <a:cxnLst/>
              <a:rect l="l" t="t" r="r" b="b"/>
              <a:pathLst>
                <a:path w="90678" h="146685">
                  <a:moveTo>
                    <a:pt x="69850" y="116078"/>
                  </a:moveTo>
                  <a:lnTo>
                    <a:pt x="76073" y="73660"/>
                  </a:lnTo>
                  <a:cubicBezTo>
                    <a:pt x="76073" y="57531"/>
                    <a:pt x="74041" y="43307"/>
                    <a:pt x="69850" y="30734"/>
                  </a:cubicBezTo>
                  <a:cubicBezTo>
                    <a:pt x="65659" y="18161"/>
                    <a:pt x="57531" y="12065"/>
                    <a:pt x="45339" y="12065"/>
                  </a:cubicBezTo>
                  <a:cubicBezTo>
                    <a:pt x="33274" y="12065"/>
                    <a:pt x="25146" y="18288"/>
                    <a:pt x="21082" y="30734"/>
                  </a:cubicBezTo>
                  <a:lnTo>
                    <a:pt x="14859" y="73660"/>
                  </a:lnTo>
                  <a:cubicBezTo>
                    <a:pt x="14859" y="89662"/>
                    <a:pt x="17018" y="103759"/>
                    <a:pt x="21082" y="116078"/>
                  </a:cubicBezTo>
                  <a:cubicBezTo>
                    <a:pt x="25146" y="128397"/>
                    <a:pt x="33401" y="134493"/>
                    <a:pt x="45212" y="134493"/>
                  </a:cubicBezTo>
                  <a:cubicBezTo>
                    <a:pt x="57277" y="134493"/>
                    <a:pt x="65405" y="128397"/>
                    <a:pt x="69596" y="116078"/>
                  </a:cubicBezTo>
                  <a:moveTo>
                    <a:pt x="10795" y="125730"/>
                  </a:moveTo>
                  <a:cubicBezTo>
                    <a:pt x="3683" y="111760"/>
                    <a:pt x="0" y="94488"/>
                    <a:pt x="0" y="73660"/>
                  </a:cubicBezTo>
                  <a:cubicBezTo>
                    <a:pt x="0" y="52832"/>
                    <a:pt x="3429" y="35306"/>
                    <a:pt x="10541" y="21209"/>
                  </a:cubicBezTo>
                  <a:cubicBezTo>
                    <a:pt x="17653" y="7112"/>
                    <a:pt x="29337" y="0"/>
                    <a:pt x="45466" y="0"/>
                  </a:cubicBezTo>
                  <a:cubicBezTo>
                    <a:pt x="61722" y="0"/>
                    <a:pt x="73279" y="7112"/>
                    <a:pt x="80264" y="21209"/>
                  </a:cubicBezTo>
                  <a:cubicBezTo>
                    <a:pt x="87249" y="35306"/>
                    <a:pt x="90678" y="52832"/>
                    <a:pt x="90678" y="73660"/>
                  </a:cubicBezTo>
                  <a:cubicBezTo>
                    <a:pt x="90678" y="94488"/>
                    <a:pt x="87122" y="111760"/>
                    <a:pt x="79883" y="125730"/>
                  </a:cubicBezTo>
                  <a:cubicBezTo>
                    <a:pt x="72644" y="139700"/>
                    <a:pt x="61214" y="146685"/>
                    <a:pt x="45466" y="146685"/>
                  </a:cubicBezTo>
                  <a:cubicBezTo>
                    <a:pt x="29718" y="146685"/>
                    <a:pt x="18288" y="139700"/>
                    <a:pt x="11049" y="125730"/>
                  </a:cubicBezTo>
                </a:path>
              </a:pathLst>
            </a:custGeom>
            <a:solidFill>
              <a:srgbClr val="000000"/>
            </a:solidFill>
          </p:spPr>
          <p:txBody>
            <a:bodyPr/>
            <a:lstStyle/>
            <a:p>
              <a:endParaRPr lang="en-US"/>
            </a:p>
          </p:txBody>
        </p:sp>
      </p:grpSp>
      <p:grpSp>
        <p:nvGrpSpPr>
          <p:cNvPr id="25" name="Group 25"/>
          <p:cNvGrpSpPr>
            <a:grpSpLocks noChangeAspect="1"/>
          </p:cNvGrpSpPr>
          <p:nvPr/>
        </p:nvGrpSpPr>
        <p:grpSpPr>
          <a:xfrm>
            <a:off x="1116828" y="6377526"/>
            <a:ext cx="212535" cy="214165"/>
            <a:chOff x="0" y="0"/>
            <a:chExt cx="271970" cy="274066"/>
          </a:xfrm>
        </p:grpSpPr>
        <p:sp>
          <p:nvSpPr>
            <p:cNvPr id="26" name="Freeform 26"/>
            <p:cNvSpPr/>
            <p:nvPr/>
          </p:nvSpPr>
          <p:spPr>
            <a:xfrm>
              <a:off x="63500" y="149225"/>
              <a:ext cx="37338" cy="12065"/>
            </a:xfrm>
            <a:custGeom>
              <a:avLst/>
              <a:gdLst/>
              <a:ahLst/>
              <a:cxnLst/>
              <a:rect l="l" t="t" r="r" b="b"/>
              <a:pathLst>
                <a:path w="37338" h="12065">
                  <a:moveTo>
                    <a:pt x="0" y="0"/>
                  </a:moveTo>
                  <a:lnTo>
                    <a:pt x="37338" y="0"/>
                  </a:lnTo>
                  <a:lnTo>
                    <a:pt x="37338" y="12065"/>
                  </a:lnTo>
                  <a:lnTo>
                    <a:pt x="0" y="12065"/>
                  </a:lnTo>
                  <a:close/>
                </a:path>
              </a:pathLst>
            </a:custGeom>
            <a:solidFill>
              <a:srgbClr val="000000"/>
            </a:solidFill>
          </p:spPr>
          <p:txBody>
            <a:bodyPr/>
            <a:lstStyle/>
            <a:p>
              <a:endParaRPr lang="en-US"/>
            </a:p>
          </p:txBody>
        </p:sp>
        <p:sp>
          <p:nvSpPr>
            <p:cNvPr id="27" name="Freeform 27"/>
            <p:cNvSpPr/>
            <p:nvPr/>
          </p:nvSpPr>
          <p:spPr>
            <a:xfrm>
              <a:off x="120142" y="63500"/>
              <a:ext cx="88392" cy="147193"/>
            </a:xfrm>
            <a:custGeom>
              <a:avLst/>
              <a:gdLst/>
              <a:ahLst/>
              <a:cxnLst/>
              <a:rect l="l" t="t" r="r" b="b"/>
              <a:pathLst>
                <a:path w="88392" h="147193">
                  <a:moveTo>
                    <a:pt x="59055" y="130683"/>
                  </a:moveTo>
                  <a:lnTo>
                    <a:pt x="66675" y="124206"/>
                  </a:lnTo>
                  <a:cubicBezTo>
                    <a:pt x="72009" y="113411"/>
                    <a:pt x="73279" y="106680"/>
                    <a:pt x="73279" y="98552"/>
                  </a:cubicBezTo>
                  <a:lnTo>
                    <a:pt x="72263" y="88138"/>
                  </a:lnTo>
                  <a:cubicBezTo>
                    <a:pt x="68453" y="78486"/>
                    <a:pt x="65659" y="74549"/>
                    <a:pt x="61849" y="71501"/>
                  </a:cubicBezTo>
                  <a:lnTo>
                    <a:pt x="53467" y="66929"/>
                  </a:lnTo>
                  <a:cubicBezTo>
                    <a:pt x="41148" y="66929"/>
                    <a:pt x="34925" y="69215"/>
                    <a:pt x="29337" y="73787"/>
                  </a:cubicBezTo>
                  <a:lnTo>
                    <a:pt x="19177" y="84074"/>
                  </a:lnTo>
                  <a:cubicBezTo>
                    <a:pt x="15748" y="101600"/>
                    <a:pt x="17526" y="110109"/>
                    <a:pt x="20828" y="116586"/>
                  </a:cubicBezTo>
                  <a:lnTo>
                    <a:pt x="27940" y="127635"/>
                  </a:lnTo>
                  <a:cubicBezTo>
                    <a:pt x="36957" y="133096"/>
                    <a:pt x="41402" y="134493"/>
                    <a:pt x="45847" y="134493"/>
                  </a:cubicBezTo>
                  <a:lnTo>
                    <a:pt x="54864" y="133223"/>
                  </a:lnTo>
                  <a:moveTo>
                    <a:pt x="23368" y="139954"/>
                  </a:moveTo>
                  <a:lnTo>
                    <a:pt x="6477" y="117983"/>
                  </a:lnTo>
                  <a:cubicBezTo>
                    <a:pt x="2159" y="107950"/>
                    <a:pt x="0" y="95504"/>
                    <a:pt x="0" y="80518"/>
                  </a:cubicBezTo>
                  <a:cubicBezTo>
                    <a:pt x="0" y="63119"/>
                    <a:pt x="2286" y="48387"/>
                    <a:pt x="6985" y="36195"/>
                  </a:cubicBezTo>
                  <a:cubicBezTo>
                    <a:pt x="11684" y="24003"/>
                    <a:pt x="18034" y="14986"/>
                    <a:pt x="26035" y="9017"/>
                  </a:cubicBezTo>
                  <a:cubicBezTo>
                    <a:pt x="34036" y="3048"/>
                    <a:pt x="42926" y="0"/>
                    <a:pt x="52705" y="0"/>
                  </a:cubicBezTo>
                  <a:lnTo>
                    <a:pt x="63246" y="762"/>
                  </a:lnTo>
                  <a:cubicBezTo>
                    <a:pt x="72771" y="3810"/>
                    <a:pt x="76835" y="6223"/>
                    <a:pt x="80264" y="9398"/>
                  </a:cubicBezTo>
                  <a:lnTo>
                    <a:pt x="74168" y="21590"/>
                  </a:lnTo>
                  <a:cubicBezTo>
                    <a:pt x="68453" y="15621"/>
                    <a:pt x="61341" y="12700"/>
                    <a:pt x="52959" y="12700"/>
                  </a:cubicBezTo>
                  <a:lnTo>
                    <a:pt x="41148" y="14732"/>
                  </a:lnTo>
                  <a:cubicBezTo>
                    <a:pt x="29972" y="22987"/>
                    <a:pt x="25273" y="29718"/>
                    <a:pt x="21463" y="38989"/>
                  </a:cubicBezTo>
                  <a:cubicBezTo>
                    <a:pt x="17653" y="48260"/>
                    <a:pt x="15367" y="60198"/>
                    <a:pt x="14859" y="74803"/>
                  </a:cubicBezTo>
                  <a:lnTo>
                    <a:pt x="25527" y="63627"/>
                  </a:lnTo>
                  <a:cubicBezTo>
                    <a:pt x="37084" y="56388"/>
                    <a:pt x="43053" y="54610"/>
                    <a:pt x="49149" y="54610"/>
                  </a:cubicBezTo>
                  <a:lnTo>
                    <a:pt x="61849" y="56261"/>
                  </a:lnTo>
                  <a:cubicBezTo>
                    <a:pt x="73787" y="62738"/>
                    <a:pt x="78740" y="67691"/>
                    <a:pt x="82423" y="74295"/>
                  </a:cubicBezTo>
                  <a:lnTo>
                    <a:pt x="88392" y="88900"/>
                  </a:lnTo>
                  <a:cubicBezTo>
                    <a:pt x="88392" y="109855"/>
                    <a:pt x="86233" y="119126"/>
                    <a:pt x="81788" y="126365"/>
                  </a:cubicBezTo>
                  <a:lnTo>
                    <a:pt x="71882" y="138938"/>
                  </a:lnTo>
                  <a:cubicBezTo>
                    <a:pt x="58928" y="145542"/>
                    <a:pt x="52578" y="147193"/>
                    <a:pt x="46228" y="147193"/>
                  </a:cubicBezTo>
                  <a:lnTo>
                    <a:pt x="30480" y="144780"/>
                  </a:lnTo>
                </a:path>
              </a:pathLst>
            </a:custGeom>
            <a:solidFill>
              <a:srgbClr val="000000"/>
            </a:solidFill>
          </p:spPr>
          <p:txBody>
            <a:bodyPr/>
            <a:lstStyle/>
            <a:p>
              <a:endParaRPr lang="en-US"/>
            </a:p>
          </p:txBody>
        </p:sp>
      </p:grpSp>
      <p:grpSp>
        <p:nvGrpSpPr>
          <p:cNvPr id="28" name="Group 28"/>
          <p:cNvGrpSpPr>
            <a:grpSpLocks noChangeAspect="1"/>
          </p:cNvGrpSpPr>
          <p:nvPr/>
        </p:nvGrpSpPr>
        <p:grpSpPr>
          <a:xfrm>
            <a:off x="1028700" y="8558262"/>
            <a:ext cx="300663" cy="214165"/>
            <a:chOff x="0" y="0"/>
            <a:chExt cx="384759" cy="274066"/>
          </a:xfrm>
        </p:grpSpPr>
        <p:sp>
          <p:nvSpPr>
            <p:cNvPr id="29" name="Freeform 29"/>
            <p:cNvSpPr/>
            <p:nvPr/>
          </p:nvSpPr>
          <p:spPr>
            <a:xfrm>
              <a:off x="63500" y="149225"/>
              <a:ext cx="37338" cy="12065"/>
            </a:xfrm>
            <a:custGeom>
              <a:avLst/>
              <a:gdLst/>
              <a:ahLst/>
              <a:cxnLst/>
              <a:rect l="l" t="t" r="r" b="b"/>
              <a:pathLst>
                <a:path w="37338" h="12065">
                  <a:moveTo>
                    <a:pt x="0" y="12065"/>
                  </a:moveTo>
                  <a:lnTo>
                    <a:pt x="37338" y="12065"/>
                  </a:lnTo>
                  <a:lnTo>
                    <a:pt x="37338" y="0"/>
                  </a:lnTo>
                  <a:lnTo>
                    <a:pt x="0" y="0"/>
                  </a:lnTo>
                  <a:close/>
                </a:path>
              </a:pathLst>
            </a:custGeom>
            <a:solidFill>
              <a:srgbClr val="000000"/>
            </a:solidFill>
          </p:spPr>
          <p:txBody>
            <a:bodyPr/>
            <a:lstStyle/>
            <a:p>
              <a:endParaRPr lang="en-US"/>
            </a:p>
          </p:txBody>
        </p:sp>
        <p:sp>
          <p:nvSpPr>
            <p:cNvPr id="30" name="Freeform 30"/>
            <p:cNvSpPr/>
            <p:nvPr/>
          </p:nvSpPr>
          <p:spPr>
            <a:xfrm>
              <a:off x="128143" y="66421"/>
              <a:ext cx="66421" cy="141097"/>
            </a:xfrm>
            <a:custGeom>
              <a:avLst/>
              <a:gdLst/>
              <a:ahLst/>
              <a:cxnLst/>
              <a:rect l="l" t="t" r="r" b="b"/>
              <a:pathLst>
                <a:path w="66421" h="141097">
                  <a:moveTo>
                    <a:pt x="29718" y="129286"/>
                  </a:moveTo>
                  <a:lnTo>
                    <a:pt x="29718" y="20320"/>
                  </a:lnTo>
                  <a:cubicBezTo>
                    <a:pt x="23749" y="27432"/>
                    <a:pt x="14986" y="32893"/>
                    <a:pt x="3429" y="36957"/>
                  </a:cubicBezTo>
                  <a:lnTo>
                    <a:pt x="0" y="25527"/>
                  </a:lnTo>
                  <a:cubicBezTo>
                    <a:pt x="7112" y="23241"/>
                    <a:pt x="13589" y="19939"/>
                    <a:pt x="19431" y="15494"/>
                  </a:cubicBezTo>
                  <a:lnTo>
                    <a:pt x="29845" y="5969"/>
                  </a:lnTo>
                  <a:lnTo>
                    <a:pt x="44704" y="0"/>
                  </a:lnTo>
                  <a:lnTo>
                    <a:pt x="44704" y="129286"/>
                  </a:lnTo>
                  <a:lnTo>
                    <a:pt x="66421" y="129286"/>
                  </a:lnTo>
                  <a:lnTo>
                    <a:pt x="66421" y="141097"/>
                  </a:lnTo>
                  <a:lnTo>
                    <a:pt x="8001" y="141097"/>
                  </a:lnTo>
                  <a:lnTo>
                    <a:pt x="8001" y="129286"/>
                  </a:lnTo>
                  <a:close/>
                </a:path>
              </a:pathLst>
            </a:custGeom>
            <a:solidFill>
              <a:srgbClr val="000000"/>
            </a:solidFill>
          </p:spPr>
          <p:txBody>
            <a:bodyPr/>
            <a:lstStyle/>
            <a:p>
              <a:endParaRPr lang="en-US"/>
            </a:p>
          </p:txBody>
        </p:sp>
        <p:sp>
          <p:nvSpPr>
            <p:cNvPr id="31" name="Freeform 31"/>
            <p:cNvSpPr/>
            <p:nvPr/>
          </p:nvSpPr>
          <p:spPr>
            <a:xfrm>
              <a:off x="232791" y="63500"/>
              <a:ext cx="88519" cy="147066"/>
            </a:xfrm>
            <a:custGeom>
              <a:avLst/>
              <a:gdLst/>
              <a:ahLst/>
              <a:cxnLst/>
              <a:rect l="l" t="t" r="r" b="b"/>
              <a:pathLst>
                <a:path w="88519" h="147066">
                  <a:moveTo>
                    <a:pt x="59182" y="130683"/>
                  </a:moveTo>
                  <a:lnTo>
                    <a:pt x="66802" y="124206"/>
                  </a:lnTo>
                  <a:cubicBezTo>
                    <a:pt x="72136" y="113411"/>
                    <a:pt x="73406" y="106680"/>
                    <a:pt x="73406" y="98552"/>
                  </a:cubicBezTo>
                  <a:lnTo>
                    <a:pt x="72390" y="88138"/>
                  </a:lnTo>
                  <a:cubicBezTo>
                    <a:pt x="68580" y="78486"/>
                    <a:pt x="65786" y="74549"/>
                    <a:pt x="61976" y="71501"/>
                  </a:cubicBezTo>
                  <a:lnTo>
                    <a:pt x="53594" y="66929"/>
                  </a:lnTo>
                  <a:cubicBezTo>
                    <a:pt x="41275" y="66929"/>
                    <a:pt x="35052" y="69215"/>
                    <a:pt x="29464" y="73787"/>
                  </a:cubicBezTo>
                  <a:lnTo>
                    <a:pt x="19304" y="84201"/>
                  </a:lnTo>
                  <a:cubicBezTo>
                    <a:pt x="15875" y="101727"/>
                    <a:pt x="17653" y="110236"/>
                    <a:pt x="20955" y="116713"/>
                  </a:cubicBezTo>
                  <a:lnTo>
                    <a:pt x="28067" y="127762"/>
                  </a:lnTo>
                  <a:cubicBezTo>
                    <a:pt x="37084" y="133223"/>
                    <a:pt x="41529" y="134620"/>
                    <a:pt x="45974" y="134620"/>
                  </a:cubicBezTo>
                  <a:lnTo>
                    <a:pt x="54991" y="133350"/>
                  </a:lnTo>
                  <a:moveTo>
                    <a:pt x="23495" y="140081"/>
                  </a:moveTo>
                  <a:lnTo>
                    <a:pt x="6477" y="118110"/>
                  </a:lnTo>
                  <a:cubicBezTo>
                    <a:pt x="2159" y="108204"/>
                    <a:pt x="0" y="95631"/>
                    <a:pt x="0" y="80645"/>
                  </a:cubicBezTo>
                  <a:cubicBezTo>
                    <a:pt x="0" y="63246"/>
                    <a:pt x="2286" y="48514"/>
                    <a:pt x="6985" y="36322"/>
                  </a:cubicBezTo>
                  <a:cubicBezTo>
                    <a:pt x="11684" y="24130"/>
                    <a:pt x="18034" y="15113"/>
                    <a:pt x="26035" y="9017"/>
                  </a:cubicBezTo>
                  <a:cubicBezTo>
                    <a:pt x="34036" y="2921"/>
                    <a:pt x="43053" y="0"/>
                    <a:pt x="52832" y="0"/>
                  </a:cubicBezTo>
                  <a:lnTo>
                    <a:pt x="63373" y="762"/>
                  </a:lnTo>
                  <a:cubicBezTo>
                    <a:pt x="72898" y="3810"/>
                    <a:pt x="76962" y="6223"/>
                    <a:pt x="80391" y="9271"/>
                  </a:cubicBezTo>
                  <a:lnTo>
                    <a:pt x="74295" y="21463"/>
                  </a:lnTo>
                  <a:cubicBezTo>
                    <a:pt x="68580" y="15494"/>
                    <a:pt x="61468" y="12446"/>
                    <a:pt x="53086" y="12446"/>
                  </a:cubicBezTo>
                  <a:lnTo>
                    <a:pt x="41275" y="14478"/>
                  </a:lnTo>
                  <a:cubicBezTo>
                    <a:pt x="30099" y="22733"/>
                    <a:pt x="25400" y="29464"/>
                    <a:pt x="21590" y="38735"/>
                  </a:cubicBezTo>
                  <a:cubicBezTo>
                    <a:pt x="17780" y="48006"/>
                    <a:pt x="15494" y="59944"/>
                    <a:pt x="14986" y="74549"/>
                  </a:cubicBezTo>
                  <a:lnTo>
                    <a:pt x="25654" y="63373"/>
                  </a:lnTo>
                  <a:cubicBezTo>
                    <a:pt x="37211" y="56134"/>
                    <a:pt x="43180" y="54356"/>
                    <a:pt x="49276" y="54356"/>
                  </a:cubicBezTo>
                  <a:lnTo>
                    <a:pt x="61976" y="56007"/>
                  </a:lnTo>
                  <a:cubicBezTo>
                    <a:pt x="73914" y="62484"/>
                    <a:pt x="78867" y="67437"/>
                    <a:pt x="82550" y="74041"/>
                  </a:cubicBezTo>
                  <a:lnTo>
                    <a:pt x="88519" y="88900"/>
                  </a:lnTo>
                  <a:cubicBezTo>
                    <a:pt x="88519" y="109855"/>
                    <a:pt x="86360" y="119126"/>
                    <a:pt x="81915" y="126238"/>
                  </a:cubicBezTo>
                  <a:lnTo>
                    <a:pt x="72009" y="138811"/>
                  </a:lnTo>
                  <a:cubicBezTo>
                    <a:pt x="59055" y="145415"/>
                    <a:pt x="52705" y="147066"/>
                    <a:pt x="46355" y="147066"/>
                  </a:cubicBezTo>
                  <a:lnTo>
                    <a:pt x="30607" y="144653"/>
                  </a:lnTo>
                </a:path>
              </a:pathLst>
            </a:custGeom>
            <a:solidFill>
              <a:srgbClr val="000000"/>
            </a:solidFill>
          </p:spPr>
          <p:txBody>
            <a:bodyPr/>
            <a:lstStyle/>
            <a:p>
              <a:endParaRPr lang="en-US"/>
            </a:p>
          </p:txBody>
        </p:sp>
      </p:grpSp>
      <p:grpSp>
        <p:nvGrpSpPr>
          <p:cNvPr id="32" name="Group 32"/>
          <p:cNvGrpSpPr>
            <a:grpSpLocks noChangeAspect="1"/>
          </p:cNvGrpSpPr>
          <p:nvPr/>
        </p:nvGrpSpPr>
        <p:grpSpPr>
          <a:xfrm>
            <a:off x="1212601" y="4682717"/>
            <a:ext cx="65054" cy="112393"/>
            <a:chOff x="0" y="0"/>
            <a:chExt cx="83248" cy="143828"/>
          </a:xfrm>
        </p:grpSpPr>
        <p:sp>
          <p:nvSpPr>
            <p:cNvPr id="33" name="Freeform 33"/>
            <p:cNvSpPr/>
            <p:nvPr/>
          </p:nvSpPr>
          <p:spPr>
            <a:xfrm>
              <a:off x="0" y="0"/>
              <a:ext cx="83185" cy="143764"/>
            </a:xfrm>
            <a:custGeom>
              <a:avLst/>
              <a:gdLst/>
              <a:ahLst/>
              <a:cxnLst/>
              <a:rect l="l" t="t" r="r" b="b"/>
              <a:pathLst>
                <a:path w="83185" h="143764">
                  <a:moveTo>
                    <a:pt x="15748" y="105029"/>
                  </a:moveTo>
                  <a:lnTo>
                    <a:pt x="39878" y="81026"/>
                  </a:lnTo>
                  <a:cubicBezTo>
                    <a:pt x="46355" y="75311"/>
                    <a:pt x="51435" y="70485"/>
                    <a:pt x="55118" y="66802"/>
                  </a:cubicBezTo>
                  <a:lnTo>
                    <a:pt x="61849" y="58801"/>
                  </a:lnTo>
                  <a:cubicBezTo>
                    <a:pt x="66675" y="49657"/>
                    <a:pt x="67945" y="44704"/>
                    <a:pt x="67945" y="39370"/>
                  </a:cubicBezTo>
                  <a:lnTo>
                    <a:pt x="65659" y="25146"/>
                  </a:lnTo>
                  <a:cubicBezTo>
                    <a:pt x="56642" y="14859"/>
                    <a:pt x="50800" y="12192"/>
                    <a:pt x="43434" y="12192"/>
                  </a:cubicBezTo>
                  <a:lnTo>
                    <a:pt x="32893" y="13716"/>
                  </a:lnTo>
                  <a:cubicBezTo>
                    <a:pt x="24384" y="19939"/>
                    <a:pt x="21082" y="24003"/>
                    <a:pt x="18923" y="28956"/>
                  </a:cubicBezTo>
                  <a:lnTo>
                    <a:pt x="15748" y="39370"/>
                  </a:lnTo>
                  <a:lnTo>
                    <a:pt x="3302" y="38354"/>
                  </a:lnTo>
                  <a:lnTo>
                    <a:pt x="4826" y="24765"/>
                  </a:lnTo>
                  <a:cubicBezTo>
                    <a:pt x="11938" y="13208"/>
                    <a:pt x="16891" y="8509"/>
                    <a:pt x="23114" y="5207"/>
                  </a:cubicBezTo>
                  <a:lnTo>
                    <a:pt x="36449" y="0"/>
                  </a:lnTo>
                  <a:cubicBezTo>
                    <a:pt x="52197" y="0"/>
                    <a:pt x="59182" y="1651"/>
                    <a:pt x="65024" y="5080"/>
                  </a:cubicBezTo>
                  <a:lnTo>
                    <a:pt x="75438" y="13081"/>
                  </a:lnTo>
                  <a:cubicBezTo>
                    <a:pt x="81661" y="24765"/>
                    <a:pt x="83185" y="31242"/>
                    <a:pt x="83185" y="38608"/>
                  </a:cubicBezTo>
                  <a:lnTo>
                    <a:pt x="81788" y="52070"/>
                  </a:lnTo>
                  <a:cubicBezTo>
                    <a:pt x="75946" y="63627"/>
                    <a:pt x="72390" y="68834"/>
                    <a:pt x="68072" y="73279"/>
                  </a:cubicBezTo>
                  <a:lnTo>
                    <a:pt x="57912" y="83185"/>
                  </a:lnTo>
                  <a:cubicBezTo>
                    <a:pt x="41275" y="97282"/>
                    <a:pt x="34036" y="104267"/>
                    <a:pt x="28448" y="110363"/>
                  </a:cubicBezTo>
                  <a:lnTo>
                    <a:pt x="18288" y="123571"/>
                  </a:lnTo>
                  <a:lnTo>
                    <a:pt x="83185" y="131572"/>
                  </a:lnTo>
                  <a:lnTo>
                    <a:pt x="83185" y="143764"/>
                  </a:lnTo>
                  <a:lnTo>
                    <a:pt x="0" y="143764"/>
                  </a:lnTo>
                  <a:lnTo>
                    <a:pt x="0" y="130810"/>
                  </a:lnTo>
                  <a:cubicBezTo>
                    <a:pt x="4191" y="120777"/>
                    <a:pt x="9398" y="112141"/>
                    <a:pt x="15748" y="104902"/>
                  </a:cubicBezTo>
                </a:path>
              </a:pathLst>
            </a:custGeom>
            <a:solidFill>
              <a:srgbClr val="000000"/>
            </a:solidFill>
          </p:spPr>
          <p:txBody>
            <a:bodyPr/>
            <a:lstStyle/>
            <a:p>
              <a:endParaRPr lang="en-US"/>
            </a:p>
          </p:txBody>
        </p:sp>
      </p:grpSp>
      <p:grpSp>
        <p:nvGrpSpPr>
          <p:cNvPr id="34" name="Group 34"/>
          <p:cNvGrpSpPr>
            <a:grpSpLocks noChangeAspect="1"/>
          </p:cNvGrpSpPr>
          <p:nvPr/>
        </p:nvGrpSpPr>
        <p:grpSpPr>
          <a:xfrm>
            <a:off x="1116828" y="5505391"/>
            <a:ext cx="210451" cy="211634"/>
            <a:chOff x="0" y="0"/>
            <a:chExt cx="269304" cy="270828"/>
          </a:xfrm>
        </p:grpSpPr>
        <p:sp>
          <p:nvSpPr>
            <p:cNvPr id="35" name="Freeform 35"/>
            <p:cNvSpPr/>
            <p:nvPr/>
          </p:nvSpPr>
          <p:spPr>
            <a:xfrm>
              <a:off x="63500" y="149098"/>
              <a:ext cx="37338" cy="12065"/>
            </a:xfrm>
            <a:custGeom>
              <a:avLst/>
              <a:gdLst/>
              <a:ahLst/>
              <a:cxnLst/>
              <a:rect l="l" t="t" r="r" b="b"/>
              <a:pathLst>
                <a:path w="37338" h="12065">
                  <a:moveTo>
                    <a:pt x="0" y="0"/>
                  </a:moveTo>
                  <a:lnTo>
                    <a:pt x="37338" y="0"/>
                  </a:lnTo>
                  <a:lnTo>
                    <a:pt x="37338" y="12065"/>
                  </a:lnTo>
                  <a:lnTo>
                    <a:pt x="0" y="12065"/>
                  </a:lnTo>
                  <a:close/>
                </a:path>
              </a:pathLst>
            </a:custGeom>
            <a:solidFill>
              <a:srgbClr val="000000"/>
            </a:solidFill>
          </p:spPr>
          <p:txBody>
            <a:bodyPr/>
            <a:lstStyle/>
            <a:p>
              <a:endParaRPr lang="en-US"/>
            </a:p>
          </p:txBody>
        </p:sp>
        <p:sp>
          <p:nvSpPr>
            <p:cNvPr id="36" name="Freeform 36"/>
            <p:cNvSpPr/>
            <p:nvPr/>
          </p:nvSpPr>
          <p:spPr>
            <a:xfrm>
              <a:off x="122555" y="63500"/>
              <a:ext cx="83185" cy="143764"/>
            </a:xfrm>
            <a:custGeom>
              <a:avLst/>
              <a:gdLst/>
              <a:ahLst/>
              <a:cxnLst/>
              <a:rect l="l" t="t" r="r" b="b"/>
              <a:pathLst>
                <a:path w="83185" h="143764">
                  <a:moveTo>
                    <a:pt x="15748" y="105029"/>
                  </a:moveTo>
                  <a:lnTo>
                    <a:pt x="39878" y="81026"/>
                  </a:lnTo>
                  <a:cubicBezTo>
                    <a:pt x="46355" y="75311"/>
                    <a:pt x="51435" y="70485"/>
                    <a:pt x="55118" y="66802"/>
                  </a:cubicBezTo>
                  <a:lnTo>
                    <a:pt x="61849" y="58801"/>
                  </a:lnTo>
                  <a:cubicBezTo>
                    <a:pt x="66675" y="49657"/>
                    <a:pt x="67945" y="44704"/>
                    <a:pt x="67945" y="39370"/>
                  </a:cubicBezTo>
                  <a:lnTo>
                    <a:pt x="65659" y="25273"/>
                  </a:lnTo>
                  <a:cubicBezTo>
                    <a:pt x="56769" y="14859"/>
                    <a:pt x="50800" y="12319"/>
                    <a:pt x="43561" y="12319"/>
                  </a:cubicBezTo>
                  <a:lnTo>
                    <a:pt x="33020" y="13843"/>
                  </a:lnTo>
                  <a:cubicBezTo>
                    <a:pt x="24511" y="20066"/>
                    <a:pt x="21209" y="24130"/>
                    <a:pt x="19050" y="29083"/>
                  </a:cubicBezTo>
                  <a:lnTo>
                    <a:pt x="15875" y="39497"/>
                  </a:lnTo>
                  <a:lnTo>
                    <a:pt x="3429" y="38481"/>
                  </a:lnTo>
                  <a:lnTo>
                    <a:pt x="4953" y="24892"/>
                  </a:lnTo>
                  <a:cubicBezTo>
                    <a:pt x="12065" y="13208"/>
                    <a:pt x="17018" y="8509"/>
                    <a:pt x="23241" y="5207"/>
                  </a:cubicBezTo>
                  <a:lnTo>
                    <a:pt x="36449" y="0"/>
                  </a:lnTo>
                  <a:cubicBezTo>
                    <a:pt x="52197" y="0"/>
                    <a:pt x="59182" y="1651"/>
                    <a:pt x="65024" y="5080"/>
                  </a:cubicBezTo>
                  <a:lnTo>
                    <a:pt x="75438" y="13081"/>
                  </a:lnTo>
                  <a:cubicBezTo>
                    <a:pt x="81661" y="24765"/>
                    <a:pt x="83185" y="31242"/>
                    <a:pt x="83185" y="38608"/>
                  </a:cubicBezTo>
                  <a:lnTo>
                    <a:pt x="81788" y="52070"/>
                  </a:lnTo>
                  <a:cubicBezTo>
                    <a:pt x="75946" y="63627"/>
                    <a:pt x="72390" y="68834"/>
                    <a:pt x="68072" y="73279"/>
                  </a:cubicBezTo>
                  <a:lnTo>
                    <a:pt x="57912" y="83185"/>
                  </a:lnTo>
                  <a:cubicBezTo>
                    <a:pt x="41402" y="97282"/>
                    <a:pt x="34036" y="104267"/>
                    <a:pt x="28448" y="110363"/>
                  </a:cubicBezTo>
                  <a:lnTo>
                    <a:pt x="18288" y="123571"/>
                  </a:lnTo>
                  <a:lnTo>
                    <a:pt x="83185" y="131572"/>
                  </a:lnTo>
                  <a:lnTo>
                    <a:pt x="83185" y="143764"/>
                  </a:lnTo>
                  <a:lnTo>
                    <a:pt x="0" y="143764"/>
                  </a:lnTo>
                  <a:lnTo>
                    <a:pt x="0" y="130810"/>
                  </a:lnTo>
                  <a:cubicBezTo>
                    <a:pt x="4191" y="120777"/>
                    <a:pt x="9398" y="112141"/>
                    <a:pt x="15748" y="104902"/>
                  </a:cubicBezTo>
                </a:path>
              </a:pathLst>
            </a:custGeom>
            <a:solidFill>
              <a:srgbClr val="000000"/>
            </a:solidFill>
          </p:spPr>
          <p:txBody>
            <a:bodyPr/>
            <a:lstStyle/>
            <a:p>
              <a:endParaRPr lang="en-US"/>
            </a:p>
          </p:txBody>
        </p:sp>
      </p:grpSp>
      <p:grpSp>
        <p:nvGrpSpPr>
          <p:cNvPr id="37" name="Group 37"/>
          <p:cNvGrpSpPr>
            <a:grpSpLocks noChangeAspect="1"/>
          </p:cNvGrpSpPr>
          <p:nvPr/>
        </p:nvGrpSpPr>
        <p:grpSpPr>
          <a:xfrm>
            <a:off x="1028700" y="7686105"/>
            <a:ext cx="298579" cy="211649"/>
            <a:chOff x="0" y="0"/>
            <a:chExt cx="382080" cy="270840"/>
          </a:xfrm>
        </p:grpSpPr>
        <p:sp>
          <p:nvSpPr>
            <p:cNvPr id="38" name="Freeform 38"/>
            <p:cNvSpPr/>
            <p:nvPr/>
          </p:nvSpPr>
          <p:spPr>
            <a:xfrm>
              <a:off x="63500" y="149098"/>
              <a:ext cx="37338" cy="12065"/>
            </a:xfrm>
            <a:custGeom>
              <a:avLst/>
              <a:gdLst/>
              <a:ahLst/>
              <a:cxnLst/>
              <a:rect l="l" t="t" r="r" b="b"/>
              <a:pathLst>
                <a:path w="37338" h="12065">
                  <a:moveTo>
                    <a:pt x="0" y="0"/>
                  </a:moveTo>
                  <a:lnTo>
                    <a:pt x="37338" y="0"/>
                  </a:lnTo>
                  <a:lnTo>
                    <a:pt x="37338" y="12065"/>
                  </a:lnTo>
                  <a:lnTo>
                    <a:pt x="0" y="12065"/>
                  </a:lnTo>
                  <a:close/>
                </a:path>
              </a:pathLst>
            </a:custGeom>
            <a:solidFill>
              <a:srgbClr val="000000"/>
            </a:solidFill>
          </p:spPr>
          <p:txBody>
            <a:bodyPr/>
            <a:lstStyle/>
            <a:p>
              <a:endParaRPr lang="en-US"/>
            </a:p>
          </p:txBody>
        </p:sp>
        <p:sp>
          <p:nvSpPr>
            <p:cNvPr id="39" name="Freeform 39"/>
            <p:cNvSpPr/>
            <p:nvPr/>
          </p:nvSpPr>
          <p:spPr>
            <a:xfrm>
              <a:off x="128143" y="66167"/>
              <a:ext cx="66421" cy="141224"/>
            </a:xfrm>
            <a:custGeom>
              <a:avLst/>
              <a:gdLst/>
              <a:ahLst/>
              <a:cxnLst/>
              <a:rect l="l" t="t" r="r" b="b"/>
              <a:pathLst>
                <a:path w="66421" h="141224">
                  <a:moveTo>
                    <a:pt x="29718" y="129413"/>
                  </a:moveTo>
                  <a:lnTo>
                    <a:pt x="29718" y="20447"/>
                  </a:lnTo>
                  <a:cubicBezTo>
                    <a:pt x="23749" y="27559"/>
                    <a:pt x="14986" y="33020"/>
                    <a:pt x="3429" y="36957"/>
                  </a:cubicBezTo>
                  <a:lnTo>
                    <a:pt x="0" y="25527"/>
                  </a:lnTo>
                  <a:cubicBezTo>
                    <a:pt x="7112" y="23241"/>
                    <a:pt x="13589" y="19939"/>
                    <a:pt x="19431" y="15494"/>
                  </a:cubicBezTo>
                  <a:lnTo>
                    <a:pt x="29845" y="5969"/>
                  </a:lnTo>
                  <a:lnTo>
                    <a:pt x="44704" y="0"/>
                  </a:lnTo>
                  <a:lnTo>
                    <a:pt x="44704" y="129413"/>
                  </a:lnTo>
                  <a:lnTo>
                    <a:pt x="66421" y="129413"/>
                  </a:lnTo>
                  <a:lnTo>
                    <a:pt x="66421" y="141224"/>
                  </a:lnTo>
                  <a:lnTo>
                    <a:pt x="8001" y="141224"/>
                  </a:lnTo>
                  <a:lnTo>
                    <a:pt x="8001" y="129413"/>
                  </a:lnTo>
                  <a:close/>
                </a:path>
              </a:pathLst>
            </a:custGeom>
            <a:solidFill>
              <a:srgbClr val="000000"/>
            </a:solidFill>
          </p:spPr>
          <p:txBody>
            <a:bodyPr/>
            <a:lstStyle/>
            <a:p>
              <a:endParaRPr lang="en-US"/>
            </a:p>
          </p:txBody>
        </p:sp>
        <p:sp>
          <p:nvSpPr>
            <p:cNvPr id="40" name="Freeform 40"/>
            <p:cNvSpPr/>
            <p:nvPr/>
          </p:nvSpPr>
          <p:spPr>
            <a:xfrm>
              <a:off x="235331" y="63500"/>
              <a:ext cx="83185" cy="143764"/>
            </a:xfrm>
            <a:custGeom>
              <a:avLst/>
              <a:gdLst/>
              <a:ahLst/>
              <a:cxnLst/>
              <a:rect l="l" t="t" r="r" b="b"/>
              <a:pathLst>
                <a:path w="83185" h="143764">
                  <a:moveTo>
                    <a:pt x="15748" y="105029"/>
                  </a:moveTo>
                  <a:lnTo>
                    <a:pt x="39878" y="81026"/>
                  </a:lnTo>
                  <a:cubicBezTo>
                    <a:pt x="46355" y="75311"/>
                    <a:pt x="51435" y="70485"/>
                    <a:pt x="55118" y="66802"/>
                  </a:cubicBezTo>
                  <a:lnTo>
                    <a:pt x="61849" y="58801"/>
                  </a:lnTo>
                  <a:cubicBezTo>
                    <a:pt x="66675" y="49657"/>
                    <a:pt x="67945" y="44704"/>
                    <a:pt x="67945" y="39370"/>
                  </a:cubicBezTo>
                  <a:lnTo>
                    <a:pt x="65659" y="25400"/>
                  </a:lnTo>
                  <a:cubicBezTo>
                    <a:pt x="56769" y="14986"/>
                    <a:pt x="50800" y="12319"/>
                    <a:pt x="43561" y="12319"/>
                  </a:cubicBezTo>
                  <a:lnTo>
                    <a:pt x="33020" y="13843"/>
                  </a:lnTo>
                  <a:cubicBezTo>
                    <a:pt x="24511" y="20066"/>
                    <a:pt x="21209" y="24130"/>
                    <a:pt x="19050" y="29210"/>
                  </a:cubicBezTo>
                  <a:lnTo>
                    <a:pt x="15875" y="39624"/>
                  </a:lnTo>
                  <a:lnTo>
                    <a:pt x="3429" y="38735"/>
                  </a:lnTo>
                  <a:lnTo>
                    <a:pt x="4953" y="25146"/>
                  </a:lnTo>
                  <a:cubicBezTo>
                    <a:pt x="12065" y="13462"/>
                    <a:pt x="17018" y="8763"/>
                    <a:pt x="23241" y="5461"/>
                  </a:cubicBezTo>
                  <a:lnTo>
                    <a:pt x="36449" y="0"/>
                  </a:lnTo>
                  <a:cubicBezTo>
                    <a:pt x="52197" y="0"/>
                    <a:pt x="59182" y="1651"/>
                    <a:pt x="65024" y="5080"/>
                  </a:cubicBezTo>
                  <a:lnTo>
                    <a:pt x="75438" y="13081"/>
                  </a:lnTo>
                  <a:cubicBezTo>
                    <a:pt x="81661" y="24765"/>
                    <a:pt x="83185" y="31242"/>
                    <a:pt x="83185" y="38608"/>
                  </a:cubicBezTo>
                  <a:lnTo>
                    <a:pt x="81788" y="52070"/>
                  </a:lnTo>
                  <a:cubicBezTo>
                    <a:pt x="75946" y="63627"/>
                    <a:pt x="72390" y="68834"/>
                    <a:pt x="68072" y="73279"/>
                  </a:cubicBezTo>
                  <a:lnTo>
                    <a:pt x="57912" y="83185"/>
                  </a:lnTo>
                  <a:cubicBezTo>
                    <a:pt x="41402" y="97282"/>
                    <a:pt x="34036" y="104267"/>
                    <a:pt x="28448" y="110363"/>
                  </a:cubicBezTo>
                  <a:lnTo>
                    <a:pt x="18288" y="123571"/>
                  </a:lnTo>
                  <a:lnTo>
                    <a:pt x="83185" y="131572"/>
                  </a:lnTo>
                  <a:lnTo>
                    <a:pt x="83185" y="143764"/>
                  </a:lnTo>
                  <a:lnTo>
                    <a:pt x="0" y="143764"/>
                  </a:lnTo>
                  <a:lnTo>
                    <a:pt x="0" y="130937"/>
                  </a:lnTo>
                  <a:cubicBezTo>
                    <a:pt x="4191" y="120904"/>
                    <a:pt x="9398" y="112268"/>
                    <a:pt x="15748" y="105029"/>
                  </a:cubicBezTo>
                </a:path>
              </a:pathLst>
            </a:custGeom>
            <a:solidFill>
              <a:srgbClr val="000000"/>
            </a:solidFill>
          </p:spPr>
          <p:txBody>
            <a:bodyPr/>
            <a:lstStyle/>
            <a:p>
              <a:endParaRPr lang="en-US"/>
            </a:p>
          </p:txBody>
        </p:sp>
      </p:grpSp>
      <p:grpSp>
        <p:nvGrpSpPr>
          <p:cNvPr id="41" name="Group 41"/>
          <p:cNvGrpSpPr>
            <a:grpSpLocks noChangeAspect="1"/>
          </p:cNvGrpSpPr>
          <p:nvPr/>
        </p:nvGrpSpPr>
        <p:grpSpPr>
          <a:xfrm>
            <a:off x="1354633" y="8829353"/>
            <a:ext cx="464259" cy="214165"/>
            <a:chOff x="0" y="0"/>
            <a:chExt cx="594093" cy="274066"/>
          </a:xfrm>
        </p:grpSpPr>
        <p:sp>
          <p:nvSpPr>
            <p:cNvPr id="42" name="Freeform 42"/>
            <p:cNvSpPr/>
            <p:nvPr/>
          </p:nvSpPr>
          <p:spPr>
            <a:xfrm>
              <a:off x="63500" y="66294"/>
              <a:ext cx="66421" cy="141224"/>
            </a:xfrm>
            <a:custGeom>
              <a:avLst/>
              <a:gdLst/>
              <a:ahLst/>
              <a:cxnLst/>
              <a:rect l="l" t="t" r="r" b="b"/>
              <a:pathLst>
                <a:path w="66421" h="141224">
                  <a:moveTo>
                    <a:pt x="29718" y="129413"/>
                  </a:moveTo>
                  <a:lnTo>
                    <a:pt x="29718" y="20447"/>
                  </a:lnTo>
                  <a:cubicBezTo>
                    <a:pt x="23749" y="27559"/>
                    <a:pt x="14986" y="33020"/>
                    <a:pt x="3429" y="37084"/>
                  </a:cubicBezTo>
                  <a:lnTo>
                    <a:pt x="0" y="25527"/>
                  </a:lnTo>
                  <a:cubicBezTo>
                    <a:pt x="7112" y="23241"/>
                    <a:pt x="13589" y="19939"/>
                    <a:pt x="19431" y="15494"/>
                  </a:cubicBezTo>
                  <a:lnTo>
                    <a:pt x="29845" y="5969"/>
                  </a:lnTo>
                  <a:lnTo>
                    <a:pt x="44704" y="0"/>
                  </a:lnTo>
                  <a:lnTo>
                    <a:pt x="44704" y="129413"/>
                  </a:lnTo>
                  <a:lnTo>
                    <a:pt x="66421" y="129413"/>
                  </a:lnTo>
                  <a:lnTo>
                    <a:pt x="66421" y="141224"/>
                  </a:lnTo>
                  <a:lnTo>
                    <a:pt x="8001" y="141224"/>
                  </a:lnTo>
                  <a:lnTo>
                    <a:pt x="8001" y="129413"/>
                  </a:lnTo>
                  <a:close/>
                </a:path>
              </a:pathLst>
            </a:custGeom>
            <a:solidFill>
              <a:srgbClr val="000000"/>
            </a:solidFill>
          </p:spPr>
          <p:txBody>
            <a:bodyPr/>
            <a:lstStyle/>
            <a:p>
              <a:endParaRPr lang="en-US"/>
            </a:p>
          </p:txBody>
        </p:sp>
        <p:sp>
          <p:nvSpPr>
            <p:cNvPr id="43" name="Freeform 43"/>
            <p:cNvSpPr/>
            <p:nvPr/>
          </p:nvSpPr>
          <p:spPr>
            <a:xfrm>
              <a:off x="161163" y="63754"/>
              <a:ext cx="83312" cy="143891"/>
            </a:xfrm>
            <a:custGeom>
              <a:avLst/>
              <a:gdLst/>
              <a:ahLst/>
              <a:cxnLst/>
              <a:rect l="l" t="t" r="r" b="b"/>
              <a:pathLst>
                <a:path w="83312" h="143891">
                  <a:moveTo>
                    <a:pt x="15748" y="104902"/>
                  </a:moveTo>
                  <a:lnTo>
                    <a:pt x="39878" y="80899"/>
                  </a:lnTo>
                  <a:cubicBezTo>
                    <a:pt x="46355" y="75184"/>
                    <a:pt x="51435" y="70485"/>
                    <a:pt x="55118" y="66675"/>
                  </a:cubicBezTo>
                  <a:lnTo>
                    <a:pt x="61849" y="58674"/>
                  </a:lnTo>
                  <a:cubicBezTo>
                    <a:pt x="66675" y="49530"/>
                    <a:pt x="67945" y="44577"/>
                    <a:pt x="67945" y="39243"/>
                  </a:cubicBezTo>
                  <a:lnTo>
                    <a:pt x="65659" y="25146"/>
                  </a:lnTo>
                  <a:cubicBezTo>
                    <a:pt x="56769" y="14732"/>
                    <a:pt x="50800" y="12065"/>
                    <a:pt x="43561" y="12065"/>
                  </a:cubicBezTo>
                  <a:lnTo>
                    <a:pt x="33020" y="13589"/>
                  </a:lnTo>
                  <a:cubicBezTo>
                    <a:pt x="24511" y="19812"/>
                    <a:pt x="21209" y="23876"/>
                    <a:pt x="19050" y="28956"/>
                  </a:cubicBezTo>
                  <a:lnTo>
                    <a:pt x="15875" y="39370"/>
                  </a:lnTo>
                  <a:lnTo>
                    <a:pt x="3429" y="38481"/>
                  </a:lnTo>
                  <a:lnTo>
                    <a:pt x="4953" y="24892"/>
                  </a:lnTo>
                  <a:cubicBezTo>
                    <a:pt x="12065" y="13208"/>
                    <a:pt x="17018" y="8509"/>
                    <a:pt x="23241" y="5207"/>
                  </a:cubicBezTo>
                  <a:lnTo>
                    <a:pt x="36576" y="0"/>
                  </a:lnTo>
                  <a:cubicBezTo>
                    <a:pt x="52324" y="0"/>
                    <a:pt x="59309" y="1651"/>
                    <a:pt x="65151" y="5080"/>
                  </a:cubicBezTo>
                  <a:lnTo>
                    <a:pt x="75565" y="13081"/>
                  </a:lnTo>
                  <a:cubicBezTo>
                    <a:pt x="81788" y="24765"/>
                    <a:pt x="83312" y="31242"/>
                    <a:pt x="83312" y="38608"/>
                  </a:cubicBezTo>
                  <a:lnTo>
                    <a:pt x="81915" y="52197"/>
                  </a:lnTo>
                  <a:cubicBezTo>
                    <a:pt x="76073" y="63754"/>
                    <a:pt x="72517" y="68961"/>
                    <a:pt x="68199" y="73406"/>
                  </a:cubicBezTo>
                  <a:lnTo>
                    <a:pt x="58039" y="83312"/>
                  </a:lnTo>
                  <a:cubicBezTo>
                    <a:pt x="41529" y="97409"/>
                    <a:pt x="34163" y="104394"/>
                    <a:pt x="28575" y="110490"/>
                  </a:cubicBezTo>
                  <a:lnTo>
                    <a:pt x="18415" y="123698"/>
                  </a:lnTo>
                  <a:lnTo>
                    <a:pt x="83312" y="131699"/>
                  </a:lnTo>
                  <a:lnTo>
                    <a:pt x="83312"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44" name="Freeform 44"/>
            <p:cNvSpPr/>
            <p:nvPr/>
          </p:nvSpPr>
          <p:spPr>
            <a:xfrm>
              <a:off x="245745" y="64262"/>
              <a:ext cx="88646" cy="145288"/>
            </a:xfrm>
            <a:custGeom>
              <a:avLst/>
              <a:gdLst/>
              <a:ahLst/>
              <a:cxnLst/>
              <a:rect l="l" t="t" r="r" b="b"/>
              <a:pathLst>
                <a:path w="88646" h="145288">
                  <a:moveTo>
                    <a:pt x="76200" y="0"/>
                  </a:moveTo>
                  <a:lnTo>
                    <a:pt x="88646" y="0"/>
                  </a:lnTo>
                  <a:lnTo>
                    <a:pt x="12192" y="145288"/>
                  </a:lnTo>
                  <a:lnTo>
                    <a:pt x="0" y="145288"/>
                  </a:lnTo>
                  <a:close/>
                </a:path>
              </a:pathLst>
            </a:custGeom>
            <a:solidFill>
              <a:srgbClr val="000000"/>
            </a:solidFill>
          </p:spPr>
          <p:txBody>
            <a:bodyPr/>
            <a:lstStyle/>
            <a:p>
              <a:endParaRPr lang="en-US"/>
            </a:p>
          </p:txBody>
        </p:sp>
        <p:sp>
          <p:nvSpPr>
            <p:cNvPr id="45" name="Freeform 45"/>
            <p:cNvSpPr/>
            <p:nvPr/>
          </p:nvSpPr>
          <p:spPr>
            <a:xfrm>
              <a:off x="334772" y="63500"/>
              <a:ext cx="88646" cy="146939"/>
            </a:xfrm>
            <a:custGeom>
              <a:avLst/>
              <a:gdLst/>
              <a:ahLst/>
              <a:cxnLst/>
              <a:rect l="l" t="t" r="r" b="b"/>
              <a:pathLst>
                <a:path w="88646" h="146939">
                  <a:moveTo>
                    <a:pt x="58928" y="73152"/>
                  </a:moveTo>
                  <a:lnTo>
                    <a:pt x="69342" y="62865"/>
                  </a:lnTo>
                  <a:cubicBezTo>
                    <a:pt x="72771" y="45339"/>
                    <a:pt x="70993" y="36830"/>
                    <a:pt x="67691" y="30353"/>
                  </a:cubicBezTo>
                  <a:lnTo>
                    <a:pt x="60579" y="19304"/>
                  </a:lnTo>
                  <a:cubicBezTo>
                    <a:pt x="51562" y="13970"/>
                    <a:pt x="47117" y="12573"/>
                    <a:pt x="42672" y="12573"/>
                  </a:cubicBezTo>
                  <a:lnTo>
                    <a:pt x="33528" y="13843"/>
                  </a:lnTo>
                  <a:cubicBezTo>
                    <a:pt x="25146" y="18796"/>
                    <a:pt x="21717" y="22733"/>
                    <a:pt x="19177" y="28067"/>
                  </a:cubicBezTo>
                  <a:lnTo>
                    <a:pt x="15240" y="40259"/>
                  </a:lnTo>
                  <a:cubicBezTo>
                    <a:pt x="15240" y="56896"/>
                    <a:pt x="17399" y="64262"/>
                    <a:pt x="21590" y="70612"/>
                  </a:cubicBezTo>
                  <a:lnTo>
                    <a:pt x="31877" y="80010"/>
                  </a:lnTo>
                  <a:cubicBezTo>
                    <a:pt x="46863" y="80010"/>
                    <a:pt x="53213" y="77724"/>
                    <a:pt x="58928" y="73152"/>
                  </a:cubicBezTo>
                  <a:moveTo>
                    <a:pt x="5715" y="134620"/>
                  </a:moveTo>
                  <a:lnTo>
                    <a:pt x="13843" y="124333"/>
                  </a:lnTo>
                  <a:cubicBezTo>
                    <a:pt x="21082" y="131064"/>
                    <a:pt x="28448" y="134366"/>
                    <a:pt x="35941" y="134366"/>
                  </a:cubicBezTo>
                  <a:lnTo>
                    <a:pt x="47625" y="132334"/>
                  </a:lnTo>
                  <a:cubicBezTo>
                    <a:pt x="58420" y="124079"/>
                    <a:pt x="62992" y="117348"/>
                    <a:pt x="66802" y="108077"/>
                  </a:cubicBezTo>
                  <a:cubicBezTo>
                    <a:pt x="70612" y="98806"/>
                    <a:pt x="72771" y="86741"/>
                    <a:pt x="73279" y="72136"/>
                  </a:cubicBezTo>
                  <a:lnTo>
                    <a:pt x="62865" y="83312"/>
                  </a:lnTo>
                  <a:cubicBezTo>
                    <a:pt x="51181" y="90551"/>
                    <a:pt x="45212" y="92329"/>
                    <a:pt x="39116" y="92329"/>
                  </a:cubicBezTo>
                  <a:lnTo>
                    <a:pt x="27559" y="90805"/>
                  </a:lnTo>
                  <a:cubicBezTo>
                    <a:pt x="15621" y="84709"/>
                    <a:pt x="10541" y="79883"/>
                    <a:pt x="6350" y="73279"/>
                  </a:cubicBezTo>
                  <a:lnTo>
                    <a:pt x="0" y="48133"/>
                  </a:lnTo>
                  <a:cubicBezTo>
                    <a:pt x="0" y="37084"/>
                    <a:pt x="2159" y="27940"/>
                    <a:pt x="6604" y="20701"/>
                  </a:cubicBezTo>
                  <a:lnTo>
                    <a:pt x="16510" y="8255"/>
                  </a:lnTo>
                  <a:cubicBezTo>
                    <a:pt x="29718" y="1651"/>
                    <a:pt x="36068" y="0"/>
                    <a:pt x="42291" y="0"/>
                  </a:cubicBezTo>
                  <a:lnTo>
                    <a:pt x="58166" y="2286"/>
                  </a:lnTo>
                  <a:cubicBezTo>
                    <a:pt x="72136" y="11684"/>
                    <a:pt x="77724" y="19050"/>
                    <a:pt x="82169" y="28956"/>
                  </a:cubicBezTo>
                  <a:cubicBezTo>
                    <a:pt x="86614" y="38862"/>
                    <a:pt x="88646" y="51308"/>
                    <a:pt x="88646" y="66294"/>
                  </a:cubicBezTo>
                  <a:cubicBezTo>
                    <a:pt x="88646" y="83693"/>
                    <a:pt x="86233" y="98425"/>
                    <a:pt x="81661" y="110617"/>
                  </a:cubicBezTo>
                  <a:cubicBezTo>
                    <a:pt x="77089" y="122809"/>
                    <a:pt x="70612" y="131953"/>
                    <a:pt x="62611" y="137922"/>
                  </a:cubicBezTo>
                  <a:cubicBezTo>
                    <a:pt x="54610" y="143891"/>
                    <a:pt x="45720" y="146939"/>
                    <a:pt x="35941" y="146939"/>
                  </a:cubicBezTo>
                  <a:cubicBezTo>
                    <a:pt x="25019" y="146939"/>
                    <a:pt x="14986" y="142748"/>
                    <a:pt x="5842" y="134493"/>
                  </a:cubicBezTo>
                </a:path>
              </a:pathLst>
            </a:custGeom>
            <a:solidFill>
              <a:srgbClr val="000000"/>
            </a:solidFill>
          </p:spPr>
          <p:txBody>
            <a:bodyPr/>
            <a:lstStyle/>
            <a:p>
              <a:endParaRPr lang="en-US"/>
            </a:p>
          </p:txBody>
        </p:sp>
        <p:sp>
          <p:nvSpPr>
            <p:cNvPr id="46" name="Freeform 46"/>
            <p:cNvSpPr/>
            <p:nvPr/>
          </p:nvSpPr>
          <p:spPr>
            <a:xfrm>
              <a:off x="437261" y="66294"/>
              <a:ext cx="93345" cy="141224"/>
            </a:xfrm>
            <a:custGeom>
              <a:avLst/>
              <a:gdLst/>
              <a:ahLst/>
              <a:cxnLst/>
              <a:rect l="l" t="t" r="r" b="b"/>
              <a:pathLst>
                <a:path w="93345" h="141224">
                  <a:moveTo>
                    <a:pt x="57277" y="94996"/>
                  </a:moveTo>
                  <a:lnTo>
                    <a:pt x="57277" y="16002"/>
                  </a:lnTo>
                  <a:lnTo>
                    <a:pt x="57023" y="16002"/>
                  </a:lnTo>
                  <a:lnTo>
                    <a:pt x="13843" y="94869"/>
                  </a:lnTo>
                  <a:close/>
                  <a:moveTo>
                    <a:pt x="57277" y="106934"/>
                  </a:moveTo>
                  <a:lnTo>
                    <a:pt x="0" y="106934"/>
                  </a:lnTo>
                  <a:lnTo>
                    <a:pt x="0" y="94107"/>
                  </a:lnTo>
                  <a:lnTo>
                    <a:pt x="52832" y="0"/>
                  </a:lnTo>
                  <a:lnTo>
                    <a:pt x="72390" y="0"/>
                  </a:lnTo>
                  <a:lnTo>
                    <a:pt x="72390" y="94996"/>
                  </a:lnTo>
                  <a:lnTo>
                    <a:pt x="93345" y="94996"/>
                  </a:lnTo>
                  <a:lnTo>
                    <a:pt x="93345" y="106934"/>
                  </a:lnTo>
                  <a:lnTo>
                    <a:pt x="72390" y="106934"/>
                  </a:lnTo>
                  <a:lnTo>
                    <a:pt x="72390" y="141224"/>
                  </a:lnTo>
                  <a:lnTo>
                    <a:pt x="57277" y="141224"/>
                  </a:lnTo>
                  <a:close/>
                </a:path>
              </a:pathLst>
            </a:custGeom>
            <a:solidFill>
              <a:srgbClr val="000000"/>
            </a:solidFill>
          </p:spPr>
          <p:txBody>
            <a:bodyPr/>
            <a:lstStyle/>
            <a:p>
              <a:endParaRPr lang="en-US"/>
            </a:p>
          </p:txBody>
        </p:sp>
      </p:grpSp>
      <p:grpSp>
        <p:nvGrpSpPr>
          <p:cNvPr id="47" name="Group 47"/>
          <p:cNvGrpSpPr>
            <a:grpSpLocks noChangeAspect="1"/>
          </p:cNvGrpSpPr>
          <p:nvPr/>
        </p:nvGrpSpPr>
        <p:grpSpPr>
          <a:xfrm>
            <a:off x="1960366" y="8829353"/>
            <a:ext cx="462324" cy="214173"/>
            <a:chOff x="0" y="0"/>
            <a:chExt cx="591617" cy="274066"/>
          </a:xfrm>
        </p:grpSpPr>
        <p:sp>
          <p:nvSpPr>
            <p:cNvPr id="48" name="Freeform 48"/>
            <p:cNvSpPr/>
            <p:nvPr/>
          </p:nvSpPr>
          <p:spPr>
            <a:xfrm>
              <a:off x="63500" y="66294"/>
              <a:ext cx="66421" cy="141224"/>
            </a:xfrm>
            <a:custGeom>
              <a:avLst/>
              <a:gdLst/>
              <a:ahLst/>
              <a:cxnLst/>
              <a:rect l="l" t="t" r="r" b="b"/>
              <a:pathLst>
                <a:path w="66421" h="141224">
                  <a:moveTo>
                    <a:pt x="29718" y="129413"/>
                  </a:moveTo>
                  <a:lnTo>
                    <a:pt x="29718" y="20447"/>
                  </a:lnTo>
                  <a:cubicBezTo>
                    <a:pt x="23749" y="27559"/>
                    <a:pt x="14986" y="33020"/>
                    <a:pt x="3429" y="37084"/>
                  </a:cubicBezTo>
                  <a:lnTo>
                    <a:pt x="0" y="25527"/>
                  </a:lnTo>
                  <a:cubicBezTo>
                    <a:pt x="7112" y="23241"/>
                    <a:pt x="13589" y="19939"/>
                    <a:pt x="19431" y="15494"/>
                  </a:cubicBezTo>
                  <a:lnTo>
                    <a:pt x="29845" y="5969"/>
                  </a:lnTo>
                  <a:lnTo>
                    <a:pt x="44704" y="0"/>
                  </a:lnTo>
                  <a:lnTo>
                    <a:pt x="44704" y="129413"/>
                  </a:lnTo>
                  <a:lnTo>
                    <a:pt x="66421" y="129413"/>
                  </a:lnTo>
                  <a:lnTo>
                    <a:pt x="66421" y="141224"/>
                  </a:lnTo>
                  <a:lnTo>
                    <a:pt x="8001" y="141224"/>
                  </a:lnTo>
                  <a:lnTo>
                    <a:pt x="8001" y="129413"/>
                  </a:lnTo>
                  <a:close/>
                </a:path>
              </a:pathLst>
            </a:custGeom>
            <a:solidFill>
              <a:srgbClr val="000000"/>
            </a:solidFill>
          </p:spPr>
          <p:txBody>
            <a:bodyPr/>
            <a:lstStyle/>
            <a:p>
              <a:endParaRPr lang="en-US"/>
            </a:p>
          </p:txBody>
        </p:sp>
        <p:sp>
          <p:nvSpPr>
            <p:cNvPr id="49" name="Freeform 49"/>
            <p:cNvSpPr/>
            <p:nvPr/>
          </p:nvSpPr>
          <p:spPr>
            <a:xfrm>
              <a:off x="161163" y="63754"/>
              <a:ext cx="83312" cy="143891"/>
            </a:xfrm>
            <a:custGeom>
              <a:avLst/>
              <a:gdLst/>
              <a:ahLst/>
              <a:cxnLst/>
              <a:rect l="l" t="t" r="r" b="b"/>
              <a:pathLst>
                <a:path w="83312" h="143891">
                  <a:moveTo>
                    <a:pt x="15748" y="104902"/>
                  </a:moveTo>
                  <a:lnTo>
                    <a:pt x="39878" y="80899"/>
                  </a:lnTo>
                  <a:cubicBezTo>
                    <a:pt x="46355" y="75184"/>
                    <a:pt x="51435" y="70485"/>
                    <a:pt x="55118" y="66675"/>
                  </a:cubicBezTo>
                  <a:lnTo>
                    <a:pt x="61849" y="58674"/>
                  </a:lnTo>
                  <a:cubicBezTo>
                    <a:pt x="66675" y="49530"/>
                    <a:pt x="67945" y="44577"/>
                    <a:pt x="67945" y="39243"/>
                  </a:cubicBezTo>
                  <a:lnTo>
                    <a:pt x="65659" y="25146"/>
                  </a:lnTo>
                  <a:cubicBezTo>
                    <a:pt x="56769" y="14732"/>
                    <a:pt x="50800" y="12065"/>
                    <a:pt x="43561" y="12065"/>
                  </a:cubicBezTo>
                  <a:lnTo>
                    <a:pt x="33020" y="13589"/>
                  </a:lnTo>
                  <a:cubicBezTo>
                    <a:pt x="24511" y="19812"/>
                    <a:pt x="21209" y="23876"/>
                    <a:pt x="19050" y="28956"/>
                  </a:cubicBezTo>
                  <a:lnTo>
                    <a:pt x="15875" y="39370"/>
                  </a:lnTo>
                  <a:lnTo>
                    <a:pt x="3429" y="38481"/>
                  </a:lnTo>
                  <a:lnTo>
                    <a:pt x="4953" y="24892"/>
                  </a:lnTo>
                  <a:cubicBezTo>
                    <a:pt x="12065" y="13208"/>
                    <a:pt x="17018" y="8509"/>
                    <a:pt x="23241" y="5207"/>
                  </a:cubicBezTo>
                  <a:lnTo>
                    <a:pt x="36576" y="0"/>
                  </a:lnTo>
                  <a:cubicBezTo>
                    <a:pt x="52324" y="0"/>
                    <a:pt x="59309" y="1651"/>
                    <a:pt x="65151" y="5080"/>
                  </a:cubicBezTo>
                  <a:lnTo>
                    <a:pt x="75565" y="13081"/>
                  </a:lnTo>
                  <a:cubicBezTo>
                    <a:pt x="81788" y="24765"/>
                    <a:pt x="83312" y="31242"/>
                    <a:pt x="83312" y="38608"/>
                  </a:cubicBezTo>
                  <a:lnTo>
                    <a:pt x="81915" y="52197"/>
                  </a:lnTo>
                  <a:cubicBezTo>
                    <a:pt x="76073" y="63754"/>
                    <a:pt x="72517" y="68961"/>
                    <a:pt x="68199" y="73406"/>
                  </a:cubicBezTo>
                  <a:lnTo>
                    <a:pt x="58039" y="83312"/>
                  </a:lnTo>
                  <a:cubicBezTo>
                    <a:pt x="41529" y="97409"/>
                    <a:pt x="34163" y="104394"/>
                    <a:pt x="28575" y="110490"/>
                  </a:cubicBezTo>
                  <a:lnTo>
                    <a:pt x="18415" y="123698"/>
                  </a:lnTo>
                  <a:lnTo>
                    <a:pt x="83312" y="131699"/>
                  </a:lnTo>
                  <a:lnTo>
                    <a:pt x="83312"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50" name="Freeform 50"/>
            <p:cNvSpPr/>
            <p:nvPr/>
          </p:nvSpPr>
          <p:spPr>
            <a:xfrm>
              <a:off x="245745" y="64262"/>
              <a:ext cx="88646" cy="145288"/>
            </a:xfrm>
            <a:custGeom>
              <a:avLst/>
              <a:gdLst/>
              <a:ahLst/>
              <a:cxnLst/>
              <a:rect l="l" t="t" r="r" b="b"/>
              <a:pathLst>
                <a:path w="88646" h="145288">
                  <a:moveTo>
                    <a:pt x="76200" y="0"/>
                  </a:moveTo>
                  <a:lnTo>
                    <a:pt x="88646" y="0"/>
                  </a:lnTo>
                  <a:lnTo>
                    <a:pt x="12192" y="145288"/>
                  </a:lnTo>
                  <a:lnTo>
                    <a:pt x="0" y="145288"/>
                  </a:lnTo>
                  <a:close/>
                </a:path>
              </a:pathLst>
            </a:custGeom>
            <a:solidFill>
              <a:srgbClr val="000000"/>
            </a:solidFill>
          </p:spPr>
          <p:txBody>
            <a:bodyPr/>
            <a:lstStyle/>
            <a:p>
              <a:endParaRPr lang="en-US"/>
            </a:p>
          </p:txBody>
        </p:sp>
        <p:sp>
          <p:nvSpPr>
            <p:cNvPr id="51" name="Freeform 51"/>
            <p:cNvSpPr/>
            <p:nvPr/>
          </p:nvSpPr>
          <p:spPr>
            <a:xfrm>
              <a:off x="334772" y="63500"/>
              <a:ext cx="88646" cy="146939"/>
            </a:xfrm>
            <a:custGeom>
              <a:avLst/>
              <a:gdLst/>
              <a:ahLst/>
              <a:cxnLst/>
              <a:rect l="l" t="t" r="r" b="b"/>
              <a:pathLst>
                <a:path w="88646" h="146939">
                  <a:moveTo>
                    <a:pt x="58928" y="73152"/>
                  </a:moveTo>
                  <a:lnTo>
                    <a:pt x="69342" y="62865"/>
                  </a:lnTo>
                  <a:cubicBezTo>
                    <a:pt x="72771" y="45339"/>
                    <a:pt x="70993" y="36830"/>
                    <a:pt x="67691" y="30353"/>
                  </a:cubicBezTo>
                  <a:lnTo>
                    <a:pt x="60579" y="19304"/>
                  </a:lnTo>
                  <a:cubicBezTo>
                    <a:pt x="51562" y="13970"/>
                    <a:pt x="47117" y="12573"/>
                    <a:pt x="42672" y="12573"/>
                  </a:cubicBezTo>
                  <a:lnTo>
                    <a:pt x="33528" y="13843"/>
                  </a:lnTo>
                  <a:cubicBezTo>
                    <a:pt x="25146" y="18796"/>
                    <a:pt x="21717" y="22733"/>
                    <a:pt x="19177" y="28067"/>
                  </a:cubicBezTo>
                  <a:lnTo>
                    <a:pt x="15240" y="40259"/>
                  </a:lnTo>
                  <a:cubicBezTo>
                    <a:pt x="15240" y="56896"/>
                    <a:pt x="17399" y="64262"/>
                    <a:pt x="21590" y="70612"/>
                  </a:cubicBezTo>
                  <a:lnTo>
                    <a:pt x="31877" y="80010"/>
                  </a:lnTo>
                  <a:cubicBezTo>
                    <a:pt x="46863" y="80010"/>
                    <a:pt x="53213" y="77724"/>
                    <a:pt x="58928" y="73152"/>
                  </a:cubicBezTo>
                  <a:moveTo>
                    <a:pt x="5715" y="134620"/>
                  </a:moveTo>
                  <a:lnTo>
                    <a:pt x="13843" y="124333"/>
                  </a:lnTo>
                  <a:cubicBezTo>
                    <a:pt x="21082" y="131064"/>
                    <a:pt x="28448" y="134366"/>
                    <a:pt x="35941" y="134366"/>
                  </a:cubicBezTo>
                  <a:lnTo>
                    <a:pt x="47625" y="132334"/>
                  </a:lnTo>
                  <a:cubicBezTo>
                    <a:pt x="58420" y="124079"/>
                    <a:pt x="62992" y="117348"/>
                    <a:pt x="66802" y="108077"/>
                  </a:cubicBezTo>
                  <a:cubicBezTo>
                    <a:pt x="70612" y="98806"/>
                    <a:pt x="72771" y="86741"/>
                    <a:pt x="73279" y="72136"/>
                  </a:cubicBezTo>
                  <a:lnTo>
                    <a:pt x="62865" y="83312"/>
                  </a:lnTo>
                  <a:cubicBezTo>
                    <a:pt x="51181" y="90551"/>
                    <a:pt x="45212" y="92329"/>
                    <a:pt x="39116" y="92329"/>
                  </a:cubicBezTo>
                  <a:lnTo>
                    <a:pt x="27559" y="90805"/>
                  </a:lnTo>
                  <a:cubicBezTo>
                    <a:pt x="15621" y="84709"/>
                    <a:pt x="10541" y="79883"/>
                    <a:pt x="6350" y="73279"/>
                  </a:cubicBezTo>
                  <a:lnTo>
                    <a:pt x="0" y="48133"/>
                  </a:lnTo>
                  <a:cubicBezTo>
                    <a:pt x="0" y="37084"/>
                    <a:pt x="2159" y="27940"/>
                    <a:pt x="6604" y="20701"/>
                  </a:cubicBezTo>
                  <a:lnTo>
                    <a:pt x="16510" y="8255"/>
                  </a:lnTo>
                  <a:cubicBezTo>
                    <a:pt x="29718" y="1651"/>
                    <a:pt x="36068" y="0"/>
                    <a:pt x="42291" y="0"/>
                  </a:cubicBezTo>
                  <a:lnTo>
                    <a:pt x="58166" y="2286"/>
                  </a:lnTo>
                  <a:cubicBezTo>
                    <a:pt x="72136" y="11684"/>
                    <a:pt x="77724" y="19050"/>
                    <a:pt x="82169" y="28956"/>
                  </a:cubicBezTo>
                  <a:cubicBezTo>
                    <a:pt x="86614" y="38862"/>
                    <a:pt x="88646" y="51308"/>
                    <a:pt x="88646" y="66294"/>
                  </a:cubicBezTo>
                  <a:cubicBezTo>
                    <a:pt x="88646" y="83693"/>
                    <a:pt x="86233" y="98425"/>
                    <a:pt x="81661" y="110617"/>
                  </a:cubicBezTo>
                  <a:cubicBezTo>
                    <a:pt x="77089" y="122809"/>
                    <a:pt x="70612" y="131953"/>
                    <a:pt x="62611" y="137922"/>
                  </a:cubicBezTo>
                  <a:cubicBezTo>
                    <a:pt x="54610" y="143891"/>
                    <a:pt x="45720" y="146939"/>
                    <a:pt x="35941" y="146939"/>
                  </a:cubicBezTo>
                  <a:cubicBezTo>
                    <a:pt x="25019" y="146939"/>
                    <a:pt x="14986" y="142748"/>
                    <a:pt x="5842" y="134493"/>
                  </a:cubicBezTo>
                </a:path>
              </a:pathLst>
            </a:custGeom>
            <a:solidFill>
              <a:srgbClr val="000000"/>
            </a:solidFill>
          </p:spPr>
          <p:txBody>
            <a:bodyPr/>
            <a:lstStyle/>
            <a:p>
              <a:endParaRPr lang="en-US"/>
            </a:p>
          </p:txBody>
        </p:sp>
        <p:sp>
          <p:nvSpPr>
            <p:cNvPr id="52" name="Freeform 52"/>
            <p:cNvSpPr/>
            <p:nvPr/>
          </p:nvSpPr>
          <p:spPr>
            <a:xfrm>
              <a:off x="439547" y="63500"/>
              <a:ext cx="88519" cy="147066"/>
            </a:xfrm>
            <a:custGeom>
              <a:avLst/>
              <a:gdLst/>
              <a:ahLst/>
              <a:cxnLst/>
              <a:rect l="l" t="t" r="r" b="b"/>
              <a:pathLst>
                <a:path w="88519" h="147066">
                  <a:moveTo>
                    <a:pt x="59182" y="130683"/>
                  </a:moveTo>
                  <a:lnTo>
                    <a:pt x="66802" y="124206"/>
                  </a:lnTo>
                  <a:cubicBezTo>
                    <a:pt x="72136" y="113411"/>
                    <a:pt x="73406" y="106680"/>
                    <a:pt x="73406" y="98552"/>
                  </a:cubicBezTo>
                  <a:lnTo>
                    <a:pt x="72390" y="88138"/>
                  </a:lnTo>
                  <a:cubicBezTo>
                    <a:pt x="68580" y="78486"/>
                    <a:pt x="65786" y="74549"/>
                    <a:pt x="61976" y="71501"/>
                  </a:cubicBezTo>
                  <a:lnTo>
                    <a:pt x="53594" y="66929"/>
                  </a:lnTo>
                  <a:cubicBezTo>
                    <a:pt x="41275" y="66929"/>
                    <a:pt x="35052" y="69215"/>
                    <a:pt x="29464" y="73787"/>
                  </a:cubicBezTo>
                  <a:lnTo>
                    <a:pt x="19304" y="84201"/>
                  </a:lnTo>
                  <a:cubicBezTo>
                    <a:pt x="15875" y="101727"/>
                    <a:pt x="17653" y="110236"/>
                    <a:pt x="20955" y="116713"/>
                  </a:cubicBezTo>
                  <a:lnTo>
                    <a:pt x="28067" y="127762"/>
                  </a:lnTo>
                  <a:cubicBezTo>
                    <a:pt x="37084" y="133223"/>
                    <a:pt x="41529" y="134620"/>
                    <a:pt x="45974" y="134620"/>
                  </a:cubicBezTo>
                  <a:lnTo>
                    <a:pt x="54991" y="133350"/>
                  </a:lnTo>
                  <a:moveTo>
                    <a:pt x="23495" y="140081"/>
                  </a:moveTo>
                  <a:lnTo>
                    <a:pt x="6477" y="118110"/>
                  </a:lnTo>
                  <a:cubicBezTo>
                    <a:pt x="2159" y="108204"/>
                    <a:pt x="0" y="95631"/>
                    <a:pt x="0" y="80645"/>
                  </a:cubicBezTo>
                  <a:cubicBezTo>
                    <a:pt x="0" y="63246"/>
                    <a:pt x="2286" y="48514"/>
                    <a:pt x="6985" y="36322"/>
                  </a:cubicBezTo>
                  <a:cubicBezTo>
                    <a:pt x="11684" y="24130"/>
                    <a:pt x="18034" y="15113"/>
                    <a:pt x="26035" y="9017"/>
                  </a:cubicBezTo>
                  <a:cubicBezTo>
                    <a:pt x="34036" y="2921"/>
                    <a:pt x="43180" y="0"/>
                    <a:pt x="52959" y="0"/>
                  </a:cubicBezTo>
                  <a:lnTo>
                    <a:pt x="63500" y="762"/>
                  </a:lnTo>
                  <a:cubicBezTo>
                    <a:pt x="73025" y="3810"/>
                    <a:pt x="77089" y="6223"/>
                    <a:pt x="80518" y="9271"/>
                  </a:cubicBezTo>
                  <a:lnTo>
                    <a:pt x="74422" y="21463"/>
                  </a:lnTo>
                  <a:cubicBezTo>
                    <a:pt x="68707" y="15494"/>
                    <a:pt x="61595" y="12446"/>
                    <a:pt x="53213" y="12446"/>
                  </a:cubicBezTo>
                  <a:lnTo>
                    <a:pt x="41402" y="14478"/>
                  </a:lnTo>
                  <a:cubicBezTo>
                    <a:pt x="30226" y="22733"/>
                    <a:pt x="25527" y="29464"/>
                    <a:pt x="21717" y="38735"/>
                  </a:cubicBezTo>
                  <a:cubicBezTo>
                    <a:pt x="17907" y="48006"/>
                    <a:pt x="15621" y="59944"/>
                    <a:pt x="15113" y="74549"/>
                  </a:cubicBezTo>
                  <a:lnTo>
                    <a:pt x="25781" y="63373"/>
                  </a:lnTo>
                  <a:cubicBezTo>
                    <a:pt x="37338" y="56134"/>
                    <a:pt x="43307" y="54356"/>
                    <a:pt x="49403" y="54356"/>
                  </a:cubicBezTo>
                  <a:lnTo>
                    <a:pt x="62103" y="56007"/>
                  </a:lnTo>
                  <a:cubicBezTo>
                    <a:pt x="74041" y="62484"/>
                    <a:pt x="78994" y="67437"/>
                    <a:pt x="82677" y="74041"/>
                  </a:cubicBezTo>
                  <a:lnTo>
                    <a:pt x="88519" y="88900"/>
                  </a:lnTo>
                  <a:cubicBezTo>
                    <a:pt x="88519" y="109855"/>
                    <a:pt x="86360" y="119126"/>
                    <a:pt x="81915" y="126238"/>
                  </a:cubicBezTo>
                  <a:lnTo>
                    <a:pt x="72009" y="138811"/>
                  </a:lnTo>
                  <a:cubicBezTo>
                    <a:pt x="59055" y="145415"/>
                    <a:pt x="52705" y="147066"/>
                    <a:pt x="46355" y="147066"/>
                  </a:cubicBezTo>
                  <a:lnTo>
                    <a:pt x="30607" y="144653"/>
                  </a:lnTo>
                </a:path>
              </a:pathLst>
            </a:custGeom>
            <a:solidFill>
              <a:srgbClr val="000000"/>
            </a:solidFill>
          </p:spPr>
          <p:txBody>
            <a:bodyPr/>
            <a:lstStyle/>
            <a:p>
              <a:endParaRPr lang="en-US"/>
            </a:p>
          </p:txBody>
        </p:sp>
      </p:grpSp>
      <p:grpSp>
        <p:nvGrpSpPr>
          <p:cNvPr id="53" name="Group 53"/>
          <p:cNvGrpSpPr>
            <a:grpSpLocks noChangeAspect="1"/>
          </p:cNvGrpSpPr>
          <p:nvPr/>
        </p:nvGrpSpPr>
        <p:grpSpPr>
          <a:xfrm>
            <a:off x="2566085" y="8829353"/>
            <a:ext cx="462770" cy="214173"/>
            <a:chOff x="0" y="0"/>
            <a:chExt cx="592188" cy="274066"/>
          </a:xfrm>
        </p:grpSpPr>
        <p:sp>
          <p:nvSpPr>
            <p:cNvPr id="54" name="Freeform 54"/>
            <p:cNvSpPr/>
            <p:nvPr/>
          </p:nvSpPr>
          <p:spPr>
            <a:xfrm>
              <a:off x="63500" y="66294"/>
              <a:ext cx="66294" cy="141224"/>
            </a:xfrm>
            <a:custGeom>
              <a:avLst/>
              <a:gdLst/>
              <a:ahLst/>
              <a:cxnLst/>
              <a:rect l="l" t="t" r="r" b="b"/>
              <a:pathLst>
                <a:path w="66294" h="141224">
                  <a:moveTo>
                    <a:pt x="29718" y="129413"/>
                  </a:moveTo>
                  <a:lnTo>
                    <a:pt x="29718" y="20447"/>
                  </a:lnTo>
                  <a:cubicBezTo>
                    <a:pt x="23749" y="27559"/>
                    <a:pt x="14986" y="33020"/>
                    <a:pt x="3429" y="37084"/>
                  </a:cubicBezTo>
                  <a:lnTo>
                    <a:pt x="0" y="25527"/>
                  </a:lnTo>
                  <a:cubicBezTo>
                    <a:pt x="7112" y="23241"/>
                    <a:pt x="13589" y="19939"/>
                    <a:pt x="19431" y="15494"/>
                  </a:cubicBezTo>
                  <a:lnTo>
                    <a:pt x="29845" y="5969"/>
                  </a:lnTo>
                  <a:lnTo>
                    <a:pt x="44577" y="0"/>
                  </a:lnTo>
                  <a:lnTo>
                    <a:pt x="44577" y="129413"/>
                  </a:lnTo>
                  <a:lnTo>
                    <a:pt x="66294" y="129413"/>
                  </a:lnTo>
                  <a:lnTo>
                    <a:pt x="66294" y="141224"/>
                  </a:lnTo>
                  <a:lnTo>
                    <a:pt x="8001" y="141224"/>
                  </a:lnTo>
                  <a:lnTo>
                    <a:pt x="8001" y="129413"/>
                  </a:lnTo>
                  <a:close/>
                </a:path>
              </a:pathLst>
            </a:custGeom>
            <a:solidFill>
              <a:srgbClr val="000000"/>
            </a:solidFill>
          </p:spPr>
          <p:txBody>
            <a:bodyPr/>
            <a:lstStyle/>
            <a:p>
              <a:endParaRPr lang="en-US"/>
            </a:p>
          </p:txBody>
        </p:sp>
        <p:sp>
          <p:nvSpPr>
            <p:cNvPr id="55" name="Freeform 55"/>
            <p:cNvSpPr/>
            <p:nvPr/>
          </p:nvSpPr>
          <p:spPr>
            <a:xfrm>
              <a:off x="161163" y="63754"/>
              <a:ext cx="83312" cy="143891"/>
            </a:xfrm>
            <a:custGeom>
              <a:avLst/>
              <a:gdLst/>
              <a:ahLst/>
              <a:cxnLst/>
              <a:rect l="l" t="t" r="r" b="b"/>
              <a:pathLst>
                <a:path w="83312" h="143891">
                  <a:moveTo>
                    <a:pt x="15748" y="104902"/>
                  </a:moveTo>
                  <a:lnTo>
                    <a:pt x="39878" y="80899"/>
                  </a:lnTo>
                  <a:cubicBezTo>
                    <a:pt x="46355" y="75184"/>
                    <a:pt x="51435" y="70485"/>
                    <a:pt x="55118" y="66675"/>
                  </a:cubicBezTo>
                  <a:lnTo>
                    <a:pt x="61849" y="58674"/>
                  </a:lnTo>
                  <a:cubicBezTo>
                    <a:pt x="66675" y="49530"/>
                    <a:pt x="67945" y="44577"/>
                    <a:pt x="67945" y="39243"/>
                  </a:cubicBezTo>
                  <a:lnTo>
                    <a:pt x="65659" y="25146"/>
                  </a:lnTo>
                  <a:cubicBezTo>
                    <a:pt x="56769" y="14732"/>
                    <a:pt x="50927" y="12065"/>
                    <a:pt x="43561" y="12065"/>
                  </a:cubicBezTo>
                  <a:lnTo>
                    <a:pt x="33020" y="13589"/>
                  </a:lnTo>
                  <a:cubicBezTo>
                    <a:pt x="24511" y="19812"/>
                    <a:pt x="21336" y="23876"/>
                    <a:pt x="19050" y="28956"/>
                  </a:cubicBezTo>
                  <a:lnTo>
                    <a:pt x="15875" y="39370"/>
                  </a:lnTo>
                  <a:lnTo>
                    <a:pt x="3429" y="38481"/>
                  </a:lnTo>
                  <a:lnTo>
                    <a:pt x="4953" y="24892"/>
                  </a:lnTo>
                  <a:cubicBezTo>
                    <a:pt x="12065" y="13208"/>
                    <a:pt x="17018" y="8509"/>
                    <a:pt x="23241" y="5207"/>
                  </a:cubicBezTo>
                  <a:lnTo>
                    <a:pt x="36576" y="0"/>
                  </a:lnTo>
                  <a:cubicBezTo>
                    <a:pt x="52324" y="0"/>
                    <a:pt x="59309" y="1651"/>
                    <a:pt x="65151" y="5080"/>
                  </a:cubicBezTo>
                  <a:lnTo>
                    <a:pt x="75565" y="13081"/>
                  </a:lnTo>
                  <a:cubicBezTo>
                    <a:pt x="81788" y="24765"/>
                    <a:pt x="83312" y="31242"/>
                    <a:pt x="83312" y="38608"/>
                  </a:cubicBezTo>
                  <a:lnTo>
                    <a:pt x="81915" y="52197"/>
                  </a:lnTo>
                  <a:cubicBezTo>
                    <a:pt x="76073" y="63754"/>
                    <a:pt x="72390" y="68961"/>
                    <a:pt x="68072" y="73406"/>
                  </a:cubicBezTo>
                  <a:lnTo>
                    <a:pt x="57912" y="83312"/>
                  </a:lnTo>
                  <a:cubicBezTo>
                    <a:pt x="41402" y="97409"/>
                    <a:pt x="34036" y="104394"/>
                    <a:pt x="28448" y="110490"/>
                  </a:cubicBezTo>
                  <a:lnTo>
                    <a:pt x="18288" y="123698"/>
                  </a:lnTo>
                  <a:lnTo>
                    <a:pt x="83185" y="131699"/>
                  </a:lnTo>
                  <a:lnTo>
                    <a:pt x="83185"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56" name="Freeform 56"/>
            <p:cNvSpPr/>
            <p:nvPr/>
          </p:nvSpPr>
          <p:spPr>
            <a:xfrm>
              <a:off x="245745" y="64262"/>
              <a:ext cx="88519" cy="145288"/>
            </a:xfrm>
            <a:custGeom>
              <a:avLst/>
              <a:gdLst/>
              <a:ahLst/>
              <a:cxnLst/>
              <a:rect l="l" t="t" r="r" b="b"/>
              <a:pathLst>
                <a:path w="88519" h="145288">
                  <a:moveTo>
                    <a:pt x="76200" y="0"/>
                  </a:moveTo>
                  <a:lnTo>
                    <a:pt x="88519" y="0"/>
                  </a:lnTo>
                  <a:lnTo>
                    <a:pt x="12192" y="145288"/>
                  </a:lnTo>
                  <a:lnTo>
                    <a:pt x="0" y="145288"/>
                  </a:lnTo>
                  <a:close/>
                </a:path>
              </a:pathLst>
            </a:custGeom>
            <a:solidFill>
              <a:srgbClr val="000000"/>
            </a:solidFill>
          </p:spPr>
          <p:txBody>
            <a:bodyPr/>
            <a:lstStyle/>
            <a:p>
              <a:endParaRPr lang="en-US"/>
            </a:p>
          </p:txBody>
        </p:sp>
        <p:sp>
          <p:nvSpPr>
            <p:cNvPr id="57" name="Freeform 57"/>
            <p:cNvSpPr/>
            <p:nvPr/>
          </p:nvSpPr>
          <p:spPr>
            <a:xfrm>
              <a:off x="335026" y="63500"/>
              <a:ext cx="88392" cy="146939"/>
            </a:xfrm>
            <a:custGeom>
              <a:avLst/>
              <a:gdLst/>
              <a:ahLst/>
              <a:cxnLst/>
              <a:rect l="l" t="t" r="r" b="b"/>
              <a:pathLst>
                <a:path w="88392" h="146939">
                  <a:moveTo>
                    <a:pt x="58674" y="73152"/>
                  </a:moveTo>
                  <a:lnTo>
                    <a:pt x="69088" y="62865"/>
                  </a:lnTo>
                  <a:cubicBezTo>
                    <a:pt x="72517" y="45339"/>
                    <a:pt x="70739" y="36830"/>
                    <a:pt x="67437" y="30353"/>
                  </a:cubicBezTo>
                  <a:lnTo>
                    <a:pt x="60325" y="19304"/>
                  </a:lnTo>
                  <a:cubicBezTo>
                    <a:pt x="51308" y="13970"/>
                    <a:pt x="46863" y="12573"/>
                    <a:pt x="42418" y="12573"/>
                  </a:cubicBezTo>
                  <a:lnTo>
                    <a:pt x="33274" y="13843"/>
                  </a:lnTo>
                  <a:cubicBezTo>
                    <a:pt x="24892" y="18796"/>
                    <a:pt x="21463" y="22733"/>
                    <a:pt x="18923" y="28067"/>
                  </a:cubicBezTo>
                  <a:lnTo>
                    <a:pt x="14986" y="40259"/>
                  </a:lnTo>
                  <a:cubicBezTo>
                    <a:pt x="14986" y="56896"/>
                    <a:pt x="17145" y="64262"/>
                    <a:pt x="21336" y="70612"/>
                  </a:cubicBezTo>
                  <a:lnTo>
                    <a:pt x="31623" y="80010"/>
                  </a:lnTo>
                  <a:cubicBezTo>
                    <a:pt x="46609" y="80010"/>
                    <a:pt x="52959" y="77724"/>
                    <a:pt x="58674" y="73152"/>
                  </a:cubicBezTo>
                  <a:moveTo>
                    <a:pt x="5461" y="134620"/>
                  </a:moveTo>
                  <a:lnTo>
                    <a:pt x="13716" y="124333"/>
                  </a:lnTo>
                  <a:cubicBezTo>
                    <a:pt x="20955" y="131064"/>
                    <a:pt x="28321" y="134366"/>
                    <a:pt x="35814" y="134366"/>
                  </a:cubicBezTo>
                  <a:lnTo>
                    <a:pt x="47498" y="132334"/>
                  </a:lnTo>
                  <a:cubicBezTo>
                    <a:pt x="58293" y="124079"/>
                    <a:pt x="62865" y="117348"/>
                    <a:pt x="66675" y="108077"/>
                  </a:cubicBezTo>
                  <a:cubicBezTo>
                    <a:pt x="70485" y="98806"/>
                    <a:pt x="72644" y="86741"/>
                    <a:pt x="73152" y="72136"/>
                  </a:cubicBezTo>
                  <a:lnTo>
                    <a:pt x="62738" y="83312"/>
                  </a:lnTo>
                  <a:cubicBezTo>
                    <a:pt x="51054" y="90551"/>
                    <a:pt x="45085" y="92329"/>
                    <a:pt x="38989" y="92329"/>
                  </a:cubicBezTo>
                  <a:lnTo>
                    <a:pt x="27432" y="90805"/>
                  </a:lnTo>
                  <a:cubicBezTo>
                    <a:pt x="15494" y="84709"/>
                    <a:pt x="10414" y="79883"/>
                    <a:pt x="6223" y="73279"/>
                  </a:cubicBezTo>
                  <a:lnTo>
                    <a:pt x="0" y="48133"/>
                  </a:lnTo>
                  <a:cubicBezTo>
                    <a:pt x="0" y="37084"/>
                    <a:pt x="2159" y="27940"/>
                    <a:pt x="6604" y="20701"/>
                  </a:cubicBezTo>
                  <a:lnTo>
                    <a:pt x="16510" y="8255"/>
                  </a:lnTo>
                  <a:cubicBezTo>
                    <a:pt x="29464" y="1651"/>
                    <a:pt x="35814" y="0"/>
                    <a:pt x="42037" y="0"/>
                  </a:cubicBezTo>
                  <a:lnTo>
                    <a:pt x="57912" y="2286"/>
                  </a:lnTo>
                  <a:cubicBezTo>
                    <a:pt x="71882" y="11684"/>
                    <a:pt x="77470" y="19050"/>
                    <a:pt x="81915" y="28956"/>
                  </a:cubicBezTo>
                  <a:cubicBezTo>
                    <a:pt x="86360" y="38862"/>
                    <a:pt x="88392" y="51308"/>
                    <a:pt x="88392" y="66294"/>
                  </a:cubicBezTo>
                  <a:cubicBezTo>
                    <a:pt x="88392" y="83693"/>
                    <a:pt x="85979" y="98425"/>
                    <a:pt x="81407" y="110617"/>
                  </a:cubicBezTo>
                  <a:cubicBezTo>
                    <a:pt x="76835" y="122809"/>
                    <a:pt x="70358" y="131953"/>
                    <a:pt x="62357" y="137922"/>
                  </a:cubicBezTo>
                  <a:cubicBezTo>
                    <a:pt x="54356" y="143891"/>
                    <a:pt x="45466" y="146939"/>
                    <a:pt x="35687" y="146939"/>
                  </a:cubicBezTo>
                  <a:cubicBezTo>
                    <a:pt x="24765" y="146939"/>
                    <a:pt x="14732" y="142748"/>
                    <a:pt x="5588" y="134493"/>
                  </a:cubicBezTo>
                </a:path>
              </a:pathLst>
            </a:custGeom>
            <a:solidFill>
              <a:srgbClr val="000000"/>
            </a:solidFill>
          </p:spPr>
          <p:txBody>
            <a:bodyPr/>
            <a:lstStyle/>
            <a:p>
              <a:endParaRPr lang="en-US"/>
            </a:p>
          </p:txBody>
        </p:sp>
        <p:sp>
          <p:nvSpPr>
            <p:cNvPr id="58" name="Freeform 58"/>
            <p:cNvSpPr/>
            <p:nvPr/>
          </p:nvSpPr>
          <p:spPr>
            <a:xfrm>
              <a:off x="437515" y="63627"/>
              <a:ext cx="91059" cy="147193"/>
            </a:xfrm>
            <a:custGeom>
              <a:avLst/>
              <a:gdLst/>
              <a:ahLst/>
              <a:cxnLst/>
              <a:rect l="l" t="t" r="r" b="b"/>
              <a:pathLst>
                <a:path w="91059" h="147193">
                  <a:moveTo>
                    <a:pt x="26416" y="50165"/>
                  </a:moveTo>
                  <a:lnTo>
                    <a:pt x="37719" y="58547"/>
                  </a:lnTo>
                  <a:cubicBezTo>
                    <a:pt x="54864" y="58674"/>
                    <a:pt x="61214" y="54483"/>
                    <a:pt x="65786" y="50165"/>
                  </a:cubicBezTo>
                  <a:lnTo>
                    <a:pt x="72390" y="40513"/>
                  </a:lnTo>
                  <a:cubicBezTo>
                    <a:pt x="72390" y="27432"/>
                    <a:pt x="69977" y="22098"/>
                    <a:pt x="65024" y="18161"/>
                  </a:cubicBezTo>
                  <a:lnTo>
                    <a:pt x="53975" y="12319"/>
                  </a:lnTo>
                  <a:cubicBezTo>
                    <a:pt x="39370" y="12319"/>
                    <a:pt x="33147" y="14224"/>
                    <a:pt x="27686" y="18034"/>
                  </a:cubicBezTo>
                  <a:lnTo>
                    <a:pt x="19558" y="27178"/>
                  </a:lnTo>
                  <a:cubicBezTo>
                    <a:pt x="19558" y="40640"/>
                    <a:pt x="21844" y="46101"/>
                    <a:pt x="26416" y="50292"/>
                  </a:cubicBezTo>
                  <a:moveTo>
                    <a:pt x="67945" y="127762"/>
                  </a:moveTo>
                  <a:lnTo>
                    <a:pt x="76835" y="116586"/>
                  </a:lnTo>
                  <a:cubicBezTo>
                    <a:pt x="76835" y="102870"/>
                    <a:pt x="75438" y="98298"/>
                    <a:pt x="72644" y="94488"/>
                  </a:cubicBezTo>
                  <a:lnTo>
                    <a:pt x="66294" y="87503"/>
                  </a:lnTo>
                  <a:cubicBezTo>
                    <a:pt x="57785" y="82169"/>
                    <a:pt x="52197" y="79248"/>
                    <a:pt x="45212" y="76073"/>
                  </a:cubicBezTo>
                  <a:lnTo>
                    <a:pt x="33147" y="82042"/>
                  </a:lnTo>
                  <a:cubicBezTo>
                    <a:pt x="24765" y="87376"/>
                    <a:pt x="21336" y="90678"/>
                    <a:pt x="18542" y="94488"/>
                  </a:cubicBezTo>
                  <a:lnTo>
                    <a:pt x="14478" y="102870"/>
                  </a:lnTo>
                  <a:cubicBezTo>
                    <a:pt x="14478" y="116459"/>
                    <a:pt x="17399" y="123063"/>
                    <a:pt x="23495" y="127762"/>
                  </a:cubicBezTo>
                  <a:lnTo>
                    <a:pt x="36830" y="134874"/>
                  </a:lnTo>
                  <a:cubicBezTo>
                    <a:pt x="54483" y="134874"/>
                    <a:pt x="61849" y="132588"/>
                    <a:pt x="67818" y="127889"/>
                  </a:cubicBezTo>
                  <a:moveTo>
                    <a:pt x="82677" y="85852"/>
                  </a:moveTo>
                  <a:lnTo>
                    <a:pt x="91059" y="99314"/>
                  </a:lnTo>
                  <a:cubicBezTo>
                    <a:pt x="91059" y="116332"/>
                    <a:pt x="89027" y="122936"/>
                    <a:pt x="85090" y="128778"/>
                  </a:cubicBezTo>
                  <a:lnTo>
                    <a:pt x="75565" y="139065"/>
                  </a:lnTo>
                  <a:cubicBezTo>
                    <a:pt x="61595" y="145542"/>
                    <a:pt x="53848" y="147193"/>
                    <a:pt x="45339" y="147193"/>
                  </a:cubicBezTo>
                  <a:lnTo>
                    <a:pt x="29464" y="145669"/>
                  </a:lnTo>
                  <a:cubicBezTo>
                    <a:pt x="15621" y="139446"/>
                    <a:pt x="10160" y="135001"/>
                    <a:pt x="6096" y="129286"/>
                  </a:cubicBezTo>
                  <a:lnTo>
                    <a:pt x="0" y="116967"/>
                  </a:lnTo>
                  <a:cubicBezTo>
                    <a:pt x="0" y="99949"/>
                    <a:pt x="2794" y="92202"/>
                    <a:pt x="8509" y="86233"/>
                  </a:cubicBezTo>
                  <a:lnTo>
                    <a:pt x="32385" y="69723"/>
                  </a:lnTo>
                  <a:cubicBezTo>
                    <a:pt x="23749" y="65278"/>
                    <a:pt x="17018" y="60325"/>
                    <a:pt x="12319" y="54991"/>
                  </a:cubicBezTo>
                  <a:lnTo>
                    <a:pt x="5207" y="42672"/>
                  </a:lnTo>
                  <a:cubicBezTo>
                    <a:pt x="5207" y="27559"/>
                    <a:pt x="7112" y="21590"/>
                    <a:pt x="11049" y="16256"/>
                  </a:cubicBezTo>
                  <a:lnTo>
                    <a:pt x="20066" y="6985"/>
                  </a:lnTo>
                  <a:cubicBezTo>
                    <a:pt x="32766" y="1397"/>
                    <a:pt x="39497" y="0"/>
                    <a:pt x="46609" y="0"/>
                  </a:cubicBezTo>
                  <a:lnTo>
                    <a:pt x="60452" y="1397"/>
                  </a:lnTo>
                  <a:cubicBezTo>
                    <a:pt x="72644" y="6858"/>
                    <a:pt x="77597" y="10795"/>
                    <a:pt x="81280" y="15875"/>
                  </a:cubicBezTo>
                  <a:lnTo>
                    <a:pt x="86741" y="27051"/>
                  </a:lnTo>
                  <a:cubicBezTo>
                    <a:pt x="86741" y="42418"/>
                    <a:pt x="84328" y="49276"/>
                    <a:pt x="79502" y="54737"/>
                  </a:cubicBezTo>
                  <a:lnTo>
                    <a:pt x="67945" y="65024"/>
                  </a:lnTo>
                  <a:cubicBezTo>
                    <a:pt x="69342" y="74549"/>
                    <a:pt x="77089" y="80010"/>
                    <a:pt x="82677" y="85852"/>
                  </a:cubicBezTo>
                </a:path>
              </a:pathLst>
            </a:custGeom>
            <a:solidFill>
              <a:srgbClr val="000000"/>
            </a:solidFill>
          </p:spPr>
          <p:txBody>
            <a:bodyPr/>
            <a:lstStyle/>
            <a:p>
              <a:endParaRPr lang="en-US"/>
            </a:p>
          </p:txBody>
        </p:sp>
      </p:grpSp>
      <p:grpSp>
        <p:nvGrpSpPr>
          <p:cNvPr id="59" name="Group 59"/>
          <p:cNvGrpSpPr>
            <a:grpSpLocks noChangeAspect="1"/>
          </p:cNvGrpSpPr>
          <p:nvPr/>
        </p:nvGrpSpPr>
        <p:grpSpPr>
          <a:xfrm>
            <a:off x="3171810" y="8829353"/>
            <a:ext cx="462473" cy="213867"/>
            <a:chOff x="0" y="0"/>
            <a:chExt cx="591820" cy="273685"/>
          </a:xfrm>
        </p:grpSpPr>
        <p:sp>
          <p:nvSpPr>
            <p:cNvPr id="60" name="Freeform 60"/>
            <p:cNvSpPr/>
            <p:nvPr/>
          </p:nvSpPr>
          <p:spPr>
            <a:xfrm>
              <a:off x="63500" y="66294"/>
              <a:ext cx="66294" cy="141224"/>
            </a:xfrm>
            <a:custGeom>
              <a:avLst/>
              <a:gdLst/>
              <a:ahLst/>
              <a:cxnLst/>
              <a:rect l="l" t="t" r="r" b="b"/>
              <a:pathLst>
                <a:path w="66294" h="141224">
                  <a:moveTo>
                    <a:pt x="29718" y="129413"/>
                  </a:moveTo>
                  <a:lnTo>
                    <a:pt x="29718" y="20447"/>
                  </a:lnTo>
                  <a:cubicBezTo>
                    <a:pt x="23749" y="27559"/>
                    <a:pt x="14986" y="33020"/>
                    <a:pt x="3429" y="37084"/>
                  </a:cubicBezTo>
                  <a:lnTo>
                    <a:pt x="0" y="25527"/>
                  </a:lnTo>
                  <a:cubicBezTo>
                    <a:pt x="7112" y="23241"/>
                    <a:pt x="13589" y="19939"/>
                    <a:pt x="19431" y="15494"/>
                  </a:cubicBezTo>
                  <a:lnTo>
                    <a:pt x="29845" y="5969"/>
                  </a:lnTo>
                  <a:lnTo>
                    <a:pt x="44577" y="0"/>
                  </a:lnTo>
                  <a:lnTo>
                    <a:pt x="44577" y="129413"/>
                  </a:lnTo>
                  <a:lnTo>
                    <a:pt x="66294" y="129413"/>
                  </a:lnTo>
                  <a:lnTo>
                    <a:pt x="66294" y="141224"/>
                  </a:lnTo>
                  <a:lnTo>
                    <a:pt x="8001" y="141224"/>
                  </a:lnTo>
                  <a:lnTo>
                    <a:pt x="8001" y="129413"/>
                  </a:lnTo>
                  <a:close/>
                </a:path>
              </a:pathLst>
            </a:custGeom>
            <a:solidFill>
              <a:srgbClr val="000000"/>
            </a:solidFill>
          </p:spPr>
          <p:txBody>
            <a:bodyPr/>
            <a:lstStyle/>
            <a:p>
              <a:endParaRPr lang="en-US"/>
            </a:p>
          </p:txBody>
        </p:sp>
        <p:sp>
          <p:nvSpPr>
            <p:cNvPr id="61" name="Freeform 61"/>
            <p:cNvSpPr/>
            <p:nvPr/>
          </p:nvSpPr>
          <p:spPr>
            <a:xfrm>
              <a:off x="161163" y="63754"/>
              <a:ext cx="83312" cy="143891"/>
            </a:xfrm>
            <a:custGeom>
              <a:avLst/>
              <a:gdLst/>
              <a:ahLst/>
              <a:cxnLst/>
              <a:rect l="l" t="t" r="r" b="b"/>
              <a:pathLst>
                <a:path w="83312" h="143891">
                  <a:moveTo>
                    <a:pt x="15748" y="104902"/>
                  </a:moveTo>
                  <a:lnTo>
                    <a:pt x="39878" y="80899"/>
                  </a:lnTo>
                  <a:cubicBezTo>
                    <a:pt x="46355" y="75184"/>
                    <a:pt x="51435" y="70485"/>
                    <a:pt x="55118" y="66675"/>
                  </a:cubicBezTo>
                  <a:lnTo>
                    <a:pt x="61849" y="58674"/>
                  </a:lnTo>
                  <a:cubicBezTo>
                    <a:pt x="66675" y="49530"/>
                    <a:pt x="67945" y="44577"/>
                    <a:pt x="67945" y="39243"/>
                  </a:cubicBezTo>
                  <a:lnTo>
                    <a:pt x="65659" y="25146"/>
                  </a:lnTo>
                  <a:cubicBezTo>
                    <a:pt x="56769" y="14732"/>
                    <a:pt x="50927" y="12065"/>
                    <a:pt x="43561" y="12065"/>
                  </a:cubicBezTo>
                  <a:lnTo>
                    <a:pt x="33020" y="13589"/>
                  </a:lnTo>
                  <a:cubicBezTo>
                    <a:pt x="24511" y="19812"/>
                    <a:pt x="21336" y="23876"/>
                    <a:pt x="19050" y="28956"/>
                  </a:cubicBezTo>
                  <a:lnTo>
                    <a:pt x="15875" y="39370"/>
                  </a:lnTo>
                  <a:lnTo>
                    <a:pt x="3429" y="38481"/>
                  </a:lnTo>
                  <a:lnTo>
                    <a:pt x="4953" y="24892"/>
                  </a:lnTo>
                  <a:cubicBezTo>
                    <a:pt x="12065" y="13208"/>
                    <a:pt x="17018" y="8509"/>
                    <a:pt x="23241" y="5207"/>
                  </a:cubicBezTo>
                  <a:lnTo>
                    <a:pt x="36576" y="0"/>
                  </a:lnTo>
                  <a:cubicBezTo>
                    <a:pt x="52324" y="0"/>
                    <a:pt x="59309" y="1651"/>
                    <a:pt x="65151" y="5080"/>
                  </a:cubicBezTo>
                  <a:lnTo>
                    <a:pt x="75565" y="13081"/>
                  </a:lnTo>
                  <a:cubicBezTo>
                    <a:pt x="81788" y="24765"/>
                    <a:pt x="83312" y="31242"/>
                    <a:pt x="83312" y="38608"/>
                  </a:cubicBezTo>
                  <a:lnTo>
                    <a:pt x="81915" y="52197"/>
                  </a:lnTo>
                  <a:cubicBezTo>
                    <a:pt x="76073" y="63754"/>
                    <a:pt x="72390" y="68961"/>
                    <a:pt x="68072" y="73406"/>
                  </a:cubicBezTo>
                  <a:lnTo>
                    <a:pt x="57912" y="83312"/>
                  </a:lnTo>
                  <a:cubicBezTo>
                    <a:pt x="41402" y="97409"/>
                    <a:pt x="34036" y="104394"/>
                    <a:pt x="28448" y="110490"/>
                  </a:cubicBezTo>
                  <a:lnTo>
                    <a:pt x="18288" y="123698"/>
                  </a:lnTo>
                  <a:lnTo>
                    <a:pt x="83185" y="131699"/>
                  </a:lnTo>
                  <a:lnTo>
                    <a:pt x="83185"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62" name="Freeform 62"/>
            <p:cNvSpPr/>
            <p:nvPr/>
          </p:nvSpPr>
          <p:spPr>
            <a:xfrm>
              <a:off x="245745" y="64262"/>
              <a:ext cx="88519" cy="145415"/>
            </a:xfrm>
            <a:custGeom>
              <a:avLst/>
              <a:gdLst/>
              <a:ahLst/>
              <a:cxnLst/>
              <a:rect l="l" t="t" r="r" b="b"/>
              <a:pathLst>
                <a:path w="88519" h="145415">
                  <a:moveTo>
                    <a:pt x="76200" y="0"/>
                  </a:moveTo>
                  <a:lnTo>
                    <a:pt x="88519" y="0"/>
                  </a:lnTo>
                  <a:lnTo>
                    <a:pt x="12192" y="145415"/>
                  </a:lnTo>
                  <a:lnTo>
                    <a:pt x="0" y="145415"/>
                  </a:lnTo>
                  <a:close/>
                </a:path>
              </a:pathLst>
            </a:custGeom>
            <a:solidFill>
              <a:srgbClr val="000000"/>
            </a:solidFill>
          </p:spPr>
          <p:txBody>
            <a:bodyPr/>
            <a:lstStyle/>
            <a:p>
              <a:endParaRPr lang="en-US"/>
            </a:p>
          </p:txBody>
        </p:sp>
        <p:sp>
          <p:nvSpPr>
            <p:cNvPr id="63" name="Freeform 63"/>
            <p:cNvSpPr/>
            <p:nvPr/>
          </p:nvSpPr>
          <p:spPr>
            <a:xfrm>
              <a:off x="334518"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277" y="134493"/>
                    <a:pt x="65405" y="128397"/>
                    <a:pt x="69596" y="116078"/>
                  </a:cubicBezTo>
                  <a:moveTo>
                    <a:pt x="10795" y="125730"/>
                  </a:moveTo>
                  <a:cubicBezTo>
                    <a:pt x="3556" y="111760"/>
                    <a:pt x="0" y="94488"/>
                    <a:pt x="0" y="73660"/>
                  </a:cubicBezTo>
                  <a:cubicBezTo>
                    <a:pt x="0" y="52832"/>
                    <a:pt x="3429" y="35306"/>
                    <a:pt x="10414" y="21209"/>
                  </a:cubicBezTo>
                  <a:cubicBezTo>
                    <a:pt x="17399"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161" y="139700"/>
                    <a:pt x="10922" y="125730"/>
                  </a:cubicBezTo>
                </a:path>
              </a:pathLst>
            </a:custGeom>
            <a:solidFill>
              <a:srgbClr val="000000"/>
            </a:solidFill>
          </p:spPr>
          <p:txBody>
            <a:bodyPr/>
            <a:lstStyle/>
            <a:p>
              <a:endParaRPr lang="en-US"/>
            </a:p>
          </p:txBody>
        </p:sp>
        <p:sp>
          <p:nvSpPr>
            <p:cNvPr id="64" name="Freeform 64"/>
            <p:cNvSpPr/>
            <p:nvPr/>
          </p:nvSpPr>
          <p:spPr>
            <a:xfrm>
              <a:off x="437896" y="63500"/>
              <a:ext cx="90424" cy="146685"/>
            </a:xfrm>
            <a:custGeom>
              <a:avLst/>
              <a:gdLst/>
              <a:ahLst/>
              <a:cxnLst/>
              <a:rect l="l" t="t" r="r" b="b"/>
              <a:pathLst>
                <a:path w="90424" h="146685">
                  <a:moveTo>
                    <a:pt x="69596" y="116078"/>
                  </a:moveTo>
                  <a:lnTo>
                    <a:pt x="75819" y="73660"/>
                  </a:lnTo>
                  <a:cubicBezTo>
                    <a:pt x="75819" y="57531"/>
                    <a:pt x="73787" y="43307"/>
                    <a:pt x="69596" y="30734"/>
                  </a:cubicBezTo>
                  <a:cubicBezTo>
                    <a:pt x="65405" y="18161"/>
                    <a:pt x="57404" y="12192"/>
                    <a:pt x="45212" y="12192"/>
                  </a:cubicBezTo>
                  <a:cubicBezTo>
                    <a:pt x="33020" y="12192"/>
                    <a:pt x="25019" y="18415"/>
                    <a:pt x="20955" y="30861"/>
                  </a:cubicBezTo>
                  <a:lnTo>
                    <a:pt x="14732" y="73787"/>
                  </a:lnTo>
                  <a:cubicBezTo>
                    <a:pt x="14732" y="89789"/>
                    <a:pt x="16764" y="103886"/>
                    <a:pt x="20955" y="116205"/>
                  </a:cubicBezTo>
                  <a:cubicBezTo>
                    <a:pt x="25146" y="128524"/>
                    <a:pt x="33274" y="134620"/>
                    <a:pt x="45212" y="134620"/>
                  </a:cubicBezTo>
                  <a:cubicBezTo>
                    <a:pt x="57277" y="134620"/>
                    <a:pt x="65405" y="128524"/>
                    <a:pt x="69596" y="116205"/>
                  </a:cubicBezTo>
                  <a:moveTo>
                    <a:pt x="10795" y="125857"/>
                  </a:moveTo>
                  <a:cubicBezTo>
                    <a:pt x="3556" y="111887"/>
                    <a:pt x="0" y="94615"/>
                    <a:pt x="0" y="73787"/>
                  </a:cubicBezTo>
                  <a:cubicBezTo>
                    <a:pt x="0" y="52959"/>
                    <a:pt x="3429" y="35433"/>
                    <a:pt x="10414" y="21336"/>
                  </a:cubicBezTo>
                  <a:cubicBezTo>
                    <a:pt x="17399" y="7239"/>
                    <a:pt x="29083" y="0"/>
                    <a:pt x="45212" y="0"/>
                  </a:cubicBezTo>
                  <a:cubicBezTo>
                    <a:pt x="61341" y="0"/>
                    <a:pt x="73025" y="7112"/>
                    <a:pt x="80010" y="21209"/>
                  </a:cubicBezTo>
                  <a:cubicBezTo>
                    <a:pt x="86995" y="35306"/>
                    <a:pt x="90424" y="52832"/>
                    <a:pt x="90424" y="73660"/>
                  </a:cubicBezTo>
                  <a:cubicBezTo>
                    <a:pt x="90424" y="94488"/>
                    <a:pt x="86868" y="111633"/>
                    <a:pt x="79629" y="125730"/>
                  </a:cubicBezTo>
                  <a:cubicBezTo>
                    <a:pt x="72390" y="139827"/>
                    <a:pt x="60960" y="146685"/>
                    <a:pt x="45212" y="146685"/>
                  </a:cubicBezTo>
                  <a:cubicBezTo>
                    <a:pt x="29464" y="146685"/>
                    <a:pt x="18034" y="139700"/>
                    <a:pt x="10922" y="125730"/>
                  </a:cubicBezTo>
                </a:path>
              </a:pathLst>
            </a:custGeom>
            <a:solidFill>
              <a:srgbClr val="000000"/>
            </a:solidFill>
          </p:spPr>
          <p:txBody>
            <a:bodyPr/>
            <a:lstStyle/>
            <a:p>
              <a:endParaRPr lang="en-US"/>
            </a:p>
          </p:txBody>
        </p:sp>
      </p:grpSp>
      <p:grpSp>
        <p:nvGrpSpPr>
          <p:cNvPr id="65" name="Group 65"/>
          <p:cNvGrpSpPr>
            <a:grpSpLocks noChangeAspect="1"/>
          </p:cNvGrpSpPr>
          <p:nvPr/>
        </p:nvGrpSpPr>
        <p:grpSpPr>
          <a:xfrm>
            <a:off x="3777543" y="8829353"/>
            <a:ext cx="460232" cy="213867"/>
            <a:chOff x="0" y="0"/>
            <a:chExt cx="588950" cy="273685"/>
          </a:xfrm>
        </p:grpSpPr>
        <p:sp>
          <p:nvSpPr>
            <p:cNvPr id="66" name="Freeform 66"/>
            <p:cNvSpPr/>
            <p:nvPr/>
          </p:nvSpPr>
          <p:spPr>
            <a:xfrm>
              <a:off x="63500" y="66294"/>
              <a:ext cx="66294" cy="141224"/>
            </a:xfrm>
            <a:custGeom>
              <a:avLst/>
              <a:gdLst/>
              <a:ahLst/>
              <a:cxnLst/>
              <a:rect l="l" t="t" r="r" b="b"/>
              <a:pathLst>
                <a:path w="66294" h="141224">
                  <a:moveTo>
                    <a:pt x="29718" y="129413"/>
                  </a:moveTo>
                  <a:lnTo>
                    <a:pt x="29718" y="20447"/>
                  </a:lnTo>
                  <a:cubicBezTo>
                    <a:pt x="23749" y="27559"/>
                    <a:pt x="14986" y="33020"/>
                    <a:pt x="3429" y="37084"/>
                  </a:cubicBezTo>
                  <a:lnTo>
                    <a:pt x="0" y="25527"/>
                  </a:lnTo>
                  <a:cubicBezTo>
                    <a:pt x="7112" y="23241"/>
                    <a:pt x="13589" y="19939"/>
                    <a:pt x="19431" y="15494"/>
                  </a:cubicBezTo>
                  <a:lnTo>
                    <a:pt x="29845" y="5969"/>
                  </a:lnTo>
                  <a:lnTo>
                    <a:pt x="44577" y="0"/>
                  </a:lnTo>
                  <a:lnTo>
                    <a:pt x="44577" y="129413"/>
                  </a:lnTo>
                  <a:lnTo>
                    <a:pt x="66294" y="129413"/>
                  </a:lnTo>
                  <a:lnTo>
                    <a:pt x="66294" y="141224"/>
                  </a:lnTo>
                  <a:lnTo>
                    <a:pt x="8001" y="141224"/>
                  </a:lnTo>
                  <a:lnTo>
                    <a:pt x="8001" y="129413"/>
                  </a:lnTo>
                  <a:close/>
                </a:path>
              </a:pathLst>
            </a:custGeom>
            <a:solidFill>
              <a:srgbClr val="000000"/>
            </a:solidFill>
          </p:spPr>
          <p:txBody>
            <a:bodyPr/>
            <a:lstStyle/>
            <a:p>
              <a:endParaRPr lang="en-US"/>
            </a:p>
          </p:txBody>
        </p:sp>
        <p:sp>
          <p:nvSpPr>
            <p:cNvPr id="67" name="Freeform 67"/>
            <p:cNvSpPr/>
            <p:nvPr/>
          </p:nvSpPr>
          <p:spPr>
            <a:xfrm>
              <a:off x="161163" y="63754"/>
              <a:ext cx="83312" cy="143891"/>
            </a:xfrm>
            <a:custGeom>
              <a:avLst/>
              <a:gdLst/>
              <a:ahLst/>
              <a:cxnLst/>
              <a:rect l="l" t="t" r="r" b="b"/>
              <a:pathLst>
                <a:path w="83312" h="143891">
                  <a:moveTo>
                    <a:pt x="15748" y="104902"/>
                  </a:moveTo>
                  <a:lnTo>
                    <a:pt x="39878" y="80899"/>
                  </a:lnTo>
                  <a:cubicBezTo>
                    <a:pt x="46355" y="75184"/>
                    <a:pt x="51435" y="70485"/>
                    <a:pt x="55118" y="66675"/>
                  </a:cubicBezTo>
                  <a:lnTo>
                    <a:pt x="61849" y="58674"/>
                  </a:lnTo>
                  <a:cubicBezTo>
                    <a:pt x="66675" y="49530"/>
                    <a:pt x="67945" y="44577"/>
                    <a:pt x="67945" y="39243"/>
                  </a:cubicBezTo>
                  <a:lnTo>
                    <a:pt x="65659" y="25146"/>
                  </a:lnTo>
                  <a:cubicBezTo>
                    <a:pt x="56769" y="14732"/>
                    <a:pt x="50927" y="12065"/>
                    <a:pt x="43561" y="12065"/>
                  </a:cubicBezTo>
                  <a:lnTo>
                    <a:pt x="33020" y="13589"/>
                  </a:lnTo>
                  <a:cubicBezTo>
                    <a:pt x="24511" y="19812"/>
                    <a:pt x="21336" y="23876"/>
                    <a:pt x="19050" y="28956"/>
                  </a:cubicBezTo>
                  <a:lnTo>
                    <a:pt x="15875" y="39370"/>
                  </a:lnTo>
                  <a:lnTo>
                    <a:pt x="3429" y="38481"/>
                  </a:lnTo>
                  <a:lnTo>
                    <a:pt x="4953" y="24892"/>
                  </a:lnTo>
                  <a:cubicBezTo>
                    <a:pt x="12065" y="13208"/>
                    <a:pt x="17018" y="8509"/>
                    <a:pt x="23241" y="5207"/>
                  </a:cubicBezTo>
                  <a:lnTo>
                    <a:pt x="36576" y="0"/>
                  </a:lnTo>
                  <a:cubicBezTo>
                    <a:pt x="52324" y="0"/>
                    <a:pt x="59309" y="1651"/>
                    <a:pt x="65151" y="5080"/>
                  </a:cubicBezTo>
                  <a:lnTo>
                    <a:pt x="75565" y="13081"/>
                  </a:lnTo>
                  <a:cubicBezTo>
                    <a:pt x="81788" y="24765"/>
                    <a:pt x="83312" y="31242"/>
                    <a:pt x="83312" y="38608"/>
                  </a:cubicBezTo>
                  <a:lnTo>
                    <a:pt x="81915" y="52197"/>
                  </a:lnTo>
                  <a:cubicBezTo>
                    <a:pt x="76073" y="63754"/>
                    <a:pt x="72390" y="68961"/>
                    <a:pt x="68072" y="73406"/>
                  </a:cubicBezTo>
                  <a:lnTo>
                    <a:pt x="57912" y="83312"/>
                  </a:lnTo>
                  <a:cubicBezTo>
                    <a:pt x="41402" y="97409"/>
                    <a:pt x="34036" y="104394"/>
                    <a:pt x="28448" y="110490"/>
                  </a:cubicBezTo>
                  <a:lnTo>
                    <a:pt x="18288" y="123698"/>
                  </a:lnTo>
                  <a:lnTo>
                    <a:pt x="83185" y="131699"/>
                  </a:lnTo>
                  <a:lnTo>
                    <a:pt x="83185"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68" name="Freeform 68"/>
            <p:cNvSpPr/>
            <p:nvPr/>
          </p:nvSpPr>
          <p:spPr>
            <a:xfrm>
              <a:off x="245745" y="64262"/>
              <a:ext cx="88519" cy="145415"/>
            </a:xfrm>
            <a:custGeom>
              <a:avLst/>
              <a:gdLst/>
              <a:ahLst/>
              <a:cxnLst/>
              <a:rect l="l" t="t" r="r" b="b"/>
              <a:pathLst>
                <a:path w="88519" h="145415">
                  <a:moveTo>
                    <a:pt x="76200" y="0"/>
                  </a:moveTo>
                  <a:lnTo>
                    <a:pt x="88519" y="0"/>
                  </a:lnTo>
                  <a:lnTo>
                    <a:pt x="12192" y="145415"/>
                  </a:lnTo>
                  <a:lnTo>
                    <a:pt x="0" y="145415"/>
                  </a:lnTo>
                  <a:close/>
                </a:path>
              </a:pathLst>
            </a:custGeom>
            <a:solidFill>
              <a:srgbClr val="000000"/>
            </a:solidFill>
          </p:spPr>
          <p:txBody>
            <a:bodyPr/>
            <a:lstStyle/>
            <a:p>
              <a:endParaRPr lang="en-US"/>
            </a:p>
          </p:txBody>
        </p:sp>
        <p:sp>
          <p:nvSpPr>
            <p:cNvPr id="69" name="Freeform 69"/>
            <p:cNvSpPr/>
            <p:nvPr/>
          </p:nvSpPr>
          <p:spPr>
            <a:xfrm>
              <a:off x="334518"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277" y="134493"/>
                    <a:pt x="65405" y="128397"/>
                    <a:pt x="69596" y="116078"/>
                  </a:cubicBezTo>
                  <a:moveTo>
                    <a:pt x="10795" y="125730"/>
                  </a:moveTo>
                  <a:cubicBezTo>
                    <a:pt x="3556" y="111760"/>
                    <a:pt x="0" y="94488"/>
                    <a:pt x="0" y="73660"/>
                  </a:cubicBezTo>
                  <a:cubicBezTo>
                    <a:pt x="0" y="52832"/>
                    <a:pt x="3429" y="35306"/>
                    <a:pt x="10414" y="21209"/>
                  </a:cubicBezTo>
                  <a:cubicBezTo>
                    <a:pt x="17399"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161" y="139700"/>
                    <a:pt x="10922" y="125730"/>
                  </a:cubicBezTo>
                </a:path>
              </a:pathLst>
            </a:custGeom>
            <a:solidFill>
              <a:srgbClr val="000000"/>
            </a:solidFill>
          </p:spPr>
          <p:txBody>
            <a:bodyPr/>
            <a:lstStyle/>
            <a:p>
              <a:endParaRPr lang="en-US"/>
            </a:p>
          </p:txBody>
        </p:sp>
        <p:sp>
          <p:nvSpPr>
            <p:cNvPr id="70" name="Freeform 70"/>
            <p:cNvSpPr/>
            <p:nvPr/>
          </p:nvSpPr>
          <p:spPr>
            <a:xfrm>
              <a:off x="442214" y="63754"/>
              <a:ext cx="83185" cy="143891"/>
            </a:xfrm>
            <a:custGeom>
              <a:avLst/>
              <a:gdLst/>
              <a:ahLst/>
              <a:cxnLst/>
              <a:rect l="l" t="t" r="r" b="b"/>
              <a:pathLst>
                <a:path w="83185" h="143891">
                  <a:moveTo>
                    <a:pt x="15748" y="104902"/>
                  </a:moveTo>
                  <a:lnTo>
                    <a:pt x="39878" y="80899"/>
                  </a:lnTo>
                  <a:cubicBezTo>
                    <a:pt x="46355" y="75184"/>
                    <a:pt x="51435" y="70485"/>
                    <a:pt x="55118" y="66675"/>
                  </a:cubicBezTo>
                  <a:lnTo>
                    <a:pt x="61849" y="58674"/>
                  </a:lnTo>
                  <a:cubicBezTo>
                    <a:pt x="66675" y="49530"/>
                    <a:pt x="67945" y="44577"/>
                    <a:pt x="67945" y="39243"/>
                  </a:cubicBezTo>
                  <a:lnTo>
                    <a:pt x="65532" y="25146"/>
                  </a:lnTo>
                  <a:cubicBezTo>
                    <a:pt x="56642" y="14732"/>
                    <a:pt x="50800" y="12065"/>
                    <a:pt x="43434" y="12065"/>
                  </a:cubicBezTo>
                  <a:lnTo>
                    <a:pt x="32893" y="13589"/>
                  </a:lnTo>
                  <a:cubicBezTo>
                    <a:pt x="24384" y="19812"/>
                    <a:pt x="21209" y="23876"/>
                    <a:pt x="18923" y="28956"/>
                  </a:cubicBezTo>
                  <a:lnTo>
                    <a:pt x="15748" y="39370"/>
                  </a:lnTo>
                  <a:lnTo>
                    <a:pt x="3302" y="38481"/>
                  </a:lnTo>
                  <a:lnTo>
                    <a:pt x="4826" y="24892"/>
                  </a:lnTo>
                  <a:cubicBezTo>
                    <a:pt x="11938" y="13208"/>
                    <a:pt x="16891" y="8509"/>
                    <a:pt x="23114" y="5207"/>
                  </a:cubicBezTo>
                  <a:lnTo>
                    <a:pt x="36449" y="0"/>
                  </a:lnTo>
                  <a:cubicBezTo>
                    <a:pt x="52197" y="0"/>
                    <a:pt x="59182" y="1651"/>
                    <a:pt x="65024" y="5080"/>
                  </a:cubicBezTo>
                  <a:lnTo>
                    <a:pt x="75438" y="13081"/>
                  </a:lnTo>
                  <a:cubicBezTo>
                    <a:pt x="81661" y="24765"/>
                    <a:pt x="83185" y="31242"/>
                    <a:pt x="83185" y="38608"/>
                  </a:cubicBezTo>
                  <a:lnTo>
                    <a:pt x="81788" y="52197"/>
                  </a:lnTo>
                  <a:cubicBezTo>
                    <a:pt x="75946" y="63754"/>
                    <a:pt x="72263" y="68961"/>
                    <a:pt x="67945" y="73406"/>
                  </a:cubicBezTo>
                  <a:lnTo>
                    <a:pt x="57785" y="83312"/>
                  </a:lnTo>
                  <a:cubicBezTo>
                    <a:pt x="41275" y="97409"/>
                    <a:pt x="33909" y="104394"/>
                    <a:pt x="28321" y="110490"/>
                  </a:cubicBezTo>
                  <a:lnTo>
                    <a:pt x="18161" y="123698"/>
                  </a:lnTo>
                  <a:lnTo>
                    <a:pt x="83058" y="131699"/>
                  </a:lnTo>
                  <a:lnTo>
                    <a:pt x="83058"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grpSp>
      <p:grpSp>
        <p:nvGrpSpPr>
          <p:cNvPr id="71" name="Group 71"/>
          <p:cNvGrpSpPr>
            <a:grpSpLocks noChangeAspect="1"/>
          </p:cNvGrpSpPr>
          <p:nvPr/>
        </p:nvGrpSpPr>
        <p:grpSpPr>
          <a:xfrm>
            <a:off x="4383269" y="8829353"/>
            <a:ext cx="464259" cy="213867"/>
            <a:chOff x="0" y="0"/>
            <a:chExt cx="594106" cy="273685"/>
          </a:xfrm>
        </p:grpSpPr>
        <p:sp>
          <p:nvSpPr>
            <p:cNvPr id="72" name="Freeform 72"/>
            <p:cNvSpPr/>
            <p:nvPr/>
          </p:nvSpPr>
          <p:spPr>
            <a:xfrm>
              <a:off x="63500" y="66294"/>
              <a:ext cx="66294" cy="141224"/>
            </a:xfrm>
            <a:custGeom>
              <a:avLst/>
              <a:gdLst/>
              <a:ahLst/>
              <a:cxnLst/>
              <a:rect l="l" t="t" r="r" b="b"/>
              <a:pathLst>
                <a:path w="66294" h="141224">
                  <a:moveTo>
                    <a:pt x="29718" y="129413"/>
                  </a:moveTo>
                  <a:lnTo>
                    <a:pt x="29718" y="20447"/>
                  </a:lnTo>
                  <a:cubicBezTo>
                    <a:pt x="23749" y="27559"/>
                    <a:pt x="14986" y="33020"/>
                    <a:pt x="3429" y="37084"/>
                  </a:cubicBezTo>
                  <a:lnTo>
                    <a:pt x="0" y="25527"/>
                  </a:lnTo>
                  <a:cubicBezTo>
                    <a:pt x="7112" y="23241"/>
                    <a:pt x="13589" y="19939"/>
                    <a:pt x="19431" y="15494"/>
                  </a:cubicBezTo>
                  <a:lnTo>
                    <a:pt x="29845" y="5969"/>
                  </a:lnTo>
                  <a:lnTo>
                    <a:pt x="44577" y="0"/>
                  </a:lnTo>
                  <a:lnTo>
                    <a:pt x="44577" y="129413"/>
                  </a:lnTo>
                  <a:lnTo>
                    <a:pt x="66294" y="129413"/>
                  </a:lnTo>
                  <a:lnTo>
                    <a:pt x="66294" y="141224"/>
                  </a:lnTo>
                  <a:lnTo>
                    <a:pt x="8001" y="141224"/>
                  </a:lnTo>
                  <a:lnTo>
                    <a:pt x="8001" y="129413"/>
                  </a:lnTo>
                  <a:close/>
                </a:path>
              </a:pathLst>
            </a:custGeom>
            <a:solidFill>
              <a:srgbClr val="000000"/>
            </a:solidFill>
          </p:spPr>
          <p:txBody>
            <a:bodyPr/>
            <a:lstStyle/>
            <a:p>
              <a:endParaRPr lang="en-US"/>
            </a:p>
          </p:txBody>
        </p:sp>
        <p:sp>
          <p:nvSpPr>
            <p:cNvPr id="73" name="Freeform 73"/>
            <p:cNvSpPr/>
            <p:nvPr/>
          </p:nvSpPr>
          <p:spPr>
            <a:xfrm>
              <a:off x="161163" y="63754"/>
              <a:ext cx="83312" cy="143891"/>
            </a:xfrm>
            <a:custGeom>
              <a:avLst/>
              <a:gdLst/>
              <a:ahLst/>
              <a:cxnLst/>
              <a:rect l="l" t="t" r="r" b="b"/>
              <a:pathLst>
                <a:path w="83312" h="143891">
                  <a:moveTo>
                    <a:pt x="15748" y="104902"/>
                  </a:moveTo>
                  <a:lnTo>
                    <a:pt x="39878" y="80899"/>
                  </a:lnTo>
                  <a:cubicBezTo>
                    <a:pt x="46355" y="75184"/>
                    <a:pt x="51435" y="70485"/>
                    <a:pt x="55118" y="66675"/>
                  </a:cubicBezTo>
                  <a:lnTo>
                    <a:pt x="61849" y="58674"/>
                  </a:lnTo>
                  <a:cubicBezTo>
                    <a:pt x="66675" y="49530"/>
                    <a:pt x="67945" y="44577"/>
                    <a:pt x="67945" y="39243"/>
                  </a:cubicBezTo>
                  <a:lnTo>
                    <a:pt x="65659" y="25146"/>
                  </a:lnTo>
                  <a:cubicBezTo>
                    <a:pt x="56769" y="14732"/>
                    <a:pt x="50927" y="12065"/>
                    <a:pt x="43561" y="12065"/>
                  </a:cubicBezTo>
                  <a:lnTo>
                    <a:pt x="33020" y="13589"/>
                  </a:lnTo>
                  <a:cubicBezTo>
                    <a:pt x="24511" y="19812"/>
                    <a:pt x="21336" y="23876"/>
                    <a:pt x="19050" y="28956"/>
                  </a:cubicBezTo>
                  <a:lnTo>
                    <a:pt x="15875" y="39370"/>
                  </a:lnTo>
                  <a:lnTo>
                    <a:pt x="3429" y="38481"/>
                  </a:lnTo>
                  <a:lnTo>
                    <a:pt x="4953" y="24892"/>
                  </a:lnTo>
                  <a:cubicBezTo>
                    <a:pt x="12065" y="13208"/>
                    <a:pt x="17018" y="8509"/>
                    <a:pt x="23241" y="5207"/>
                  </a:cubicBezTo>
                  <a:lnTo>
                    <a:pt x="36576" y="0"/>
                  </a:lnTo>
                  <a:cubicBezTo>
                    <a:pt x="52324" y="0"/>
                    <a:pt x="59309" y="1651"/>
                    <a:pt x="65151" y="5080"/>
                  </a:cubicBezTo>
                  <a:lnTo>
                    <a:pt x="75565" y="13081"/>
                  </a:lnTo>
                  <a:cubicBezTo>
                    <a:pt x="81788" y="24765"/>
                    <a:pt x="83312" y="31242"/>
                    <a:pt x="83312" y="38608"/>
                  </a:cubicBezTo>
                  <a:lnTo>
                    <a:pt x="81915" y="52197"/>
                  </a:lnTo>
                  <a:cubicBezTo>
                    <a:pt x="76073" y="63754"/>
                    <a:pt x="72390" y="68961"/>
                    <a:pt x="68072" y="73406"/>
                  </a:cubicBezTo>
                  <a:lnTo>
                    <a:pt x="57912" y="83312"/>
                  </a:lnTo>
                  <a:cubicBezTo>
                    <a:pt x="41402" y="97409"/>
                    <a:pt x="34036" y="104394"/>
                    <a:pt x="28448" y="110490"/>
                  </a:cubicBezTo>
                  <a:lnTo>
                    <a:pt x="18288" y="123698"/>
                  </a:lnTo>
                  <a:lnTo>
                    <a:pt x="83185" y="131699"/>
                  </a:lnTo>
                  <a:lnTo>
                    <a:pt x="83185"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74" name="Freeform 74"/>
            <p:cNvSpPr/>
            <p:nvPr/>
          </p:nvSpPr>
          <p:spPr>
            <a:xfrm>
              <a:off x="245745" y="64262"/>
              <a:ext cx="88519" cy="145415"/>
            </a:xfrm>
            <a:custGeom>
              <a:avLst/>
              <a:gdLst/>
              <a:ahLst/>
              <a:cxnLst/>
              <a:rect l="l" t="t" r="r" b="b"/>
              <a:pathLst>
                <a:path w="88519" h="145415">
                  <a:moveTo>
                    <a:pt x="76200" y="0"/>
                  </a:moveTo>
                  <a:lnTo>
                    <a:pt x="88519" y="0"/>
                  </a:lnTo>
                  <a:lnTo>
                    <a:pt x="12192" y="145415"/>
                  </a:lnTo>
                  <a:lnTo>
                    <a:pt x="0" y="145415"/>
                  </a:lnTo>
                  <a:close/>
                </a:path>
              </a:pathLst>
            </a:custGeom>
            <a:solidFill>
              <a:srgbClr val="000000"/>
            </a:solidFill>
          </p:spPr>
          <p:txBody>
            <a:bodyPr/>
            <a:lstStyle/>
            <a:p>
              <a:endParaRPr lang="en-US"/>
            </a:p>
          </p:txBody>
        </p:sp>
        <p:sp>
          <p:nvSpPr>
            <p:cNvPr id="75" name="Freeform 75"/>
            <p:cNvSpPr/>
            <p:nvPr/>
          </p:nvSpPr>
          <p:spPr>
            <a:xfrm>
              <a:off x="334518"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277" y="134493"/>
                    <a:pt x="65405" y="128397"/>
                    <a:pt x="69596" y="116078"/>
                  </a:cubicBezTo>
                  <a:moveTo>
                    <a:pt x="10795" y="125730"/>
                  </a:moveTo>
                  <a:cubicBezTo>
                    <a:pt x="3556" y="111760"/>
                    <a:pt x="0" y="94488"/>
                    <a:pt x="0" y="73660"/>
                  </a:cubicBezTo>
                  <a:cubicBezTo>
                    <a:pt x="0" y="52832"/>
                    <a:pt x="3429" y="35306"/>
                    <a:pt x="10414" y="21209"/>
                  </a:cubicBezTo>
                  <a:cubicBezTo>
                    <a:pt x="17399"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161" y="139700"/>
                    <a:pt x="10922" y="125730"/>
                  </a:cubicBezTo>
                </a:path>
              </a:pathLst>
            </a:custGeom>
            <a:solidFill>
              <a:srgbClr val="000000"/>
            </a:solidFill>
          </p:spPr>
          <p:txBody>
            <a:bodyPr/>
            <a:lstStyle/>
            <a:p>
              <a:endParaRPr lang="en-US"/>
            </a:p>
          </p:txBody>
        </p:sp>
        <p:sp>
          <p:nvSpPr>
            <p:cNvPr id="76" name="Freeform 76"/>
            <p:cNvSpPr/>
            <p:nvPr/>
          </p:nvSpPr>
          <p:spPr>
            <a:xfrm>
              <a:off x="437261" y="66294"/>
              <a:ext cx="93345" cy="141224"/>
            </a:xfrm>
            <a:custGeom>
              <a:avLst/>
              <a:gdLst/>
              <a:ahLst/>
              <a:cxnLst/>
              <a:rect l="l" t="t" r="r" b="b"/>
              <a:pathLst>
                <a:path w="93345" h="141224">
                  <a:moveTo>
                    <a:pt x="57277" y="94996"/>
                  </a:moveTo>
                  <a:lnTo>
                    <a:pt x="57277" y="16002"/>
                  </a:lnTo>
                  <a:lnTo>
                    <a:pt x="57023" y="16002"/>
                  </a:lnTo>
                  <a:lnTo>
                    <a:pt x="13843" y="94869"/>
                  </a:lnTo>
                  <a:close/>
                  <a:moveTo>
                    <a:pt x="57277" y="106934"/>
                  </a:moveTo>
                  <a:lnTo>
                    <a:pt x="0" y="106934"/>
                  </a:lnTo>
                  <a:lnTo>
                    <a:pt x="0" y="94107"/>
                  </a:lnTo>
                  <a:lnTo>
                    <a:pt x="52832" y="0"/>
                  </a:lnTo>
                  <a:lnTo>
                    <a:pt x="72390" y="0"/>
                  </a:lnTo>
                  <a:lnTo>
                    <a:pt x="72390" y="94996"/>
                  </a:lnTo>
                  <a:lnTo>
                    <a:pt x="93345" y="94996"/>
                  </a:lnTo>
                  <a:lnTo>
                    <a:pt x="93345" y="106934"/>
                  </a:lnTo>
                  <a:lnTo>
                    <a:pt x="72390" y="106934"/>
                  </a:lnTo>
                  <a:lnTo>
                    <a:pt x="72390" y="141224"/>
                  </a:lnTo>
                  <a:lnTo>
                    <a:pt x="57277" y="141224"/>
                  </a:lnTo>
                  <a:close/>
                </a:path>
              </a:pathLst>
            </a:custGeom>
            <a:solidFill>
              <a:srgbClr val="000000"/>
            </a:solidFill>
          </p:spPr>
          <p:txBody>
            <a:bodyPr/>
            <a:lstStyle/>
            <a:p>
              <a:endParaRPr lang="en-US"/>
            </a:p>
          </p:txBody>
        </p:sp>
      </p:grpSp>
      <p:grpSp>
        <p:nvGrpSpPr>
          <p:cNvPr id="77" name="Group 77"/>
          <p:cNvGrpSpPr>
            <a:grpSpLocks noChangeAspect="1"/>
          </p:cNvGrpSpPr>
          <p:nvPr/>
        </p:nvGrpSpPr>
        <p:grpSpPr>
          <a:xfrm>
            <a:off x="4988995" y="8829353"/>
            <a:ext cx="462324" cy="214173"/>
            <a:chOff x="0" y="0"/>
            <a:chExt cx="591630" cy="274066"/>
          </a:xfrm>
        </p:grpSpPr>
        <p:sp>
          <p:nvSpPr>
            <p:cNvPr id="78" name="Freeform 78"/>
            <p:cNvSpPr/>
            <p:nvPr/>
          </p:nvSpPr>
          <p:spPr>
            <a:xfrm>
              <a:off x="63500" y="66294"/>
              <a:ext cx="66294" cy="141224"/>
            </a:xfrm>
            <a:custGeom>
              <a:avLst/>
              <a:gdLst/>
              <a:ahLst/>
              <a:cxnLst/>
              <a:rect l="l" t="t" r="r" b="b"/>
              <a:pathLst>
                <a:path w="66294" h="141224">
                  <a:moveTo>
                    <a:pt x="29718" y="129413"/>
                  </a:moveTo>
                  <a:lnTo>
                    <a:pt x="29718" y="20447"/>
                  </a:lnTo>
                  <a:cubicBezTo>
                    <a:pt x="23749" y="27559"/>
                    <a:pt x="14986" y="33020"/>
                    <a:pt x="3429" y="37084"/>
                  </a:cubicBezTo>
                  <a:lnTo>
                    <a:pt x="0" y="25527"/>
                  </a:lnTo>
                  <a:cubicBezTo>
                    <a:pt x="7112" y="23241"/>
                    <a:pt x="13589" y="19939"/>
                    <a:pt x="19431" y="15494"/>
                  </a:cubicBezTo>
                  <a:lnTo>
                    <a:pt x="29845" y="5969"/>
                  </a:lnTo>
                  <a:lnTo>
                    <a:pt x="44577" y="0"/>
                  </a:lnTo>
                  <a:lnTo>
                    <a:pt x="44577" y="129413"/>
                  </a:lnTo>
                  <a:lnTo>
                    <a:pt x="66294" y="129413"/>
                  </a:lnTo>
                  <a:lnTo>
                    <a:pt x="66294" y="141224"/>
                  </a:lnTo>
                  <a:lnTo>
                    <a:pt x="8001" y="141224"/>
                  </a:lnTo>
                  <a:lnTo>
                    <a:pt x="8001" y="129413"/>
                  </a:lnTo>
                  <a:close/>
                </a:path>
              </a:pathLst>
            </a:custGeom>
            <a:solidFill>
              <a:srgbClr val="000000"/>
            </a:solidFill>
          </p:spPr>
          <p:txBody>
            <a:bodyPr/>
            <a:lstStyle/>
            <a:p>
              <a:endParaRPr lang="en-US"/>
            </a:p>
          </p:txBody>
        </p:sp>
        <p:sp>
          <p:nvSpPr>
            <p:cNvPr id="79" name="Freeform 79"/>
            <p:cNvSpPr/>
            <p:nvPr/>
          </p:nvSpPr>
          <p:spPr>
            <a:xfrm>
              <a:off x="161163" y="63754"/>
              <a:ext cx="83312" cy="143891"/>
            </a:xfrm>
            <a:custGeom>
              <a:avLst/>
              <a:gdLst/>
              <a:ahLst/>
              <a:cxnLst/>
              <a:rect l="l" t="t" r="r" b="b"/>
              <a:pathLst>
                <a:path w="83312" h="143891">
                  <a:moveTo>
                    <a:pt x="15748" y="104902"/>
                  </a:moveTo>
                  <a:lnTo>
                    <a:pt x="39878" y="80899"/>
                  </a:lnTo>
                  <a:cubicBezTo>
                    <a:pt x="46355" y="75184"/>
                    <a:pt x="51435" y="70485"/>
                    <a:pt x="55118" y="66675"/>
                  </a:cubicBezTo>
                  <a:lnTo>
                    <a:pt x="61849" y="58674"/>
                  </a:lnTo>
                  <a:cubicBezTo>
                    <a:pt x="66675" y="49530"/>
                    <a:pt x="67945" y="44577"/>
                    <a:pt x="67945" y="39243"/>
                  </a:cubicBezTo>
                  <a:lnTo>
                    <a:pt x="65659" y="25146"/>
                  </a:lnTo>
                  <a:cubicBezTo>
                    <a:pt x="56769" y="14732"/>
                    <a:pt x="50927" y="12065"/>
                    <a:pt x="43561" y="12065"/>
                  </a:cubicBezTo>
                  <a:lnTo>
                    <a:pt x="33020" y="13589"/>
                  </a:lnTo>
                  <a:cubicBezTo>
                    <a:pt x="24511" y="19812"/>
                    <a:pt x="21336" y="23876"/>
                    <a:pt x="19050" y="28956"/>
                  </a:cubicBezTo>
                  <a:lnTo>
                    <a:pt x="15875" y="39370"/>
                  </a:lnTo>
                  <a:lnTo>
                    <a:pt x="3429" y="38481"/>
                  </a:lnTo>
                  <a:lnTo>
                    <a:pt x="4953" y="24892"/>
                  </a:lnTo>
                  <a:cubicBezTo>
                    <a:pt x="12065" y="13208"/>
                    <a:pt x="17018" y="8509"/>
                    <a:pt x="23241" y="5207"/>
                  </a:cubicBezTo>
                  <a:lnTo>
                    <a:pt x="36576" y="0"/>
                  </a:lnTo>
                  <a:cubicBezTo>
                    <a:pt x="52324" y="0"/>
                    <a:pt x="59309" y="1651"/>
                    <a:pt x="65151" y="5080"/>
                  </a:cubicBezTo>
                  <a:lnTo>
                    <a:pt x="75565" y="13081"/>
                  </a:lnTo>
                  <a:cubicBezTo>
                    <a:pt x="81788" y="24765"/>
                    <a:pt x="83312" y="31242"/>
                    <a:pt x="83312" y="38608"/>
                  </a:cubicBezTo>
                  <a:lnTo>
                    <a:pt x="81915" y="52197"/>
                  </a:lnTo>
                  <a:cubicBezTo>
                    <a:pt x="76073" y="63754"/>
                    <a:pt x="72390" y="68961"/>
                    <a:pt x="68072" y="73406"/>
                  </a:cubicBezTo>
                  <a:lnTo>
                    <a:pt x="57912" y="83312"/>
                  </a:lnTo>
                  <a:cubicBezTo>
                    <a:pt x="41402" y="97409"/>
                    <a:pt x="34036" y="104394"/>
                    <a:pt x="28448" y="110490"/>
                  </a:cubicBezTo>
                  <a:lnTo>
                    <a:pt x="18288" y="123698"/>
                  </a:lnTo>
                  <a:lnTo>
                    <a:pt x="83185" y="131699"/>
                  </a:lnTo>
                  <a:lnTo>
                    <a:pt x="83185"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80" name="Freeform 80"/>
            <p:cNvSpPr/>
            <p:nvPr/>
          </p:nvSpPr>
          <p:spPr>
            <a:xfrm>
              <a:off x="245745" y="64262"/>
              <a:ext cx="88519" cy="145415"/>
            </a:xfrm>
            <a:custGeom>
              <a:avLst/>
              <a:gdLst/>
              <a:ahLst/>
              <a:cxnLst/>
              <a:rect l="l" t="t" r="r" b="b"/>
              <a:pathLst>
                <a:path w="88519" h="145415">
                  <a:moveTo>
                    <a:pt x="76200" y="0"/>
                  </a:moveTo>
                  <a:lnTo>
                    <a:pt x="88519" y="0"/>
                  </a:lnTo>
                  <a:lnTo>
                    <a:pt x="12192" y="145415"/>
                  </a:lnTo>
                  <a:lnTo>
                    <a:pt x="0" y="145415"/>
                  </a:lnTo>
                  <a:close/>
                </a:path>
              </a:pathLst>
            </a:custGeom>
            <a:solidFill>
              <a:srgbClr val="000000"/>
            </a:solidFill>
          </p:spPr>
          <p:txBody>
            <a:bodyPr/>
            <a:lstStyle/>
            <a:p>
              <a:endParaRPr lang="en-US"/>
            </a:p>
          </p:txBody>
        </p:sp>
        <p:sp>
          <p:nvSpPr>
            <p:cNvPr id="81" name="Freeform 81"/>
            <p:cNvSpPr/>
            <p:nvPr/>
          </p:nvSpPr>
          <p:spPr>
            <a:xfrm>
              <a:off x="334518"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277" y="134493"/>
                    <a:pt x="65405" y="128397"/>
                    <a:pt x="69596" y="116078"/>
                  </a:cubicBezTo>
                  <a:moveTo>
                    <a:pt x="10795" y="125730"/>
                  </a:moveTo>
                  <a:cubicBezTo>
                    <a:pt x="3556" y="111760"/>
                    <a:pt x="0" y="94488"/>
                    <a:pt x="0" y="73660"/>
                  </a:cubicBezTo>
                  <a:cubicBezTo>
                    <a:pt x="0" y="52832"/>
                    <a:pt x="3429" y="35306"/>
                    <a:pt x="10414" y="21209"/>
                  </a:cubicBezTo>
                  <a:cubicBezTo>
                    <a:pt x="17399"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161" y="139700"/>
                    <a:pt x="10922" y="125730"/>
                  </a:cubicBezTo>
                </a:path>
              </a:pathLst>
            </a:custGeom>
            <a:solidFill>
              <a:srgbClr val="000000"/>
            </a:solidFill>
          </p:spPr>
          <p:txBody>
            <a:bodyPr/>
            <a:lstStyle/>
            <a:p>
              <a:endParaRPr lang="en-US"/>
            </a:p>
          </p:txBody>
        </p:sp>
        <p:sp>
          <p:nvSpPr>
            <p:cNvPr id="82" name="Freeform 82"/>
            <p:cNvSpPr/>
            <p:nvPr/>
          </p:nvSpPr>
          <p:spPr>
            <a:xfrm>
              <a:off x="439547" y="63500"/>
              <a:ext cx="88519" cy="147066"/>
            </a:xfrm>
            <a:custGeom>
              <a:avLst/>
              <a:gdLst/>
              <a:ahLst/>
              <a:cxnLst/>
              <a:rect l="l" t="t" r="r" b="b"/>
              <a:pathLst>
                <a:path w="88519" h="147066">
                  <a:moveTo>
                    <a:pt x="59182" y="130683"/>
                  </a:moveTo>
                  <a:lnTo>
                    <a:pt x="66802" y="124206"/>
                  </a:lnTo>
                  <a:cubicBezTo>
                    <a:pt x="72136" y="113411"/>
                    <a:pt x="73533" y="106680"/>
                    <a:pt x="73533" y="98552"/>
                  </a:cubicBezTo>
                  <a:lnTo>
                    <a:pt x="72517" y="88138"/>
                  </a:lnTo>
                  <a:cubicBezTo>
                    <a:pt x="68707" y="78486"/>
                    <a:pt x="65913" y="74549"/>
                    <a:pt x="61976" y="71501"/>
                  </a:cubicBezTo>
                  <a:lnTo>
                    <a:pt x="53594" y="66929"/>
                  </a:lnTo>
                  <a:cubicBezTo>
                    <a:pt x="41275" y="66929"/>
                    <a:pt x="35052" y="69215"/>
                    <a:pt x="29464" y="73787"/>
                  </a:cubicBezTo>
                  <a:lnTo>
                    <a:pt x="19304" y="84201"/>
                  </a:lnTo>
                  <a:cubicBezTo>
                    <a:pt x="15875" y="101727"/>
                    <a:pt x="17653" y="110236"/>
                    <a:pt x="20955" y="116713"/>
                  </a:cubicBezTo>
                  <a:lnTo>
                    <a:pt x="28067" y="127762"/>
                  </a:lnTo>
                  <a:cubicBezTo>
                    <a:pt x="37084" y="133223"/>
                    <a:pt x="41529" y="134620"/>
                    <a:pt x="45974" y="134620"/>
                  </a:cubicBezTo>
                  <a:lnTo>
                    <a:pt x="54864" y="133350"/>
                  </a:lnTo>
                  <a:moveTo>
                    <a:pt x="23495" y="140081"/>
                  </a:moveTo>
                  <a:lnTo>
                    <a:pt x="6477" y="118110"/>
                  </a:lnTo>
                  <a:cubicBezTo>
                    <a:pt x="2159" y="108204"/>
                    <a:pt x="0" y="95631"/>
                    <a:pt x="0" y="80645"/>
                  </a:cubicBezTo>
                  <a:cubicBezTo>
                    <a:pt x="0" y="63246"/>
                    <a:pt x="2286" y="48514"/>
                    <a:pt x="7112" y="36322"/>
                  </a:cubicBezTo>
                  <a:cubicBezTo>
                    <a:pt x="11938" y="24130"/>
                    <a:pt x="18161" y="15113"/>
                    <a:pt x="26162" y="9017"/>
                  </a:cubicBezTo>
                  <a:cubicBezTo>
                    <a:pt x="34163" y="2921"/>
                    <a:pt x="43180" y="0"/>
                    <a:pt x="52959" y="0"/>
                  </a:cubicBezTo>
                  <a:lnTo>
                    <a:pt x="63500" y="762"/>
                  </a:lnTo>
                  <a:cubicBezTo>
                    <a:pt x="73025" y="3810"/>
                    <a:pt x="77089" y="6223"/>
                    <a:pt x="80518" y="9271"/>
                  </a:cubicBezTo>
                  <a:lnTo>
                    <a:pt x="74422" y="21463"/>
                  </a:lnTo>
                  <a:cubicBezTo>
                    <a:pt x="68707" y="15494"/>
                    <a:pt x="61595" y="12446"/>
                    <a:pt x="53213" y="12446"/>
                  </a:cubicBezTo>
                  <a:lnTo>
                    <a:pt x="41529" y="14478"/>
                  </a:lnTo>
                  <a:cubicBezTo>
                    <a:pt x="30353" y="22733"/>
                    <a:pt x="25654" y="29464"/>
                    <a:pt x="21844" y="38735"/>
                  </a:cubicBezTo>
                  <a:cubicBezTo>
                    <a:pt x="18034" y="48006"/>
                    <a:pt x="15875" y="59944"/>
                    <a:pt x="15113" y="74549"/>
                  </a:cubicBezTo>
                  <a:lnTo>
                    <a:pt x="25781" y="63373"/>
                  </a:lnTo>
                  <a:cubicBezTo>
                    <a:pt x="37338" y="56134"/>
                    <a:pt x="43307" y="54356"/>
                    <a:pt x="49403" y="54356"/>
                  </a:cubicBezTo>
                  <a:lnTo>
                    <a:pt x="62103" y="56007"/>
                  </a:lnTo>
                  <a:cubicBezTo>
                    <a:pt x="74041" y="62484"/>
                    <a:pt x="78994" y="67437"/>
                    <a:pt x="82677" y="74041"/>
                  </a:cubicBezTo>
                  <a:lnTo>
                    <a:pt x="88519" y="88900"/>
                  </a:lnTo>
                  <a:cubicBezTo>
                    <a:pt x="88519" y="109855"/>
                    <a:pt x="86360" y="119126"/>
                    <a:pt x="81788" y="126238"/>
                  </a:cubicBezTo>
                  <a:lnTo>
                    <a:pt x="71882" y="138811"/>
                  </a:lnTo>
                  <a:cubicBezTo>
                    <a:pt x="58928" y="145415"/>
                    <a:pt x="52451" y="147066"/>
                    <a:pt x="46101" y="147066"/>
                  </a:cubicBezTo>
                  <a:lnTo>
                    <a:pt x="30480" y="144653"/>
                  </a:lnTo>
                </a:path>
              </a:pathLst>
            </a:custGeom>
            <a:solidFill>
              <a:srgbClr val="000000"/>
            </a:solidFill>
          </p:spPr>
          <p:txBody>
            <a:bodyPr/>
            <a:lstStyle/>
            <a:p>
              <a:endParaRPr lang="en-US"/>
            </a:p>
          </p:txBody>
        </p:sp>
      </p:grpSp>
      <p:grpSp>
        <p:nvGrpSpPr>
          <p:cNvPr id="83" name="Group 83"/>
          <p:cNvGrpSpPr>
            <a:grpSpLocks noChangeAspect="1"/>
          </p:cNvGrpSpPr>
          <p:nvPr/>
        </p:nvGrpSpPr>
        <p:grpSpPr>
          <a:xfrm>
            <a:off x="5594720" y="8829353"/>
            <a:ext cx="462778" cy="214173"/>
            <a:chOff x="0" y="0"/>
            <a:chExt cx="592201" cy="274066"/>
          </a:xfrm>
        </p:grpSpPr>
        <p:sp>
          <p:nvSpPr>
            <p:cNvPr id="84" name="Freeform 84"/>
            <p:cNvSpPr/>
            <p:nvPr/>
          </p:nvSpPr>
          <p:spPr>
            <a:xfrm>
              <a:off x="63500" y="66294"/>
              <a:ext cx="66294" cy="141224"/>
            </a:xfrm>
            <a:custGeom>
              <a:avLst/>
              <a:gdLst/>
              <a:ahLst/>
              <a:cxnLst/>
              <a:rect l="l" t="t" r="r" b="b"/>
              <a:pathLst>
                <a:path w="66294" h="141224">
                  <a:moveTo>
                    <a:pt x="29718" y="129413"/>
                  </a:moveTo>
                  <a:lnTo>
                    <a:pt x="29718" y="20447"/>
                  </a:lnTo>
                  <a:cubicBezTo>
                    <a:pt x="23749" y="27559"/>
                    <a:pt x="14986" y="33020"/>
                    <a:pt x="3429" y="37084"/>
                  </a:cubicBezTo>
                  <a:lnTo>
                    <a:pt x="0" y="25527"/>
                  </a:lnTo>
                  <a:cubicBezTo>
                    <a:pt x="7112" y="23241"/>
                    <a:pt x="13589" y="19939"/>
                    <a:pt x="19431" y="15494"/>
                  </a:cubicBezTo>
                  <a:lnTo>
                    <a:pt x="29845" y="5969"/>
                  </a:lnTo>
                  <a:lnTo>
                    <a:pt x="44577" y="0"/>
                  </a:lnTo>
                  <a:lnTo>
                    <a:pt x="44577" y="129413"/>
                  </a:lnTo>
                  <a:lnTo>
                    <a:pt x="66294" y="129413"/>
                  </a:lnTo>
                  <a:lnTo>
                    <a:pt x="66294" y="141224"/>
                  </a:lnTo>
                  <a:lnTo>
                    <a:pt x="8001" y="141224"/>
                  </a:lnTo>
                  <a:lnTo>
                    <a:pt x="8001" y="129413"/>
                  </a:lnTo>
                  <a:close/>
                </a:path>
              </a:pathLst>
            </a:custGeom>
            <a:solidFill>
              <a:srgbClr val="000000"/>
            </a:solidFill>
          </p:spPr>
          <p:txBody>
            <a:bodyPr/>
            <a:lstStyle/>
            <a:p>
              <a:endParaRPr lang="en-US"/>
            </a:p>
          </p:txBody>
        </p:sp>
        <p:sp>
          <p:nvSpPr>
            <p:cNvPr id="85" name="Freeform 85"/>
            <p:cNvSpPr/>
            <p:nvPr/>
          </p:nvSpPr>
          <p:spPr>
            <a:xfrm>
              <a:off x="161163" y="63754"/>
              <a:ext cx="83312" cy="143891"/>
            </a:xfrm>
            <a:custGeom>
              <a:avLst/>
              <a:gdLst/>
              <a:ahLst/>
              <a:cxnLst/>
              <a:rect l="l" t="t" r="r" b="b"/>
              <a:pathLst>
                <a:path w="83312" h="143891">
                  <a:moveTo>
                    <a:pt x="15748" y="104902"/>
                  </a:moveTo>
                  <a:lnTo>
                    <a:pt x="39878" y="80899"/>
                  </a:lnTo>
                  <a:cubicBezTo>
                    <a:pt x="46355" y="75184"/>
                    <a:pt x="51435" y="70485"/>
                    <a:pt x="55118" y="66675"/>
                  </a:cubicBezTo>
                  <a:lnTo>
                    <a:pt x="61849" y="58674"/>
                  </a:lnTo>
                  <a:cubicBezTo>
                    <a:pt x="66675" y="49530"/>
                    <a:pt x="67945" y="44577"/>
                    <a:pt x="67945" y="39243"/>
                  </a:cubicBezTo>
                  <a:lnTo>
                    <a:pt x="65659" y="25146"/>
                  </a:lnTo>
                  <a:cubicBezTo>
                    <a:pt x="56769" y="14732"/>
                    <a:pt x="50927" y="12065"/>
                    <a:pt x="43561" y="12065"/>
                  </a:cubicBezTo>
                  <a:lnTo>
                    <a:pt x="33020" y="13589"/>
                  </a:lnTo>
                  <a:cubicBezTo>
                    <a:pt x="24511" y="19812"/>
                    <a:pt x="21336" y="23876"/>
                    <a:pt x="19050" y="28956"/>
                  </a:cubicBezTo>
                  <a:lnTo>
                    <a:pt x="15875" y="39370"/>
                  </a:lnTo>
                  <a:lnTo>
                    <a:pt x="3429" y="38481"/>
                  </a:lnTo>
                  <a:lnTo>
                    <a:pt x="4953" y="24892"/>
                  </a:lnTo>
                  <a:cubicBezTo>
                    <a:pt x="12065" y="13208"/>
                    <a:pt x="17018" y="8509"/>
                    <a:pt x="23241" y="5207"/>
                  </a:cubicBezTo>
                  <a:lnTo>
                    <a:pt x="36576" y="0"/>
                  </a:lnTo>
                  <a:cubicBezTo>
                    <a:pt x="52324" y="0"/>
                    <a:pt x="59309" y="1651"/>
                    <a:pt x="65151" y="5080"/>
                  </a:cubicBezTo>
                  <a:lnTo>
                    <a:pt x="75565" y="13081"/>
                  </a:lnTo>
                  <a:cubicBezTo>
                    <a:pt x="81788" y="24765"/>
                    <a:pt x="83312" y="31242"/>
                    <a:pt x="83312" y="38608"/>
                  </a:cubicBezTo>
                  <a:lnTo>
                    <a:pt x="81915" y="52197"/>
                  </a:lnTo>
                  <a:cubicBezTo>
                    <a:pt x="76073" y="63754"/>
                    <a:pt x="72390" y="68961"/>
                    <a:pt x="68072" y="73406"/>
                  </a:cubicBezTo>
                  <a:lnTo>
                    <a:pt x="57912" y="83312"/>
                  </a:lnTo>
                  <a:cubicBezTo>
                    <a:pt x="41402" y="97409"/>
                    <a:pt x="34036" y="104394"/>
                    <a:pt x="28448" y="110490"/>
                  </a:cubicBezTo>
                  <a:lnTo>
                    <a:pt x="18288" y="123698"/>
                  </a:lnTo>
                  <a:lnTo>
                    <a:pt x="83185" y="131699"/>
                  </a:lnTo>
                  <a:lnTo>
                    <a:pt x="83185"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86" name="Freeform 86"/>
            <p:cNvSpPr/>
            <p:nvPr/>
          </p:nvSpPr>
          <p:spPr>
            <a:xfrm>
              <a:off x="245745" y="64262"/>
              <a:ext cx="88519" cy="145415"/>
            </a:xfrm>
            <a:custGeom>
              <a:avLst/>
              <a:gdLst/>
              <a:ahLst/>
              <a:cxnLst/>
              <a:rect l="l" t="t" r="r" b="b"/>
              <a:pathLst>
                <a:path w="88519" h="145415">
                  <a:moveTo>
                    <a:pt x="76200" y="0"/>
                  </a:moveTo>
                  <a:lnTo>
                    <a:pt x="88519" y="0"/>
                  </a:lnTo>
                  <a:lnTo>
                    <a:pt x="12192" y="145415"/>
                  </a:lnTo>
                  <a:lnTo>
                    <a:pt x="0" y="145415"/>
                  </a:lnTo>
                  <a:close/>
                </a:path>
              </a:pathLst>
            </a:custGeom>
            <a:solidFill>
              <a:srgbClr val="000000"/>
            </a:solidFill>
          </p:spPr>
          <p:txBody>
            <a:bodyPr/>
            <a:lstStyle/>
            <a:p>
              <a:endParaRPr lang="en-US"/>
            </a:p>
          </p:txBody>
        </p:sp>
        <p:sp>
          <p:nvSpPr>
            <p:cNvPr id="87" name="Freeform 87"/>
            <p:cNvSpPr/>
            <p:nvPr/>
          </p:nvSpPr>
          <p:spPr>
            <a:xfrm>
              <a:off x="334518"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277" y="134493"/>
                    <a:pt x="65405" y="128397"/>
                    <a:pt x="69596" y="116078"/>
                  </a:cubicBezTo>
                  <a:moveTo>
                    <a:pt x="10795" y="125730"/>
                  </a:moveTo>
                  <a:cubicBezTo>
                    <a:pt x="3556" y="111760"/>
                    <a:pt x="0" y="94488"/>
                    <a:pt x="0" y="73660"/>
                  </a:cubicBezTo>
                  <a:cubicBezTo>
                    <a:pt x="0" y="52832"/>
                    <a:pt x="3429" y="35306"/>
                    <a:pt x="10414" y="21209"/>
                  </a:cubicBezTo>
                  <a:cubicBezTo>
                    <a:pt x="17399"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161" y="139700"/>
                    <a:pt x="10922" y="125730"/>
                  </a:cubicBezTo>
                </a:path>
              </a:pathLst>
            </a:custGeom>
            <a:solidFill>
              <a:srgbClr val="000000"/>
            </a:solidFill>
          </p:spPr>
          <p:txBody>
            <a:bodyPr/>
            <a:lstStyle/>
            <a:p>
              <a:endParaRPr lang="en-US"/>
            </a:p>
          </p:txBody>
        </p:sp>
        <p:sp>
          <p:nvSpPr>
            <p:cNvPr id="88" name="Freeform 88"/>
            <p:cNvSpPr/>
            <p:nvPr/>
          </p:nvSpPr>
          <p:spPr>
            <a:xfrm>
              <a:off x="437642" y="63627"/>
              <a:ext cx="91059" cy="147193"/>
            </a:xfrm>
            <a:custGeom>
              <a:avLst/>
              <a:gdLst/>
              <a:ahLst/>
              <a:cxnLst/>
              <a:rect l="l" t="t" r="r" b="b"/>
              <a:pathLst>
                <a:path w="91059" h="147193">
                  <a:moveTo>
                    <a:pt x="26289" y="50165"/>
                  </a:moveTo>
                  <a:lnTo>
                    <a:pt x="37592" y="58547"/>
                  </a:lnTo>
                  <a:cubicBezTo>
                    <a:pt x="54737" y="58674"/>
                    <a:pt x="61087" y="54483"/>
                    <a:pt x="65659" y="50165"/>
                  </a:cubicBezTo>
                  <a:lnTo>
                    <a:pt x="72263" y="40513"/>
                  </a:lnTo>
                  <a:cubicBezTo>
                    <a:pt x="72263" y="27432"/>
                    <a:pt x="69850" y="22098"/>
                    <a:pt x="64897" y="18161"/>
                  </a:cubicBezTo>
                  <a:lnTo>
                    <a:pt x="53848" y="12319"/>
                  </a:lnTo>
                  <a:cubicBezTo>
                    <a:pt x="39243" y="12319"/>
                    <a:pt x="33020" y="14224"/>
                    <a:pt x="27559" y="18034"/>
                  </a:cubicBezTo>
                  <a:lnTo>
                    <a:pt x="19431" y="27178"/>
                  </a:lnTo>
                  <a:cubicBezTo>
                    <a:pt x="19431" y="40640"/>
                    <a:pt x="21717" y="46101"/>
                    <a:pt x="26289" y="50292"/>
                  </a:cubicBezTo>
                  <a:moveTo>
                    <a:pt x="67818" y="127762"/>
                  </a:moveTo>
                  <a:lnTo>
                    <a:pt x="76835" y="116586"/>
                  </a:lnTo>
                  <a:cubicBezTo>
                    <a:pt x="76835" y="102870"/>
                    <a:pt x="75438" y="98298"/>
                    <a:pt x="72644" y="94488"/>
                  </a:cubicBezTo>
                  <a:lnTo>
                    <a:pt x="66294" y="87503"/>
                  </a:lnTo>
                  <a:cubicBezTo>
                    <a:pt x="57785" y="82169"/>
                    <a:pt x="52197" y="79248"/>
                    <a:pt x="45212" y="76073"/>
                  </a:cubicBezTo>
                  <a:lnTo>
                    <a:pt x="33147" y="82042"/>
                  </a:lnTo>
                  <a:cubicBezTo>
                    <a:pt x="24765" y="87376"/>
                    <a:pt x="21336" y="90678"/>
                    <a:pt x="18542" y="94488"/>
                  </a:cubicBezTo>
                  <a:lnTo>
                    <a:pt x="14478" y="102870"/>
                  </a:lnTo>
                  <a:cubicBezTo>
                    <a:pt x="14478" y="116459"/>
                    <a:pt x="17526" y="123063"/>
                    <a:pt x="23495" y="127762"/>
                  </a:cubicBezTo>
                  <a:lnTo>
                    <a:pt x="36830" y="134874"/>
                  </a:lnTo>
                  <a:cubicBezTo>
                    <a:pt x="54483" y="134874"/>
                    <a:pt x="61849" y="132588"/>
                    <a:pt x="67818" y="127889"/>
                  </a:cubicBezTo>
                  <a:moveTo>
                    <a:pt x="82677" y="85852"/>
                  </a:moveTo>
                  <a:lnTo>
                    <a:pt x="91059" y="99314"/>
                  </a:lnTo>
                  <a:cubicBezTo>
                    <a:pt x="91059" y="116332"/>
                    <a:pt x="89027" y="122936"/>
                    <a:pt x="85090" y="128778"/>
                  </a:cubicBezTo>
                  <a:lnTo>
                    <a:pt x="75565" y="139065"/>
                  </a:lnTo>
                  <a:cubicBezTo>
                    <a:pt x="61595" y="145542"/>
                    <a:pt x="53848" y="147193"/>
                    <a:pt x="45339" y="147193"/>
                  </a:cubicBezTo>
                  <a:lnTo>
                    <a:pt x="29464" y="145669"/>
                  </a:lnTo>
                  <a:cubicBezTo>
                    <a:pt x="15621" y="139446"/>
                    <a:pt x="10160" y="135001"/>
                    <a:pt x="6096" y="129286"/>
                  </a:cubicBezTo>
                  <a:lnTo>
                    <a:pt x="0" y="116967"/>
                  </a:lnTo>
                  <a:cubicBezTo>
                    <a:pt x="0" y="99949"/>
                    <a:pt x="2794" y="92202"/>
                    <a:pt x="8509" y="86233"/>
                  </a:cubicBezTo>
                  <a:lnTo>
                    <a:pt x="32385" y="69723"/>
                  </a:lnTo>
                  <a:cubicBezTo>
                    <a:pt x="23749" y="65278"/>
                    <a:pt x="17018" y="60325"/>
                    <a:pt x="12319" y="54991"/>
                  </a:cubicBezTo>
                  <a:lnTo>
                    <a:pt x="5207" y="42672"/>
                  </a:lnTo>
                  <a:cubicBezTo>
                    <a:pt x="5207" y="27559"/>
                    <a:pt x="7112" y="21590"/>
                    <a:pt x="11049" y="16256"/>
                  </a:cubicBezTo>
                  <a:lnTo>
                    <a:pt x="20066" y="6985"/>
                  </a:lnTo>
                  <a:cubicBezTo>
                    <a:pt x="32766" y="1397"/>
                    <a:pt x="39497" y="0"/>
                    <a:pt x="46609" y="0"/>
                  </a:cubicBezTo>
                  <a:lnTo>
                    <a:pt x="60452" y="1397"/>
                  </a:lnTo>
                  <a:cubicBezTo>
                    <a:pt x="72644" y="6858"/>
                    <a:pt x="77597" y="10795"/>
                    <a:pt x="81153" y="15875"/>
                  </a:cubicBezTo>
                  <a:lnTo>
                    <a:pt x="86741" y="27051"/>
                  </a:lnTo>
                  <a:cubicBezTo>
                    <a:pt x="86741" y="42418"/>
                    <a:pt x="84328" y="49276"/>
                    <a:pt x="79502" y="54737"/>
                  </a:cubicBezTo>
                  <a:lnTo>
                    <a:pt x="67945" y="65024"/>
                  </a:lnTo>
                  <a:cubicBezTo>
                    <a:pt x="69342" y="74549"/>
                    <a:pt x="77089" y="80010"/>
                    <a:pt x="82804" y="85852"/>
                  </a:cubicBezTo>
                </a:path>
              </a:pathLst>
            </a:custGeom>
            <a:solidFill>
              <a:srgbClr val="000000"/>
            </a:solidFill>
          </p:spPr>
          <p:txBody>
            <a:bodyPr/>
            <a:lstStyle/>
            <a:p>
              <a:endParaRPr lang="en-US"/>
            </a:p>
          </p:txBody>
        </p:sp>
      </p:grpSp>
      <p:grpSp>
        <p:nvGrpSpPr>
          <p:cNvPr id="89" name="Group 89"/>
          <p:cNvGrpSpPr>
            <a:grpSpLocks noChangeAspect="1"/>
          </p:cNvGrpSpPr>
          <p:nvPr/>
        </p:nvGrpSpPr>
        <p:grpSpPr>
          <a:xfrm>
            <a:off x="6200453" y="8829353"/>
            <a:ext cx="462473" cy="213867"/>
            <a:chOff x="0" y="0"/>
            <a:chExt cx="591820" cy="273685"/>
          </a:xfrm>
        </p:grpSpPr>
        <p:sp>
          <p:nvSpPr>
            <p:cNvPr id="90" name="Freeform 90"/>
            <p:cNvSpPr/>
            <p:nvPr/>
          </p:nvSpPr>
          <p:spPr>
            <a:xfrm>
              <a:off x="63500" y="66294"/>
              <a:ext cx="66294" cy="141224"/>
            </a:xfrm>
            <a:custGeom>
              <a:avLst/>
              <a:gdLst/>
              <a:ahLst/>
              <a:cxnLst/>
              <a:rect l="l" t="t" r="r" b="b"/>
              <a:pathLst>
                <a:path w="66294" h="141224">
                  <a:moveTo>
                    <a:pt x="29718" y="129413"/>
                  </a:moveTo>
                  <a:lnTo>
                    <a:pt x="29718" y="20447"/>
                  </a:lnTo>
                  <a:cubicBezTo>
                    <a:pt x="23749" y="27559"/>
                    <a:pt x="14986" y="33020"/>
                    <a:pt x="3429" y="37084"/>
                  </a:cubicBezTo>
                  <a:lnTo>
                    <a:pt x="0" y="25527"/>
                  </a:lnTo>
                  <a:cubicBezTo>
                    <a:pt x="7112" y="23241"/>
                    <a:pt x="13589" y="19939"/>
                    <a:pt x="19431" y="15494"/>
                  </a:cubicBezTo>
                  <a:lnTo>
                    <a:pt x="29845" y="5969"/>
                  </a:lnTo>
                  <a:lnTo>
                    <a:pt x="44577" y="0"/>
                  </a:lnTo>
                  <a:lnTo>
                    <a:pt x="44577" y="129413"/>
                  </a:lnTo>
                  <a:lnTo>
                    <a:pt x="66294" y="129413"/>
                  </a:lnTo>
                  <a:lnTo>
                    <a:pt x="66294" y="141224"/>
                  </a:lnTo>
                  <a:lnTo>
                    <a:pt x="8001" y="141224"/>
                  </a:lnTo>
                  <a:lnTo>
                    <a:pt x="8001" y="129413"/>
                  </a:lnTo>
                  <a:close/>
                </a:path>
              </a:pathLst>
            </a:custGeom>
            <a:solidFill>
              <a:srgbClr val="000000"/>
            </a:solidFill>
          </p:spPr>
          <p:txBody>
            <a:bodyPr/>
            <a:lstStyle/>
            <a:p>
              <a:endParaRPr lang="en-US"/>
            </a:p>
          </p:txBody>
        </p:sp>
        <p:sp>
          <p:nvSpPr>
            <p:cNvPr id="91" name="Freeform 91"/>
            <p:cNvSpPr/>
            <p:nvPr/>
          </p:nvSpPr>
          <p:spPr>
            <a:xfrm>
              <a:off x="161163" y="63754"/>
              <a:ext cx="83312" cy="143891"/>
            </a:xfrm>
            <a:custGeom>
              <a:avLst/>
              <a:gdLst/>
              <a:ahLst/>
              <a:cxnLst/>
              <a:rect l="l" t="t" r="r" b="b"/>
              <a:pathLst>
                <a:path w="83312" h="143891">
                  <a:moveTo>
                    <a:pt x="15748" y="104902"/>
                  </a:moveTo>
                  <a:lnTo>
                    <a:pt x="39878" y="80899"/>
                  </a:lnTo>
                  <a:cubicBezTo>
                    <a:pt x="46355" y="75184"/>
                    <a:pt x="51435" y="70485"/>
                    <a:pt x="55118" y="66675"/>
                  </a:cubicBezTo>
                  <a:lnTo>
                    <a:pt x="61849" y="58674"/>
                  </a:lnTo>
                  <a:cubicBezTo>
                    <a:pt x="66675" y="49530"/>
                    <a:pt x="67945" y="44577"/>
                    <a:pt x="67945" y="39243"/>
                  </a:cubicBezTo>
                  <a:lnTo>
                    <a:pt x="65659" y="25146"/>
                  </a:lnTo>
                  <a:cubicBezTo>
                    <a:pt x="56769" y="14732"/>
                    <a:pt x="50927" y="12065"/>
                    <a:pt x="43561" y="12065"/>
                  </a:cubicBezTo>
                  <a:lnTo>
                    <a:pt x="33020" y="13589"/>
                  </a:lnTo>
                  <a:cubicBezTo>
                    <a:pt x="24511" y="19812"/>
                    <a:pt x="21336" y="23876"/>
                    <a:pt x="19050" y="28956"/>
                  </a:cubicBezTo>
                  <a:lnTo>
                    <a:pt x="15875" y="39370"/>
                  </a:lnTo>
                  <a:lnTo>
                    <a:pt x="3429" y="38481"/>
                  </a:lnTo>
                  <a:lnTo>
                    <a:pt x="4953" y="24892"/>
                  </a:lnTo>
                  <a:cubicBezTo>
                    <a:pt x="12065" y="13208"/>
                    <a:pt x="17018" y="8509"/>
                    <a:pt x="23241" y="5207"/>
                  </a:cubicBezTo>
                  <a:lnTo>
                    <a:pt x="36576" y="0"/>
                  </a:lnTo>
                  <a:cubicBezTo>
                    <a:pt x="52324" y="0"/>
                    <a:pt x="59309" y="1651"/>
                    <a:pt x="65151" y="5080"/>
                  </a:cubicBezTo>
                  <a:lnTo>
                    <a:pt x="75565" y="13081"/>
                  </a:lnTo>
                  <a:cubicBezTo>
                    <a:pt x="81788" y="24765"/>
                    <a:pt x="83312" y="31242"/>
                    <a:pt x="83312" y="38608"/>
                  </a:cubicBezTo>
                  <a:lnTo>
                    <a:pt x="81915" y="52197"/>
                  </a:lnTo>
                  <a:cubicBezTo>
                    <a:pt x="76073" y="63754"/>
                    <a:pt x="72517" y="68961"/>
                    <a:pt x="68072" y="73406"/>
                  </a:cubicBezTo>
                  <a:lnTo>
                    <a:pt x="57912" y="83312"/>
                  </a:lnTo>
                  <a:cubicBezTo>
                    <a:pt x="41402" y="97409"/>
                    <a:pt x="34036" y="104394"/>
                    <a:pt x="28448" y="110490"/>
                  </a:cubicBezTo>
                  <a:lnTo>
                    <a:pt x="18415" y="123698"/>
                  </a:lnTo>
                  <a:lnTo>
                    <a:pt x="83312" y="131699"/>
                  </a:lnTo>
                  <a:lnTo>
                    <a:pt x="83312"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92" name="Freeform 92"/>
            <p:cNvSpPr/>
            <p:nvPr/>
          </p:nvSpPr>
          <p:spPr>
            <a:xfrm>
              <a:off x="245745" y="64262"/>
              <a:ext cx="88519" cy="145415"/>
            </a:xfrm>
            <a:custGeom>
              <a:avLst/>
              <a:gdLst/>
              <a:ahLst/>
              <a:cxnLst/>
              <a:rect l="l" t="t" r="r" b="b"/>
              <a:pathLst>
                <a:path w="88519" h="145415">
                  <a:moveTo>
                    <a:pt x="76200" y="0"/>
                  </a:moveTo>
                  <a:lnTo>
                    <a:pt x="88519" y="0"/>
                  </a:lnTo>
                  <a:lnTo>
                    <a:pt x="12192" y="145415"/>
                  </a:lnTo>
                  <a:lnTo>
                    <a:pt x="0" y="145415"/>
                  </a:lnTo>
                  <a:close/>
                </a:path>
              </a:pathLst>
            </a:custGeom>
            <a:solidFill>
              <a:srgbClr val="000000"/>
            </a:solidFill>
          </p:spPr>
          <p:txBody>
            <a:bodyPr/>
            <a:lstStyle/>
            <a:p>
              <a:endParaRPr lang="en-US"/>
            </a:p>
          </p:txBody>
        </p:sp>
        <p:sp>
          <p:nvSpPr>
            <p:cNvPr id="93" name="Freeform 93"/>
            <p:cNvSpPr/>
            <p:nvPr/>
          </p:nvSpPr>
          <p:spPr>
            <a:xfrm>
              <a:off x="344551" y="66421"/>
              <a:ext cx="66294" cy="141097"/>
            </a:xfrm>
            <a:custGeom>
              <a:avLst/>
              <a:gdLst/>
              <a:ahLst/>
              <a:cxnLst/>
              <a:rect l="l" t="t" r="r" b="b"/>
              <a:pathLst>
                <a:path w="66294" h="141097">
                  <a:moveTo>
                    <a:pt x="29718" y="129286"/>
                  </a:moveTo>
                  <a:lnTo>
                    <a:pt x="29718" y="20320"/>
                  </a:lnTo>
                  <a:cubicBezTo>
                    <a:pt x="23749" y="27432"/>
                    <a:pt x="14986" y="32893"/>
                    <a:pt x="3429" y="36957"/>
                  </a:cubicBezTo>
                  <a:lnTo>
                    <a:pt x="0" y="25527"/>
                  </a:lnTo>
                  <a:cubicBezTo>
                    <a:pt x="7112" y="23241"/>
                    <a:pt x="13589" y="19939"/>
                    <a:pt x="19431" y="15494"/>
                  </a:cubicBezTo>
                  <a:lnTo>
                    <a:pt x="29845" y="5969"/>
                  </a:lnTo>
                  <a:lnTo>
                    <a:pt x="44577" y="0"/>
                  </a:lnTo>
                  <a:lnTo>
                    <a:pt x="44577" y="129286"/>
                  </a:lnTo>
                  <a:lnTo>
                    <a:pt x="66294" y="129286"/>
                  </a:lnTo>
                  <a:lnTo>
                    <a:pt x="66294" y="141097"/>
                  </a:lnTo>
                  <a:lnTo>
                    <a:pt x="8001" y="141097"/>
                  </a:lnTo>
                  <a:lnTo>
                    <a:pt x="8001" y="129286"/>
                  </a:lnTo>
                  <a:close/>
                </a:path>
              </a:pathLst>
            </a:custGeom>
            <a:solidFill>
              <a:srgbClr val="000000"/>
            </a:solidFill>
          </p:spPr>
          <p:txBody>
            <a:bodyPr/>
            <a:lstStyle/>
            <a:p>
              <a:endParaRPr lang="en-US"/>
            </a:p>
          </p:txBody>
        </p:sp>
        <p:sp>
          <p:nvSpPr>
            <p:cNvPr id="94" name="Freeform 94"/>
            <p:cNvSpPr/>
            <p:nvPr/>
          </p:nvSpPr>
          <p:spPr>
            <a:xfrm>
              <a:off x="437896"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150" y="134493"/>
                    <a:pt x="65405" y="128397"/>
                    <a:pt x="69596" y="116078"/>
                  </a:cubicBezTo>
                  <a:moveTo>
                    <a:pt x="10795" y="125730"/>
                  </a:moveTo>
                  <a:cubicBezTo>
                    <a:pt x="3556" y="111760"/>
                    <a:pt x="0" y="94488"/>
                    <a:pt x="0" y="73660"/>
                  </a:cubicBezTo>
                  <a:cubicBezTo>
                    <a:pt x="0" y="52832"/>
                    <a:pt x="3556" y="35306"/>
                    <a:pt x="10541" y="21209"/>
                  </a:cubicBezTo>
                  <a:cubicBezTo>
                    <a:pt x="17526"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034" y="139700"/>
                    <a:pt x="10922" y="125730"/>
                  </a:cubicBezTo>
                </a:path>
              </a:pathLst>
            </a:custGeom>
            <a:solidFill>
              <a:srgbClr val="000000"/>
            </a:solidFill>
          </p:spPr>
          <p:txBody>
            <a:bodyPr/>
            <a:lstStyle/>
            <a:p>
              <a:endParaRPr lang="en-US"/>
            </a:p>
          </p:txBody>
        </p:sp>
      </p:grpSp>
      <p:grpSp>
        <p:nvGrpSpPr>
          <p:cNvPr id="95" name="Group 95"/>
          <p:cNvGrpSpPr>
            <a:grpSpLocks noChangeAspect="1"/>
          </p:cNvGrpSpPr>
          <p:nvPr/>
        </p:nvGrpSpPr>
        <p:grpSpPr>
          <a:xfrm>
            <a:off x="6806179" y="8829495"/>
            <a:ext cx="460232" cy="213279"/>
            <a:chOff x="0" y="0"/>
            <a:chExt cx="588950" cy="272923"/>
          </a:xfrm>
        </p:grpSpPr>
        <p:sp>
          <p:nvSpPr>
            <p:cNvPr id="96" name="Freeform 96"/>
            <p:cNvSpPr/>
            <p:nvPr/>
          </p:nvSpPr>
          <p:spPr>
            <a:xfrm>
              <a:off x="63500" y="66167"/>
              <a:ext cx="66294" cy="141224"/>
            </a:xfrm>
            <a:custGeom>
              <a:avLst/>
              <a:gdLst/>
              <a:ahLst/>
              <a:cxnLst/>
              <a:rect l="l" t="t" r="r" b="b"/>
              <a:pathLst>
                <a:path w="66294" h="141224">
                  <a:moveTo>
                    <a:pt x="29718" y="129413"/>
                  </a:moveTo>
                  <a:lnTo>
                    <a:pt x="29718" y="20447"/>
                  </a:lnTo>
                  <a:cubicBezTo>
                    <a:pt x="23749" y="27559"/>
                    <a:pt x="14986" y="33020"/>
                    <a:pt x="3429" y="37084"/>
                  </a:cubicBezTo>
                  <a:lnTo>
                    <a:pt x="0" y="25527"/>
                  </a:lnTo>
                  <a:cubicBezTo>
                    <a:pt x="7112" y="23241"/>
                    <a:pt x="13589" y="19939"/>
                    <a:pt x="19431" y="15494"/>
                  </a:cubicBezTo>
                  <a:lnTo>
                    <a:pt x="29845" y="5969"/>
                  </a:lnTo>
                  <a:lnTo>
                    <a:pt x="44577" y="0"/>
                  </a:lnTo>
                  <a:lnTo>
                    <a:pt x="44577" y="129413"/>
                  </a:lnTo>
                  <a:lnTo>
                    <a:pt x="66294" y="129413"/>
                  </a:lnTo>
                  <a:lnTo>
                    <a:pt x="66294" y="141224"/>
                  </a:lnTo>
                  <a:lnTo>
                    <a:pt x="8001" y="141224"/>
                  </a:lnTo>
                  <a:lnTo>
                    <a:pt x="8001" y="129413"/>
                  </a:lnTo>
                  <a:close/>
                </a:path>
              </a:pathLst>
            </a:custGeom>
            <a:solidFill>
              <a:srgbClr val="000000"/>
            </a:solidFill>
          </p:spPr>
          <p:txBody>
            <a:bodyPr/>
            <a:lstStyle/>
            <a:p>
              <a:endParaRPr lang="en-US"/>
            </a:p>
          </p:txBody>
        </p:sp>
        <p:sp>
          <p:nvSpPr>
            <p:cNvPr id="97" name="Freeform 97"/>
            <p:cNvSpPr/>
            <p:nvPr/>
          </p:nvSpPr>
          <p:spPr>
            <a:xfrm>
              <a:off x="161163" y="63500"/>
              <a:ext cx="83185" cy="143764"/>
            </a:xfrm>
            <a:custGeom>
              <a:avLst/>
              <a:gdLst/>
              <a:ahLst/>
              <a:cxnLst/>
              <a:rect l="l" t="t" r="r" b="b"/>
              <a:pathLst>
                <a:path w="83185" h="143764">
                  <a:moveTo>
                    <a:pt x="15748" y="105029"/>
                  </a:moveTo>
                  <a:lnTo>
                    <a:pt x="39878" y="81026"/>
                  </a:lnTo>
                  <a:cubicBezTo>
                    <a:pt x="46355" y="75311"/>
                    <a:pt x="51435" y="70612"/>
                    <a:pt x="55118" y="66802"/>
                  </a:cubicBezTo>
                  <a:lnTo>
                    <a:pt x="61849" y="58801"/>
                  </a:lnTo>
                  <a:cubicBezTo>
                    <a:pt x="66675" y="49657"/>
                    <a:pt x="67945" y="44704"/>
                    <a:pt x="67945" y="39370"/>
                  </a:cubicBezTo>
                  <a:lnTo>
                    <a:pt x="65659" y="25400"/>
                  </a:lnTo>
                  <a:cubicBezTo>
                    <a:pt x="56769" y="14986"/>
                    <a:pt x="50927" y="12319"/>
                    <a:pt x="43561" y="12319"/>
                  </a:cubicBezTo>
                  <a:lnTo>
                    <a:pt x="33020" y="13843"/>
                  </a:lnTo>
                  <a:cubicBezTo>
                    <a:pt x="24511" y="20066"/>
                    <a:pt x="21336" y="24130"/>
                    <a:pt x="19050" y="29210"/>
                  </a:cubicBezTo>
                  <a:lnTo>
                    <a:pt x="15875" y="39624"/>
                  </a:lnTo>
                  <a:lnTo>
                    <a:pt x="3429" y="38735"/>
                  </a:lnTo>
                  <a:lnTo>
                    <a:pt x="4953" y="25146"/>
                  </a:lnTo>
                  <a:cubicBezTo>
                    <a:pt x="12065" y="13462"/>
                    <a:pt x="17018" y="8763"/>
                    <a:pt x="23241" y="5461"/>
                  </a:cubicBezTo>
                  <a:lnTo>
                    <a:pt x="36449" y="0"/>
                  </a:lnTo>
                  <a:cubicBezTo>
                    <a:pt x="52197" y="0"/>
                    <a:pt x="59182" y="1651"/>
                    <a:pt x="65024" y="5080"/>
                  </a:cubicBezTo>
                  <a:lnTo>
                    <a:pt x="75438" y="13081"/>
                  </a:lnTo>
                  <a:cubicBezTo>
                    <a:pt x="81661" y="24765"/>
                    <a:pt x="83185" y="31242"/>
                    <a:pt x="83185" y="38608"/>
                  </a:cubicBezTo>
                  <a:lnTo>
                    <a:pt x="81788" y="52070"/>
                  </a:lnTo>
                  <a:cubicBezTo>
                    <a:pt x="75946" y="63627"/>
                    <a:pt x="72390" y="68834"/>
                    <a:pt x="67945" y="73279"/>
                  </a:cubicBezTo>
                  <a:lnTo>
                    <a:pt x="57785" y="83185"/>
                  </a:lnTo>
                  <a:cubicBezTo>
                    <a:pt x="41275" y="97282"/>
                    <a:pt x="33909" y="104267"/>
                    <a:pt x="28321" y="110363"/>
                  </a:cubicBezTo>
                  <a:lnTo>
                    <a:pt x="18288" y="123571"/>
                  </a:lnTo>
                  <a:lnTo>
                    <a:pt x="83185" y="131572"/>
                  </a:lnTo>
                  <a:lnTo>
                    <a:pt x="83185" y="143764"/>
                  </a:lnTo>
                  <a:lnTo>
                    <a:pt x="0" y="143764"/>
                  </a:lnTo>
                  <a:lnTo>
                    <a:pt x="0" y="130937"/>
                  </a:lnTo>
                  <a:cubicBezTo>
                    <a:pt x="4191" y="120904"/>
                    <a:pt x="9398" y="112268"/>
                    <a:pt x="15748" y="105029"/>
                  </a:cubicBezTo>
                </a:path>
              </a:pathLst>
            </a:custGeom>
            <a:solidFill>
              <a:srgbClr val="000000"/>
            </a:solidFill>
          </p:spPr>
          <p:txBody>
            <a:bodyPr/>
            <a:lstStyle/>
            <a:p>
              <a:endParaRPr lang="en-US"/>
            </a:p>
          </p:txBody>
        </p:sp>
        <p:sp>
          <p:nvSpPr>
            <p:cNvPr id="98" name="Freeform 98"/>
            <p:cNvSpPr/>
            <p:nvPr/>
          </p:nvSpPr>
          <p:spPr>
            <a:xfrm>
              <a:off x="245745" y="64135"/>
              <a:ext cx="88519" cy="145288"/>
            </a:xfrm>
            <a:custGeom>
              <a:avLst/>
              <a:gdLst/>
              <a:ahLst/>
              <a:cxnLst/>
              <a:rect l="l" t="t" r="r" b="b"/>
              <a:pathLst>
                <a:path w="88519" h="145288">
                  <a:moveTo>
                    <a:pt x="76200" y="0"/>
                  </a:moveTo>
                  <a:lnTo>
                    <a:pt x="88519" y="0"/>
                  </a:lnTo>
                  <a:lnTo>
                    <a:pt x="12192" y="145288"/>
                  </a:lnTo>
                  <a:lnTo>
                    <a:pt x="0" y="145288"/>
                  </a:lnTo>
                  <a:close/>
                </a:path>
              </a:pathLst>
            </a:custGeom>
            <a:solidFill>
              <a:srgbClr val="000000"/>
            </a:solidFill>
          </p:spPr>
          <p:txBody>
            <a:bodyPr/>
            <a:lstStyle/>
            <a:p>
              <a:endParaRPr lang="en-US"/>
            </a:p>
          </p:txBody>
        </p:sp>
        <p:sp>
          <p:nvSpPr>
            <p:cNvPr id="99" name="Freeform 99"/>
            <p:cNvSpPr/>
            <p:nvPr/>
          </p:nvSpPr>
          <p:spPr>
            <a:xfrm>
              <a:off x="344551" y="66294"/>
              <a:ext cx="66294" cy="141097"/>
            </a:xfrm>
            <a:custGeom>
              <a:avLst/>
              <a:gdLst/>
              <a:ahLst/>
              <a:cxnLst/>
              <a:rect l="l" t="t" r="r" b="b"/>
              <a:pathLst>
                <a:path w="66294" h="141097">
                  <a:moveTo>
                    <a:pt x="29718" y="129286"/>
                  </a:moveTo>
                  <a:lnTo>
                    <a:pt x="29718" y="20320"/>
                  </a:lnTo>
                  <a:cubicBezTo>
                    <a:pt x="23749" y="27432"/>
                    <a:pt x="14986" y="32893"/>
                    <a:pt x="3429" y="36957"/>
                  </a:cubicBezTo>
                  <a:lnTo>
                    <a:pt x="0" y="25527"/>
                  </a:lnTo>
                  <a:cubicBezTo>
                    <a:pt x="7112" y="23241"/>
                    <a:pt x="13589" y="19939"/>
                    <a:pt x="19431" y="15494"/>
                  </a:cubicBezTo>
                  <a:lnTo>
                    <a:pt x="29845" y="5969"/>
                  </a:lnTo>
                  <a:lnTo>
                    <a:pt x="44577" y="0"/>
                  </a:lnTo>
                  <a:lnTo>
                    <a:pt x="44577" y="129286"/>
                  </a:lnTo>
                  <a:lnTo>
                    <a:pt x="66294" y="129286"/>
                  </a:lnTo>
                  <a:lnTo>
                    <a:pt x="66294" y="141097"/>
                  </a:lnTo>
                  <a:lnTo>
                    <a:pt x="8001" y="141097"/>
                  </a:lnTo>
                  <a:lnTo>
                    <a:pt x="8001" y="129286"/>
                  </a:lnTo>
                  <a:close/>
                </a:path>
              </a:pathLst>
            </a:custGeom>
            <a:solidFill>
              <a:srgbClr val="000000"/>
            </a:solidFill>
          </p:spPr>
          <p:txBody>
            <a:bodyPr/>
            <a:lstStyle/>
            <a:p>
              <a:endParaRPr lang="en-US"/>
            </a:p>
          </p:txBody>
        </p:sp>
        <p:sp>
          <p:nvSpPr>
            <p:cNvPr id="100" name="Freeform 100"/>
            <p:cNvSpPr/>
            <p:nvPr/>
          </p:nvSpPr>
          <p:spPr>
            <a:xfrm>
              <a:off x="442214" y="63500"/>
              <a:ext cx="83185" cy="143764"/>
            </a:xfrm>
            <a:custGeom>
              <a:avLst/>
              <a:gdLst/>
              <a:ahLst/>
              <a:cxnLst/>
              <a:rect l="l" t="t" r="r" b="b"/>
              <a:pathLst>
                <a:path w="83185" h="143764">
                  <a:moveTo>
                    <a:pt x="15748" y="105029"/>
                  </a:moveTo>
                  <a:lnTo>
                    <a:pt x="39878" y="81026"/>
                  </a:lnTo>
                  <a:cubicBezTo>
                    <a:pt x="46355" y="75311"/>
                    <a:pt x="51435" y="70612"/>
                    <a:pt x="55118" y="66802"/>
                  </a:cubicBezTo>
                  <a:lnTo>
                    <a:pt x="61849" y="58801"/>
                  </a:lnTo>
                  <a:cubicBezTo>
                    <a:pt x="66675" y="49657"/>
                    <a:pt x="67945" y="44704"/>
                    <a:pt x="67945" y="39370"/>
                  </a:cubicBezTo>
                  <a:lnTo>
                    <a:pt x="65659" y="25400"/>
                  </a:lnTo>
                  <a:cubicBezTo>
                    <a:pt x="56769" y="14986"/>
                    <a:pt x="50927" y="12319"/>
                    <a:pt x="43561" y="12319"/>
                  </a:cubicBezTo>
                  <a:lnTo>
                    <a:pt x="33020" y="13843"/>
                  </a:lnTo>
                  <a:cubicBezTo>
                    <a:pt x="24511" y="20066"/>
                    <a:pt x="21336" y="24130"/>
                    <a:pt x="19050" y="29210"/>
                  </a:cubicBezTo>
                  <a:lnTo>
                    <a:pt x="15875" y="39624"/>
                  </a:lnTo>
                  <a:lnTo>
                    <a:pt x="3429" y="38735"/>
                  </a:lnTo>
                  <a:lnTo>
                    <a:pt x="4953" y="25146"/>
                  </a:lnTo>
                  <a:cubicBezTo>
                    <a:pt x="12065" y="13462"/>
                    <a:pt x="17018" y="8763"/>
                    <a:pt x="23241" y="5461"/>
                  </a:cubicBezTo>
                  <a:lnTo>
                    <a:pt x="36449" y="0"/>
                  </a:lnTo>
                  <a:cubicBezTo>
                    <a:pt x="52197" y="0"/>
                    <a:pt x="59182" y="1651"/>
                    <a:pt x="65024" y="5080"/>
                  </a:cubicBezTo>
                  <a:lnTo>
                    <a:pt x="75438" y="13081"/>
                  </a:lnTo>
                  <a:cubicBezTo>
                    <a:pt x="81661" y="24765"/>
                    <a:pt x="83185" y="31242"/>
                    <a:pt x="83185" y="38608"/>
                  </a:cubicBezTo>
                  <a:lnTo>
                    <a:pt x="81788" y="52070"/>
                  </a:lnTo>
                  <a:cubicBezTo>
                    <a:pt x="75946" y="63627"/>
                    <a:pt x="72390" y="68834"/>
                    <a:pt x="67945" y="73279"/>
                  </a:cubicBezTo>
                  <a:lnTo>
                    <a:pt x="57785" y="83185"/>
                  </a:lnTo>
                  <a:cubicBezTo>
                    <a:pt x="41275" y="97282"/>
                    <a:pt x="33909" y="104267"/>
                    <a:pt x="28321" y="110363"/>
                  </a:cubicBezTo>
                  <a:lnTo>
                    <a:pt x="18288" y="123571"/>
                  </a:lnTo>
                  <a:lnTo>
                    <a:pt x="83185" y="131572"/>
                  </a:lnTo>
                  <a:lnTo>
                    <a:pt x="83185" y="143764"/>
                  </a:lnTo>
                  <a:lnTo>
                    <a:pt x="0" y="143764"/>
                  </a:lnTo>
                  <a:lnTo>
                    <a:pt x="0" y="130937"/>
                  </a:lnTo>
                  <a:cubicBezTo>
                    <a:pt x="4191" y="120904"/>
                    <a:pt x="9398" y="112268"/>
                    <a:pt x="15748" y="105029"/>
                  </a:cubicBezTo>
                </a:path>
              </a:pathLst>
            </a:custGeom>
            <a:solidFill>
              <a:srgbClr val="000000"/>
            </a:solidFill>
          </p:spPr>
          <p:txBody>
            <a:bodyPr/>
            <a:lstStyle/>
            <a:p>
              <a:endParaRPr lang="en-US"/>
            </a:p>
          </p:txBody>
        </p:sp>
      </p:grpSp>
      <p:grpSp>
        <p:nvGrpSpPr>
          <p:cNvPr id="101" name="Group 101"/>
          <p:cNvGrpSpPr>
            <a:grpSpLocks noChangeAspect="1"/>
          </p:cNvGrpSpPr>
          <p:nvPr/>
        </p:nvGrpSpPr>
        <p:grpSpPr>
          <a:xfrm>
            <a:off x="7411905" y="8829495"/>
            <a:ext cx="464259" cy="213279"/>
            <a:chOff x="0" y="0"/>
            <a:chExt cx="594093" cy="272923"/>
          </a:xfrm>
        </p:grpSpPr>
        <p:sp>
          <p:nvSpPr>
            <p:cNvPr id="102" name="Freeform 102"/>
            <p:cNvSpPr/>
            <p:nvPr/>
          </p:nvSpPr>
          <p:spPr>
            <a:xfrm>
              <a:off x="63500" y="66167"/>
              <a:ext cx="66294" cy="141224"/>
            </a:xfrm>
            <a:custGeom>
              <a:avLst/>
              <a:gdLst/>
              <a:ahLst/>
              <a:cxnLst/>
              <a:rect l="l" t="t" r="r" b="b"/>
              <a:pathLst>
                <a:path w="66294" h="141224">
                  <a:moveTo>
                    <a:pt x="29718" y="129413"/>
                  </a:moveTo>
                  <a:lnTo>
                    <a:pt x="29718" y="20447"/>
                  </a:lnTo>
                  <a:cubicBezTo>
                    <a:pt x="23749" y="27559"/>
                    <a:pt x="14986" y="33020"/>
                    <a:pt x="3429" y="37084"/>
                  </a:cubicBezTo>
                  <a:lnTo>
                    <a:pt x="0" y="25527"/>
                  </a:lnTo>
                  <a:cubicBezTo>
                    <a:pt x="7112" y="23241"/>
                    <a:pt x="13589" y="19939"/>
                    <a:pt x="19431" y="15494"/>
                  </a:cubicBezTo>
                  <a:lnTo>
                    <a:pt x="29845" y="5969"/>
                  </a:lnTo>
                  <a:lnTo>
                    <a:pt x="44577" y="0"/>
                  </a:lnTo>
                  <a:lnTo>
                    <a:pt x="44577" y="129413"/>
                  </a:lnTo>
                  <a:lnTo>
                    <a:pt x="66294" y="129413"/>
                  </a:lnTo>
                  <a:lnTo>
                    <a:pt x="66294" y="141224"/>
                  </a:lnTo>
                  <a:lnTo>
                    <a:pt x="8001" y="141224"/>
                  </a:lnTo>
                  <a:lnTo>
                    <a:pt x="8001" y="129413"/>
                  </a:lnTo>
                  <a:close/>
                </a:path>
              </a:pathLst>
            </a:custGeom>
            <a:solidFill>
              <a:srgbClr val="000000"/>
            </a:solidFill>
          </p:spPr>
          <p:txBody>
            <a:bodyPr/>
            <a:lstStyle/>
            <a:p>
              <a:endParaRPr lang="en-US"/>
            </a:p>
          </p:txBody>
        </p:sp>
        <p:sp>
          <p:nvSpPr>
            <p:cNvPr id="103" name="Freeform 103"/>
            <p:cNvSpPr/>
            <p:nvPr/>
          </p:nvSpPr>
          <p:spPr>
            <a:xfrm>
              <a:off x="161163" y="63500"/>
              <a:ext cx="83312" cy="143764"/>
            </a:xfrm>
            <a:custGeom>
              <a:avLst/>
              <a:gdLst/>
              <a:ahLst/>
              <a:cxnLst/>
              <a:rect l="l" t="t" r="r" b="b"/>
              <a:pathLst>
                <a:path w="83312" h="143764">
                  <a:moveTo>
                    <a:pt x="15748" y="105029"/>
                  </a:moveTo>
                  <a:lnTo>
                    <a:pt x="39878" y="81026"/>
                  </a:lnTo>
                  <a:cubicBezTo>
                    <a:pt x="46355" y="75311"/>
                    <a:pt x="51435" y="70612"/>
                    <a:pt x="55118" y="66802"/>
                  </a:cubicBezTo>
                  <a:lnTo>
                    <a:pt x="61849" y="58801"/>
                  </a:lnTo>
                  <a:cubicBezTo>
                    <a:pt x="66675" y="49657"/>
                    <a:pt x="67818" y="44704"/>
                    <a:pt x="67818" y="39370"/>
                  </a:cubicBezTo>
                  <a:lnTo>
                    <a:pt x="65659" y="25400"/>
                  </a:lnTo>
                  <a:cubicBezTo>
                    <a:pt x="56769" y="14986"/>
                    <a:pt x="50800" y="12319"/>
                    <a:pt x="43434" y="12319"/>
                  </a:cubicBezTo>
                  <a:lnTo>
                    <a:pt x="32893" y="13843"/>
                  </a:lnTo>
                  <a:cubicBezTo>
                    <a:pt x="24384" y="20066"/>
                    <a:pt x="21209" y="24130"/>
                    <a:pt x="18923" y="29210"/>
                  </a:cubicBezTo>
                  <a:lnTo>
                    <a:pt x="15748" y="39624"/>
                  </a:lnTo>
                  <a:lnTo>
                    <a:pt x="3302" y="38735"/>
                  </a:lnTo>
                  <a:lnTo>
                    <a:pt x="4826" y="25146"/>
                  </a:lnTo>
                  <a:cubicBezTo>
                    <a:pt x="11938" y="13462"/>
                    <a:pt x="16891" y="8763"/>
                    <a:pt x="23114" y="5461"/>
                  </a:cubicBezTo>
                  <a:lnTo>
                    <a:pt x="36449" y="0"/>
                  </a:lnTo>
                  <a:cubicBezTo>
                    <a:pt x="52197" y="0"/>
                    <a:pt x="59182" y="1651"/>
                    <a:pt x="65024" y="5080"/>
                  </a:cubicBezTo>
                  <a:lnTo>
                    <a:pt x="75438" y="13081"/>
                  </a:lnTo>
                  <a:cubicBezTo>
                    <a:pt x="81661" y="24765"/>
                    <a:pt x="83185" y="31242"/>
                    <a:pt x="83185" y="38608"/>
                  </a:cubicBezTo>
                  <a:lnTo>
                    <a:pt x="81788" y="52070"/>
                  </a:lnTo>
                  <a:cubicBezTo>
                    <a:pt x="75946" y="63627"/>
                    <a:pt x="72390" y="68834"/>
                    <a:pt x="68072" y="73279"/>
                  </a:cubicBezTo>
                  <a:lnTo>
                    <a:pt x="57912" y="83185"/>
                  </a:lnTo>
                  <a:cubicBezTo>
                    <a:pt x="41402" y="97282"/>
                    <a:pt x="34036" y="104267"/>
                    <a:pt x="28448" y="110363"/>
                  </a:cubicBezTo>
                  <a:lnTo>
                    <a:pt x="18415" y="123571"/>
                  </a:lnTo>
                  <a:lnTo>
                    <a:pt x="83312" y="131572"/>
                  </a:lnTo>
                  <a:lnTo>
                    <a:pt x="83312" y="143764"/>
                  </a:lnTo>
                  <a:lnTo>
                    <a:pt x="0" y="143764"/>
                  </a:lnTo>
                  <a:lnTo>
                    <a:pt x="0" y="130937"/>
                  </a:lnTo>
                  <a:cubicBezTo>
                    <a:pt x="4191" y="120904"/>
                    <a:pt x="9398" y="112268"/>
                    <a:pt x="15748" y="105029"/>
                  </a:cubicBezTo>
                </a:path>
              </a:pathLst>
            </a:custGeom>
            <a:solidFill>
              <a:srgbClr val="000000"/>
            </a:solidFill>
          </p:spPr>
          <p:txBody>
            <a:bodyPr/>
            <a:lstStyle/>
            <a:p>
              <a:endParaRPr lang="en-US"/>
            </a:p>
          </p:txBody>
        </p:sp>
        <p:sp>
          <p:nvSpPr>
            <p:cNvPr id="104" name="Freeform 104"/>
            <p:cNvSpPr/>
            <p:nvPr/>
          </p:nvSpPr>
          <p:spPr>
            <a:xfrm>
              <a:off x="245745" y="64135"/>
              <a:ext cx="88519" cy="145288"/>
            </a:xfrm>
            <a:custGeom>
              <a:avLst/>
              <a:gdLst/>
              <a:ahLst/>
              <a:cxnLst/>
              <a:rect l="l" t="t" r="r" b="b"/>
              <a:pathLst>
                <a:path w="88519" h="145288">
                  <a:moveTo>
                    <a:pt x="76200" y="0"/>
                  </a:moveTo>
                  <a:lnTo>
                    <a:pt x="88519" y="0"/>
                  </a:lnTo>
                  <a:lnTo>
                    <a:pt x="12192" y="145288"/>
                  </a:lnTo>
                  <a:lnTo>
                    <a:pt x="0" y="145288"/>
                  </a:lnTo>
                  <a:close/>
                </a:path>
              </a:pathLst>
            </a:custGeom>
            <a:solidFill>
              <a:srgbClr val="000000"/>
            </a:solidFill>
          </p:spPr>
          <p:txBody>
            <a:bodyPr/>
            <a:lstStyle/>
            <a:p>
              <a:endParaRPr lang="en-US"/>
            </a:p>
          </p:txBody>
        </p:sp>
        <p:sp>
          <p:nvSpPr>
            <p:cNvPr id="105" name="Freeform 105"/>
            <p:cNvSpPr/>
            <p:nvPr/>
          </p:nvSpPr>
          <p:spPr>
            <a:xfrm>
              <a:off x="344424" y="66294"/>
              <a:ext cx="66421" cy="141097"/>
            </a:xfrm>
            <a:custGeom>
              <a:avLst/>
              <a:gdLst/>
              <a:ahLst/>
              <a:cxnLst/>
              <a:rect l="l" t="t" r="r" b="b"/>
              <a:pathLst>
                <a:path w="66421" h="141097">
                  <a:moveTo>
                    <a:pt x="29718" y="129286"/>
                  </a:moveTo>
                  <a:lnTo>
                    <a:pt x="29718" y="20320"/>
                  </a:lnTo>
                  <a:cubicBezTo>
                    <a:pt x="23749" y="27432"/>
                    <a:pt x="14986" y="32893"/>
                    <a:pt x="3429" y="36957"/>
                  </a:cubicBezTo>
                  <a:lnTo>
                    <a:pt x="0" y="25527"/>
                  </a:lnTo>
                  <a:cubicBezTo>
                    <a:pt x="7112" y="23241"/>
                    <a:pt x="13589" y="19939"/>
                    <a:pt x="19431" y="15494"/>
                  </a:cubicBezTo>
                  <a:lnTo>
                    <a:pt x="29845" y="5969"/>
                  </a:lnTo>
                  <a:lnTo>
                    <a:pt x="44704" y="0"/>
                  </a:lnTo>
                  <a:lnTo>
                    <a:pt x="44704" y="129286"/>
                  </a:lnTo>
                  <a:lnTo>
                    <a:pt x="66421" y="129286"/>
                  </a:lnTo>
                  <a:lnTo>
                    <a:pt x="66421" y="141097"/>
                  </a:lnTo>
                  <a:lnTo>
                    <a:pt x="8128" y="141097"/>
                  </a:lnTo>
                  <a:lnTo>
                    <a:pt x="8128" y="129286"/>
                  </a:lnTo>
                  <a:close/>
                </a:path>
              </a:pathLst>
            </a:custGeom>
            <a:solidFill>
              <a:srgbClr val="000000"/>
            </a:solidFill>
          </p:spPr>
          <p:txBody>
            <a:bodyPr/>
            <a:lstStyle/>
            <a:p>
              <a:endParaRPr lang="en-US"/>
            </a:p>
          </p:txBody>
        </p:sp>
        <p:sp>
          <p:nvSpPr>
            <p:cNvPr id="106" name="Freeform 106"/>
            <p:cNvSpPr/>
            <p:nvPr/>
          </p:nvSpPr>
          <p:spPr>
            <a:xfrm>
              <a:off x="437261" y="66167"/>
              <a:ext cx="93472" cy="141097"/>
            </a:xfrm>
            <a:custGeom>
              <a:avLst/>
              <a:gdLst/>
              <a:ahLst/>
              <a:cxnLst/>
              <a:rect l="l" t="t" r="r" b="b"/>
              <a:pathLst>
                <a:path w="93472" h="141097">
                  <a:moveTo>
                    <a:pt x="57277" y="94869"/>
                  </a:moveTo>
                  <a:lnTo>
                    <a:pt x="57277" y="16002"/>
                  </a:lnTo>
                  <a:lnTo>
                    <a:pt x="57023" y="16002"/>
                  </a:lnTo>
                  <a:lnTo>
                    <a:pt x="13716" y="94869"/>
                  </a:lnTo>
                  <a:close/>
                  <a:moveTo>
                    <a:pt x="57277" y="106807"/>
                  </a:moveTo>
                  <a:lnTo>
                    <a:pt x="0" y="106807"/>
                  </a:lnTo>
                  <a:lnTo>
                    <a:pt x="0" y="94107"/>
                  </a:lnTo>
                  <a:lnTo>
                    <a:pt x="52832" y="0"/>
                  </a:lnTo>
                  <a:lnTo>
                    <a:pt x="72517" y="0"/>
                  </a:lnTo>
                  <a:lnTo>
                    <a:pt x="72517" y="94869"/>
                  </a:lnTo>
                  <a:lnTo>
                    <a:pt x="93472" y="94869"/>
                  </a:lnTo>
                  <a:lnTo>
                    <a:pt x="93472" y="106807"/>
                  </a:lnTo>
                  <a:lnTo>
                    <a:pt x="72390" y="106807"/>
                  </a:lnTo>
                  <a:lnTo>
                    <a:pt x="72390" y="141097"/>
                  </a:lnTo>
                  <a:lnTo>
                    <a:pt x="57277" y="141097"/>
                  </a:lnTo>
                  <a:close/>
                </a:path>
              </a:pathLst>
            </a:custGeom>
            <a:solidFill>
              <a:srgbClr val="000000"/>
            </a:solidFill>
          </p:spPr>
          <p:txBody>
            <a:bodyPr/>
            <a:lstStyle/>
            <a:p>
              <a:endParaRPr lang="en-US"/>
            </a:p>
          </p:txBody>
        </p:sp>
      </p:grpSp>
      <p:grpSp>
        <p:nvGrpSpPr>
          <p:cNvPr id="107" name="Group 107"/>
          <p:cNvGrpSpPr>
            <a:grpSpLocks noChangeAspect="1"/>
          </p:cNvGrpSpPr>
          <p:nvPr/>
        </p:nvGrpSpPr>
        <p:grpSpPr>
          <a:xfrm>
            <a:off x="8017630" y="8829353"/>
            <a:ext cx="462331" cy="214165"/>
            <a:chOff x="0" y="0"/>
            <a:chExt cx="591642" cy="274066"/>
          </a:xfrm>
        </p:grpSpPr>
        <p:sp>
          <p:nvSpPr>
            <p:cNvPr id="108" name="Freeform 108"/>
            <p:cNvSpPr/>
            <p:nvPr/>
          </p:nvSpPr>
          <p:spPr>
            <a:xfrm>
              <a:off x="63500" y="66294"/>
              <a:ext cx="66421" cy="141224"/>
            </a:xfrm>
            <a:custGeom>
              <a:avLst/>
              <a:gdLst/>
              <a:ahLst/>
              <a:cxnLst/>
              <a:rect l="l" t="t" r="r" b="b"/>
              <a:pathLst>
                <a:path w="66421" h="141224">
                  <a:moveTo>
                    <a:pt x="29718" y="129413"/>
                  </a:moveTo>
                  <a:lnTo>
                    <a:pt x="29718" y="20447"/>
                  </a:lnTo>
                  <a:cubicBezTo>
                    <a:pt x="23749" y="27559"/>
                    <a:pt x="14986" y="33020"/>
                    <a:pt x="3429" y="37084"/>
                  </a:cubicBezTo>
                  <a:lnTo>
                    <a:pt x="0" y="25527"/>
                  </a:lnTo>
                  <a:cubicBezTo>
                    <a:pt x="7112" y="23241"/>
                    <a:pt x="13589" y="19939"/>
                    <a:pt x="19431" y="15494"/>
                  </a:cubicBezTo>
                  <a:lnTo>
                    <a:pt x="29845" y="5969"/>
                  </a:lnTo>
                  <a:lnTo>
                    <a:pt x="44704" y="0"/>
                  </a:lnTo>
                  <a:lnTo>
                    <a:pt x="44704" y="129413"/>
                  </a:lnTo>
                  <a:lnTo>
                    <a:pt x="66421" y="129413"/>
                  </a:lnTo>
                  <a:lnTo>
                    <a:pt x="66421" y="141224"/>
                  </a:lnTo>
                  <a:lnTo>
                    <a:pt x="8001" y="141224"/>
                  </a:lnTo>
                  <a:lnTo>
                    <a:pt x="8001" y="129413"/>
                  </a:lnTo>
                  <a:close/>
                </a:path>
              </a:pathLst>
            </a:custGeom>
            <a:solidFill>
              <a:srgbClr val="000000"/>
            </a:solidFill>
          </p:spPr>
          <p:txBody>
            <a:bodyPr/>
            <a:lstStyle/>
            <a:p>
              <a:endParaRPr lang="en-US"/>
            </a:p>
          </p:txBody>
        </p:sp>
        <p:sp>
          <p:nvSpPr>
            <p:cNvPr id="109" name="Freeform 109"/>
            <p:cNvSpPr/>
            <p:nvPr/>
          </p:nvSpPr>
          <p:spPr>
            <a:xfrm>
              <a:off x="161163" y="63754"/>
              <a:ext cx="83185" cy="143891"/>
            </a:xfrm>
            <a:custGeom>
              <a:avLst/>
              <a:gdLst/>
              <a:ahLst/>
              <a:cxnLst/>
              <a:rect l="l" t="t" r="r" b="b"/>
              <a:pathLst>
                <a:path w="83185" h="143891">
                  <a:moveTo>
                    <a:pt x="15748" y="104902"/>
                  </a:moveTo>
                  <a:lnTo>
                    <a:pt x="39878" y="80899"/>
                  </a:lnTo>
                  <a:cubicBezTo>
                    <a:pt x="46355" y="75184"/>
                    <a:pt x="51435" y="70485"/>
                    <a:pt x="55118" y="66675"/>
                  </a:cubicBezTo>
                  <a:lnTo>
                    <a:pt x="61849" y="58674"/>
                  </a:lnTo>
                  <a:cubicBezTo>
                    <a:pt x="66675" y="49530"/>
                    <a:pt x="67818" y="44577"/>
                    <a:pt x="67818" y="39243"/>
                  </a:cubicBezTo>
                  <a:lnTo>
                    <a:pt x="65659" y="25146"/>
                  </a:lnTo>
                  <a:cubicBezTo>
                    <a:pt x="56769" y="14732"/>
                    <a:pt x="50800" y="12065"/>
                    <a:pt x="43561" y="12065"/>
                  </a:cubicBezTo>
                  <a:lnTo>
                    <a:pt x="33020" y="13589"/>
                  </a:lnTo>
                  <a:cubicBezTo>
                    <a:pt x="24511" y="19812"/>
                    <a:pt x="21336" y="23876"/>
                    <a:pt x="19050" y="28956"/>
                  </a:cubicBezTo>
                  <a:lnTo>
                    <a:pt x="15875" y="39370"/>
                  </a:lnTo>
                  <a:lnTo>
                    <a:pt x="3302" y="38481"/>
                  </a:lnTo>
                  <a:lnTo>
                    <a:pt x="4826" y="24892"/>
                  </a:lnTo>
                  <a:cubicBezTo>
                    <a:pt x="11938" y="13208"/>
                    <a:pt x="16891" y="8509"/>
                    <a:pt x="23114" y="5207"/>
                  </a:cubicBezTo>
                  <a:lnTo>
                    <a:pt x="36449" y="0"/>
                  </a:lnTo>
                  <a:cubicBezTo>
                    <a:pt x="52197" y="0"/>
                    <a:pt x="59182" y="1651"/>
                    <a:pt x="65024" y="5080"/>
                  </a:cubicBezTo>
                  <a:lnTo>
                    <a:pt x="75438" y="13081"/>
                  </a:lnTo>
                  <a:cubicBezTo>
                    <a:pt x="81661" y="24765"/>
                    <a:pt x="83185" y="31242"/>
                    <a:pt x="83185" y="38608"/>
                  </a:cubicBezTo>
                  <a:lnTo>
                    <a:pt x="81788" y="52197"/>
                  </a:lnTo>
                  <a:cubicBezTo>
                    <a:pt x="75946" y="63754"/>
                    <a:pt x="72390" y="68961"/>
                    <a:pt x="68072" y="73406"/>
                  </a:cubicBezTo>
                  <a:lnTo>
                    <a:pt x="57785" y="83312"/>
                  </a:lnTo>
                  <a:cubicBezTo>
                    <a:pt x="41275" y="97409"/>
                    <a:pt x="33909" y="104394"/>
                    <a:pt x="28448" y="110490"/>
                  </a:cubicBezTo>
                  <a:lnTo>
                    <a:pt x="18288" y="123698"/>
                  </a:lnTo>
                  <a:lnTo>
                    <a:pt x="83185" y="131699"/>
                  </a:lnTo>
                  <a:lnTo>
                    <a:pt x="83185"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110" name="Freeform 110"/>
            <p:cNvSpPr/>
            <p:nvPr/>
          </p:nvSpPr>
          <p:spPr>
            <a:xfrm>
              <a:off x="245745" y="64262"/>
              <a:ext cx="88519" cy="145288"/>
            </a:xfrm>
            <a:custGeom>
              <a:avLst/>
              <a:gdLst/>
              <a:ahLst/>
              <a:cxnLst/>
              <a:rect l="l" t="t" r="r" b="b"/>
              <a:pathLst>
                <a:path w="88519" h="145288">
                  <a:moveTo>
                    <a:pt x="76200" y="0"/>
                  </a:moveTo>
                  <a:lnTo>
                    <a:pt x="88519" y="0"/>
                  </a:lnTo>
                  <a:lnTo>
                    <a:pt x="12192" y="145288"/>
                  </a:lnTo>
                  <a:lnTo>
                    <a:pt x="0" y="145288"/>
                  </a:lnTo>
                  <a:close/>
                </a:path>
              </a:pathLst>
            </a:custGeom>
            <a:solidFill>
              <a:srgbClr val="000000"/>
            </a:solidFill>
          </p:spPr>
          <p:txBody>
            <a:bodyPr/>
            <a:lstStyle/>
            <a:p>
              <a:endParaRPr lang="en-US"/>
            </a:p>
          </p:txBody>
        </p:sp>
        <p:sp>
          <p:nvSpPr>
            <p:cNvPr id="111" name="Freeform 111"/>
            <p:cNvSpPr/>
            <p:nvPr/>
          </p:nvSpPr>
          <p:spPr>
            <a:xfrm>
              <a:off x="344424" y="66421"/>
              <a:ext cx="66421" cy="141097"/>
            </a:xfrm>
            <a:custGeom>
              <a:avLst/>
              <a:gdLst/>
              <a:ahLst/>
              <a:cxnLst/>
              <a:rect l="l" t="t" r="r" b="b"/>
              <a:pathLst>
                <a:path w="66421" h="141097">
                  <a:moveTo>
                    <a:pt x="29718" y="129286"/>
                  </a:moveTo>
                  <a:lnTo>
                    <a:pt x="29718" y="20320"/>
                  </a:lnTo>
                  <a:cubicBezTo>
                    <a:pt x="23749" y="27432"/>
                    <a:pt x="14986" y="32893"/>
                    <a:pt x="3429" y="36957"/>
                  </a:cubicBezTo>
                  <a:lnTo>
                    <a:pt x="0" y="25527"/>
                  </a:lnTo>
                  <a:cubicBezTo>
                    <a:pt x="7112" y="23241"/>
                    <a:pt x="13589" y="19939"/>
                    <a:pt x="19431" y="15494"/>
                  </a:cubicBezTo>
                  <a:lnTo>
                    <a:pt x="29845" y="5969"/>
                  </a:lnTo>
                  <a:lnTo>
                    <a:pt x="44704" y="0"/>
                  </a:lnTo>
                  <a:lnTo>
                    <a:pt x="44704" y="129286"/>
                  </a:lnTo>
                  <a:lnTo>
                    <a:pt x="66421" y="129286"/>
                  </a:lnTo>
                  <a:lnTo>
                    <a:pt x="66421" y="141097"/>
                  </a:lnTo>
                  <a:lnTo>
                    <a:pt x="8128" y="141097"/>
                  </a:lnTo>
                  <a:lnTo>
                    <a:pt x="8128" y="129286"/>
                  </a:lnTo>
                  <a:close/>
                </a:path>
              </a:pathLst>
            </a:custGeom>
            <a:solidFill>
              <a:srgbClr val="000000"/>
            </a:solidFill>
          </p:spPr>
          <p:txBody>
            <a:bodyPr/>
            <a:lstStyle/>
            <a:p>
              <a:endParaRPr lang="en-US"/>
            </a:p>
          </p:txBody>
        </p:sp>
        <p:sp>
          <p:nvSpPr>
            <p:cNvPr id="112" name="Freeform 112"/>
            <p:cNvSpPr/>
            <p:nvPr/>
          </p:nvSpPr>
          <p:spPr>
            <a:xfrm>
              <a:off x="439801" y="63500"/>
              <a:ext cx="88392" cy="147066"/>
            </a:xfrm>
            <a:custGeom>
              <a:avLst/>
              <a:gdLst/>
              <a:ahLst/>
              <a:cxnLst/>
              <a:rect l="l" t="t" r="r" b="b"/>
              <a:pathLst>
                <a:path w="88392" h="147066">
                  <a:moveTo>
                    <a:pt x="58928" y="130683"/>
                  </a:moveTo>
                  <a:lnTo>
                    <a:pt x="66548" y="124206"/>
                  </a:lnTo>
                  <a:cubicBezTo>
                    <a:pt x="71882" y="113411"/>
                    <a:pt x="73279" y="106680"/>
                    <a:pt x="73279" y="98552"/>
                  </a:cubicBezTo>
                  <a:lnTo>
                    <a:pt x="72390" y="88138"/>
                  </a:lnTo>
                  <a:cubicBezTo>
                    <a:pt x="68580" y="78486"/>
                    <a:pt x="65659" y="74549"/>
                    <a:pt x="61849" y="71501"/>
                  </a:cubicBezTo>
                  <a:lnTo>
                    <a:pt x="53467" y="66929"/>
                  </a:lnTo>
                  <a:cubicBezTo>
                    <a:pt x="41148" y="66929"/>
                    <a:pt x="34925" y="69215"/>
                    <a:pt x="29337" y="73787"/>
                  </a:cubicBezTo>
                  <a:lnTo>
                    <a:pt x="19177" y="84201"/>
                  </a:lnTo>
                  <a:cubicBezTo>
                    <a:pt x="15748" y="101727"/>
                    <a:pt x="17526" y="110236"/>
                    <a:pt x="20828" y="116713"/>
                  </a:cubicBezTo>
                  <a:lnTo>
                    <a:pt x="27940" y="127762"/>
                  </a:lnTo>
                  <a:cubicBezTo>
                    <a:pt x="36957" y="133223"/>
                    <a:pt x="41402" y="134620"/>
                    <a:pt x="45847" y="134620"/>
                  </a:cubicBezTo>
                  <a:lnTo>
                    <a:pt x="54864" y="133350"/>
                  </a:lnTo>
                  <a:moveTo>
                    <a:pt x="23368" y="140081"/>
                  </a:moveTo>
                  <a:lnTo>
                    <a:pt x="6477" y="118110"/>
                  </a:lnTo>
                  <a:cubicBezTo>
                    <a:pt x="2159" y="108204"/>
                    <a:pt x="0" y="95631"/>
                    <a:pt x="0" y="80645"/>
                  </a:cubicBezTo>
                  <a:cubicBezTo>
                    <a:pt x="0" y="63246"/>
                    <a:pt x="2413" y="48514"/>
                    <a:pt x="7112" y="36322"/>
                  </a:cubicBezTo>
                  <a:cubicBezTo>
                    <a:pt x="11811" y="24130"/>
                    <a:pt x="18161" y="15113"/>
                    <a:pt x="26162" y="9017"/>
                  </a:cubicBezTo>
                  <a:cubicBezTo>
                    <a:pt x="34163" y="2921"/>
                    <a:pt x="42926" y="0"/>
                    <a:pt x="52705" y="0"/>
                  </a:cubicBezTo>
                  <a:lnTo>
                    <a:pt x="63246" y="762"/>
                  </a:lnTo>
                  <a:cubicBezTo>
                    <a:pt x="72771" y="3810"/>
                    <a:pt x="76835" y="6223"/>
                    <a:pt x="80264" y="9271"/>
                  </a:cubicBezTo>
                  <a:lnTo>
                    <a:pt x="74168" y="21463"/>
                  </a:lnTo>
                  <a:cubicBezTo>
                    <a:pt x="68453" y="15494"/>
                    <a:pt x="61341" y="12446"/>
                    <a:pt x="53086" y="12446"/>
                  </a:cubicBezTo>
                  <a:lnTo>
                    <a:pt x="41275" y="14478"/>
                  </a:lnTo>
                  <a:cubicBezTo>
                    <a:pt x="30099" y="22733"/>
                    <a:pt x="25400" y="29464"/>
                    <a:pt x="21590" y="38735"/>
                  </a:cubicBezTo>
                  <a:cubicBezTo>
                    <a:pt x="17780" y="48006"/>
                    <a:pt x="15494" y="59944"/>
                    <a:pt x="14859" y="74549"/>
                  </a:cubicBezTo>
                  <a:lnTo>
                    <a:pt x="25527" y="63373"/>
                  </a:lnTo>
                  <a:cubicBezTo>
                    <a:pt x="37084" y="56134"/>
                    <a:pt x="43053" y="54356"/>
                    <a:pt x="49149" y="54356"/>
                  </a:cubicBezTo>
                  <a:lnTo>
                    <a:pt x="61849" y="56007"/>
                  </a:lnTo>
                  <a:cubicBezTo>
                    <a:pt x="73787" y="62484"/>
                    <a:pt x="78740" y="67437"/>
                    <a:pt x="82423" y="74041"/>
                  </a:cubicBezTo>
                  <a:lnTo>
                    <a:pt x="88392" y="88900"/>
                  </a:lnTo>
                  <a:cubicBezTo>
                    <a:pt x="88392" y="109855"/>
                    <a:pt x="86106" y="119126"/>
                    <a:pt x="81661" y="126238"/>
                  </a:cubicBezTo>
                  <a:lnTo>
                    <a:pt x="71755" y="138811"/>
                  </a:lnTo>
                  <a:cubicBezTo>
                    <a:pt x="58801" y="145415"/>
                    <a:pt x="52324" y="147066"/>
                    <a:pt x="45974" y="147066"/>
                  </a:cubicBezTo>
                  <a:lnTo>
                    <a:pt x="30353" y="144653"/>
                  </a:lnTo>
                </a:path>
              </a:pathLst>
            </a:custGeom>
            <a:solidFill>
              <a:srgbClr val="000000"/>
            </a:solidFill>
          </p:spPr>
          <p:txBody>
            <a:bodyPr/>
            <a:lstStyle/>
            <a:p>
              <a:endParaRPr lang="en-US"/>
            </a:p>
          </p:txBody>
        </p:sp>
      </p:grpSp>
      <p:grpSp>
        <p:nvGrpSpPr>
          <p:cNvPr id="113" name="Group 113"/>
          <p:cNvGrpSpPr>
            <a:grpSpLocks noChangeAspect="1"/>
          </p:cNvGrpSpPr>
          <p:nvPr/>
        </p:nvGrpSpPr>
        <p:grpSpPr>
          <a:xfrm>
            <a:off x="8623363" y="8829353"/>
            <a:ext cx="462778" cy="214165"/>
            <a:chOff x="0" y="0"/>
            <a:chExt cx="592201" cy="274066"/>
          </a:xfrm>
        </p:grpSpPr>
        <p:sp>
          <p:nvSpPr>
            <p:cNvPr id="114" name="Freeform 114"/>
            <p:cNvSpPr/>
            <p:nvPr/>
          </p:nvSpPr>
          <p:spPr>
            <a:xfrm>
              <a:off x="63500" y="66294"/>
              <a:ext cx="66421" cy="141224"/>
            </a:xfrm>
            <a:custGeom>
              <a:avLst/>
              <a:gdLst/>
              <a:ahLst/>
              <a:cxnLst/>
              <a:rect l="l" t="t" r="r" b="b"/>
              <a:pathLst>
                <a:path w="66421" h="141224">
                  <a:moveTo>
                    <a:pt x="29718" y="129413"/>
                  </a:moveTo>
                  <a:lnTo>
                    <a:pt x="29718" y="20447"/>
                  </a:lnTo>
                  <a:cubicBezTo>
                    <a:pt x="23749" y="27559"/>
                    <a:pt x="14986" y="33020"/>
                    <a:pt x="3429" y="37084"/>
                  </a:cubicBezTo>
                  <a:lnTo>
                    <a:pt x="0" y="25527"/>
                  </a:lnTo>
                  <a:cubicBezTo>
                    <a:pt x="7112" y="23241"/>
                    <a:pt x="13589" y="19939"/>
                    <a:pt x="19431" y="15494"/>
                  </a:cubicBezTo>
                  <a:lnTo>
                    <a:pt x="29845" y="5969"/>
                  </a:lnTo>
                  <a:lnTo>
                    <a:pt x="44704" y="0"/>
                  </a:lnTo>
                  <a:lnTo>
                    <a:pt x="44704" y="129413"/>
                  </a:lnTo>
                  <a:lnTo>
                    <a:pt x="66421" y="129413"/>
                  </a:lnTo>
                  <a:lnTo>
                    <a:pt x="66421" y="141224"/>
                  </a:lnTo>
                  <a:lnTo>
                    <a:pt x="8001" y="141224"/>
                  </a:lnTo>
                  <a:lnTo>
                    <a:pt x="8001" y="129413"/>
                  </a:lnTo>
                  <a:close/>
                </a:path>
              </a:pathLst>
            </a:custGeom>
            <a:solidFill>
              <a:srgbClr val="000000"/>
            </a:solidFill>
          </p:spPr>
          <p:txBody>
            <a:bodyPr/>
            <a:lstStyle/>
            <a:p>
              <a:endParaRPr lang="en-US"/>
            </a:p>
          </p:txBody>
        </p:sp>
        <p:sp>
          <p:nvSpPr>
            <p:cNvPr id="115" name="Freeform 115"/>
            <p:cNvSpPr/>
            <p:nvPr/>
          </p:nvSpPr>
          <p:spPr>
            <a:xfrm>
              <a:off x="161163" y="63754"/>
              <a:ext cx="83185" cy="143891"/>
            </a:xfrm>
            <a:custGeom>
              <a:avLst/>
              <a:gdLst/>
              <a:ahLst/>
              <a:cxnLst/>
              <a:rect l="l" t="t" r="r" b="b"/>
              <a:pathLst>
                <a:path w="83185" h="143891">
                  <a:moveTo>
                    <a:pt x="15748" y="104902"/>
                  </a:moveTo>
                  <a:lnTo>
                    <a:pt x="39878" y="80899"/>
                  </a:lnTo>
                  <a:cubicBezTo>
                    <a:pt x="46355" y="75184"/>
                    <a:pt x="51435" y="70485"/>
                    <a:pt x="55118" y="66675"/>
                  </a:cubicBezTo>
                  <a:lnTo>
                    <a:pt x="61849" y="58674"/>
                  </a:lnTo>
                  <a:cubicBezTo>
                    <a:pt x="66675" y="49530"/>
                    <a:pt x="67818" y="44577"/>
                    <a:pt x="67818" y="39243"/>
                  </a:cubicBezTo>
                  <a:lnTo>
                    <a:pt x="65659" y="25146"/>
                  </a:lnTo>
                  <a:cubicBezTo>
                    <a:pt x="56769" y="14732"/>
                    <a:pt x="50800" y="12065"/>
                    <a:pt x="43561" y="12065"/>
                  </a:cubicBezTo>
                  <a:lnTo>
                    <a:pt x="33020" y="13589"/>
                  </a:lnTo>
                  <a:cubicBezTo>
                    <a:pt x="24511" y="19812"/>
                    <a:pt x="21336" y="23876"/>
                    <a:pt x="19050" y="28956"/>
                  </a:cubicBezTo>
                  <a:lnTo>
                    <a:pt x="15875" y="39370"/>
                  </a:lnTo>
                  <a:lnTo>
                    <a:pt x="3302" y="38481"/>
                  </a:lnTo>
                  <a:lnTo>
                    <a:pt x="4826" y="24892"/>
                  </a:lnTo>
                  <a:cubicBezTo>
                    <a:pt x="11938" y="13208"/>
                    <a:pt x="16891" y="8509"/>
                    <a:pt x="23114" y="5207"/>
                  </a:cubicBezTo>
                  <a:lnTo>
                    <a:pt x="36449" y="0"/>
                  </a:lnTo>
                  <a:cubicBezTo>
                    <a:pt x="52197" y="0"/>
                    <a:pt x="59182" y="1651"/>
                    <a:pt x="65024" y="5080"/>
                  </a:cubicBezTo>
                  <a:lnTo>
                    <a:pt x="75438" y="13081"/>
                  </a:lnTo>
                  <a:cubicBezTo>
                    <a:pt x="81661" y="24765"/>
                    <a:pt x="83185" y="31242"/>
                    <a:pt x="83185" y="38608"/>
                  </a:cubicBezTo>
                  <a:lnTo>
                    <a:pt x="81788" y="52197"/>
                  </a:lnTo>
                  <a:cubicBezTo>
                    <a:pt x="75946" y="63754"/>
                    <a:pt x="72390" y="68961"/>
                    <a:pt x="68072" y="73406"/>
                  </a:cubicBezTo>
                  <a:lnTo>
                    <a:pt x="57785" y="83312"/>
                  </a:lnTo>
                  <a:cubicBezTo>
                    <a:pt x="41275" y="97409"/>
                    <a:pt x="33909" y="104394"/>
                    <a:pt x="28448" y="110490"/>
                  </a:cubicBezTo>
                  <a:lnTo>
                    <a:pt x="18288" y="123698"/>
                  </a:lnTo>
                  <a:lnTo>
                    <a:pt x="83185" y="131699"/>
                  </a:lnTo>
                  <a:lnTo>
                    <a:pt x="83185"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116" name="Freeform 116"/>
            <p:cNvSpPr/>
            <p:nvPr/>
          </p:nvSpPr>
          <p:spPr>
            <a:xfrm>
              <a:off x="245745" y="64262"/>
              <a:ext cx="88519" cy="145288"/>
            </a:xfrm>
            <a:custGeom>
              <a:avLst/>
              <a:gdLst/>
              <a:ahLst/>
              <a:cxnLst/>
              <a:rect l="l" t="t" r="r" b="b"/>
              <a:pathLst>
                <a:path w="88519" h="145288">
                  <a:moveTo>
                    <a:pt x="76200" y="0"/>
                  </a:moveTo>
                  <a:lnTo>
                    <a:pt x="88519" y="0"/>
                  </a:lnTo>
                  <a:lnTo>
                    <a:pt x="12192" y="145288"/>
                  </a:lnTo>
                  <a:lnTo>
                    <a:pt x="0" y="145288"/>
                  </a:lnTo>
                  <a:close/>
                </a:path>
              </a:pathLst>
            </a:custGeom>
            <a:solidFill>
              <a:srgbClr val="000000"/>
            </a:solidFill>
          </p:spPr>
          <p:txBody>
            <a:bodyPr/>
            <a:lstStyle/>
            <a:p>
              <a:endParaRPr lang="en-US"/>
            </a:p>
          </p:txBody>
        </p:sp>
        <p:sp>
          <p:nvSpPr>
            <p:cNvPr id="117" name="Freeform 117"/>
            <p:cNvSpPr/>
            <p:nvPr/>
          </p:nvSpPr>
          <p:spPr>
            <a:xfrm>
              <a:off x="344424" y="66421"/>
              <a:ext cx="66421" cy="141097"/>
            </a:xfrm>
            <a:custGeom>
              <a:avLst/>
              <a:gdLst/>
              <a:ahLst/>
              <a:cxnLst/>
              <a:rect l="l" t="t" r="r" b="b"/>
              <a:pathLst>
                <a:path w="66421" h="141097">
                  <a:moveTo>
                    <a:pt x="29718" y="129286"/>
                  </a:moveTo>
                  <a:lnTo>
                    <a:pt x="29718" y="20320"/>
                  </a:lnTo>
                  <a:cubicBezTo>
                    <a:pt x="23749" y="27432"/>
                    <a:pt x="14986" y="32893"/>
                    <a:pt x="3429" y="36957"/>
                  </a:cubicBezTo>
                  <a:lnTo>
                    <a:pt x="0" y="25527"/>
                  </a:lnTo>
                  <a:cubicBezTo>
                    <a:pt x="7112" y="23241"/>
                    <a:pt x="13589" y="19939"/>
                    <a:pt x="19431" y="15494"/>
                  </a:cubicBezTo>
                  <a:lnTo>
                    <a:pt x="29845" y="5969"/>
                  </a:lnTo>
                  <a:lnTo>
                    <a:pt x="44704" y="0"/>
                  </a:lnTo>
                  <a:lnTo>
                    <a:pt x="44704" y="129286"/>
                  </a:lnTo>
                  <a:lnTo>
                    <a:pt x="66421" y="129286"/>
                  </a:lnTo>
                  <a:lnTo>
                    <a:pt x="66421" y="141097"/>
                  </a:lnTo>
                  <a:lnTo>
                    <a:pt x="8128" y="141097"/>
                  </a:lnTo>
                  <a:lnTo>
                    <a:pt x="8128" y="129286"/>
                  </a:lnTo>
                  <a:close/>
                </a:path>
              </a:pathLst>
            </a:custGeom>
            <a:solidFill>
              <a:srgbClr val="000000"/>
            </a:solidFill>
          </p:spPr>
          <p:txBody>
            <a:bodyPr/>
            <a:lstStyle/>
            <a:p>
              <a:endParaRPr lang="en-US"/>
            </a:p>
          </p:txBody>
        </p:sp>
        <p:sp>
          <p:nvSpPr>
            <p:cNvPr id="118" name="Freeform 118"/>
            <p:cNvSpPr/>
            <p:nvPr/>
          </p:nvSpPr>
          <p:spPr>
            <a:xfrm>
              <a:off x="437642" y="63627"/>
              <a:ext cx="91059" cy="147193"/>
            </a:xfrm>
            <a:custGeom>
              <a:avLst/>
              <a:gdLst/>
              <a:ahLst/>
              <a:cxnLst/>
              <a:rect l="l" t="t" r="r" b="b"/>
              <a:pathLst>
                <a:path w="91059" h="147193">
                  <a:moveTo>
                    <a:pt x="26289" y="50165"/>
                  </a:moveTo>
                  <a:lnTo>
                    <a:pt x="37592" y="58547"/>
                  </a:lnTo>
                  <a:cubicBezTo>
                    <a:pt x="54737" y="58674"/>
                    <a:pt x="61087" y="54483"/>
                    <a:pt x="65532" y="50165"/>
                  </a:cubicBezTo>
                  <a:lnTo>
                    <a:pt x="72263" y="40513"/>
                  </a:lnTo>
                  <a:cubicBezTo>
                    <a:pt x="72263" y="27432"/>
                    <a:pt x="69850" y="22098"/>
                    <a:pt x="64897" y="18161"/>
                  </a:cubicBezTo>
                  <a:lnTo>
                    <a:pt x="53848" y="12319"/>
                  </a:lnTo>
                  <a:cubicBezTo>
                    <a:pt x="39243" y="12319"/>
                    <a:pt x="33020" y="14224"/>
                    <a:pt x="27559" y="18034"/>
                  </a:cubicBezTo>
                  <a:lnTo>
                    <a:pt x="19431" y="27178"/>
                  </a:lnTo>
                  <a:cubicBezTo>
                    <a:pt x="19431" y="40640"/>
                    <a:pt x="21717" y="46101"/>
                    <a:pt x="26289" y="50292"/>
                  </a:cubicBezTo>
                  <a:moveTo>
                    <a:pt x="67818" y="127762"/>
                  </a:moveTo>
                  <a:lnTo>
                    <a:pt x="76708" y="116586"/>
                  </a:lnTo>
                  <a:cubicBezTo>
                    <a:pt x="76708" y="102870"/>
                    <a:pt x="75311" y="98298"/>
                    <a:pt x="72517" y="94488"/>
                  </a:cubicBezTo>
                  <a:lnTo>
                    <a:pt x="66167" y="87503"/>
                  </a:lnTo>
                  <a:cubicBezTo>
                    <a:pt x="57658" y="82169"/>
                    <a:pt x="52070" y="79248"/>
                    <a:pt x="45085" y="76073"/>
                  </a:cubicBezTo>
                  <a:lnTo>
                    <a:pt x="33147" y="82042"/>
                  </a:lnTo>
                  <a:cubicBezTo>
                    <a:pt x="24765" y="87376"/>
                    <a:pt x="21336" y="90678"/>
                    <a:pt x="18542" y="94488"/>
                  </a:cubicBezTo>
                  <a:lnTo>
                    <a:pt x="14478" y="102870"/>
                  </a:lnTo>
                  <a:cubicBezTo>
                    <a:pt x="14478" y="116459"/>
                    <a:pt x="17526" y="123063"/>
                    <a:pt x="23495" y="127762"/>
                  </a:cubicBezTo>
                  <a:lnTo>
                    <a:pt x="36830" y="134874"/>
                  </a:lnTo>
                  <a:cubicBezTo>
                    <a:pt x="54483" y="134874"/>
                    <a:pt x="61849" y="132588"/>
                    <a:pt x="67818" y="127889"/>
                  </a:cubicBezTo>
                  <a:moveTo>
                    <a:pt x="82677" y="85852"/>
                  </a:moveTo>
                  <a:lnTo>
                    <a:pt x="91059" y="99314"/>
                  </a:lnTo>
                  <a:cubicBezTo>
                    <a:pt x="91059" y="116332"/>
                    <a:pt x="89027" y="122936"/>
                    <a:pt x="85090" y="128778"/>
                  </a:cubicBezTo>
                  <a:lnTo>
                    <a:pt x="75565" y="139065"/>
                  </a:lnTo>
                  <a:cubicBezTo>
                    <a:pt x="61595" y="145542"/>
                    <a:pt x="53848" y="147193"/>
                    <a:pt x="45339" y="147193"/>
                  </a:cubicBezTo>
                  <a:lnTo>
                    <a:pt x="29464" y="145669"/>
                  </a:lnTo>
                  <a:cubicBezTo>
                    <a:pt x="15621" y="139446"/>
                    <a:pt x="10160" y="135001"/>
                    <a:pt x="6096" y="129286"/>
                  </a:cubicBezTo>
                  <a:lnTo>
                    <a:pt x="0" y="116967"/>
                  </a:lnTo>
                  <a:cubicBezTo>
                    <a:pt x="0" y="99949"/>
                    <a:pt x="2794" y="92202"/>
                    <a:pt x="8509" y="86233"/>
                  </a:cubicBezTo>
                  <a:lnTo>
                    <a:pt x="32385" y="69723"/>
                  </a:lnTo>
                  <a:cubicBezTo>
                    <a:pt x="23749" y="65278"/>
                    <a:pt x="17018" y="60325"/>
                    <a:pt x="12319" y="54991"/>
                  </a:cubicBezTo>
                  <a:lnTo>
                    <a:pt x="5207" y="42672"/>
                  </a:lnTo>
                  <a:cubicBezTo>
                    <a:pt x="5207" y="27559"/>
                    <a:pt x="7112" y="21590"/>
                    <a:pt x="11049" y="16256"/>
                  </a:cubicBezTo>
                  <a:lnTo>
                    <a:pt x="20066" y="6985"/>
                  </a:lnTo>
                  <a:cubicBezTo>
                    <a:pt x="32766" y="1397"/>
                    <a:pt x="39497" y="0"/>
                    <a:pt x="46609" y="0"/>
                  </a:cubicBezTo>
                  <a:lnTo>
                    <a:pt x="60579" y="1397"/>
                  </a:lnTo>
                  <a:cubicBezTo>
                    <a:pt x="72771" y="6858"/>
                    <a:pt x="77597" y="10795"/>
                    <a:pt x="81280" y="15875"/>
                  </a:cubicBezTo>
                  <a:lnTo>
                    <a:pt x="86868" y="27051"/>
                  </a:lnTo>
                  <a:cubicBezTo>
                    <a:pt x="86868" y="42418"/>
                    <a:pt x="84455" y="49276"/>
                    <a:pt x="79629" y="54737"/>
                  </a:cubicBezTo>
                  <a:lnTo>
                    <a:pt x="68072" y="65024"/>
                  </a:lnTo>
                  <a:cubicBezTo>
                    <a:pt x="69469" y="74549"/>
                    <a:pt x="77216" y="80010"/>
                    <a:pt x="82804" y="85852"/>
                  </a:cubicBezTo>
                </a:path>
              </a:pathLst>
            </a:custGeom>
            <a:solidFill>
              <a:srgbClr val="000000"/>
            </a:solidFill>
          </p:spPr>
          <p:txBody>
            <a:bodyPr/>
            <a:lstStyle/>
            <a:p>
              <a:endParaRPr lang="en-US"/>
            </a:p>
          </p:txBody>
        </p:sp>
      </p:grpSp>
      <p:grpSp>
        <p:nvGrpSpPr>
          <p:cNvPr id="119" name="Group 119"/>
          <p:cNvGrpSpPr>
            <a:grpSpLocks noChangeAspect="1"/>
          </p:cNvGrpSpPr>
          <p:nvPr/>
        </p:nvGrpSpPr>
        <p:grpSpPr>
          <a:xfrm>
            <a:off x="9229089" y="8829353"/>
            <a:ext cx="462473" cy="213867"/>
            <a:chOff x="0" y="0"/>
            <a:chExt cx="591820" cy="273685"/>
          </a:xfrm>
        </p:grpSpPr>
        <p:sp>
          <p:nvSpPr>
            <p:cNvPr id="120" name="Freeform 120"/>
            <p:cNvSpPr/>
            <p:nvPr/>
          </p:nvSpPr>
          <p:spPr>
            <a:xfrm>
              <a:off x="63500" y="66294"/>
              <a:ext cx="66421" cy="141224"/>
            </a:xfrm>
            <a:custGeom>
              <a:avLst/>
              <a:gdLst/>
              <a:ahLst/>
              <a:cxnLst/>
              <a:rect l="l" t="t" r="r" b="b"/>
              <a:pathLst>
                <a:path w="66421" h="141224">
                  <a:moveTo>
                    <a:pt x="29718" y="129413"/>
                  </a:moveTo>
                  <a:lnTo>
                    <a:pt x="29718" y="20447"/>
                  </a:lnTo>
                  <a:cubicBezTo>
                    <a:pt x="23749" y="27559"/>
                    <a:pt x="14986" y="33020"/>
                    <a:pt x="3429" y="37084"/>
                  </a:cubicBezTo>
                  <a:lnTo>
                    <a:pt x="0" y="25527"/>
                  </a:lnTo>
                  <a:cubicBezTo>
                    <a:pt x="7112" y="23241"/>
                    <a:pt x="13589" y="19939"/>
                    <a:pt x="19431" y="15494"/>
                  </a:cubicBezTo>
                  <a:lnTo>
                    <a:pt x="29845" y="5969"/>
                  </a:lnTo>
                  <a:lnTo>
                    <a:pt x="44704" y="0"/>
                  </a:lnTo>
                  <a:lnTo>
                    <a:pt x="44704" y="129413"/>
                  </a:lnTo>
                  <a:lnTo>
                    <a:pt x="66421" y="129413"/>
                  </a:lnTo>
                  <a:lnTo>
                    <a:pt x="66421" y="141224"/>
                  </a:lnTo>
                  <a:lnTo>
                    <a:pt x="8001" y="141224"/>
                  </a:lnTo>
                  <a:lnTo>
                    <a:pt x="8001" y="129413"/>
                  </a:lnTo>
                  <a:close/>
                </a:path>
              </a:pathLst>
            </a:custGeom>
            <a:solidFill>
              <a:srgbClr val="000000"/>
            </a:solidFill>
          </p:spPr>
          <p:txBody>
            <a:bodyPr/>
            <a:lstStyle/>
            <a:p>
              <a:endParaRPr lang="en-US"/>
            </a:p>
          </p:txBody>
        </p:sp>
        <p:sp>
          <p:nvSpPr>
            <p:cNvPr id="121" name="Freeform 121"/>
            <p:cNvSpPr/>
            <p:nvPr/>
          </p:nvSpPr>
          <p:spPr>
            <a:xfrm>
              <a:off x="161163" y="63754"/>
              <a:ext cx="83185" cy="143891"/>
            </a:xfrm>
            <a:custGeom>
              <a:avLst/>
              <a:gdLst/>
              <a:ahLst/>
              <a:cxnLst/>
              <a:rect l="l" t="t" r="r" b="b"/>
              <a:pathLst>
                <a:path w="83185" h="143891">
                  <a:moveTo>
                    <a:pt x="15748" y="104902"/>
                  </a:moveTo>
                  <a:lnTo>
                    <a:pt x="39878" y="80899"/>
                  </a:lnTo>
                  <a:cubicBezTo>
                    <a:pt x="46355" y="75184"/>
                    <a:pt x="51435" y="70485"/>
                    <a:pt x="55118" y="66675"/>
                  </a:cubicBezTo>
                  <a:lnTo>
                    <a:pt x="61849" y="58674"/>
                  </a:lnTo>
                  <a:cubicBezTo>
                    <a:pt x="66675" y="49530"/>
                    <a:pt x="67818" y="44577"/>
                    <a:pt x="67818" y="39243"/>
                  </a:cubicBezTo>
                  <a:lnTo>
                    <a:pt x="65659" y="25146"/>
                  </a:lnTo>
                  <a:cubicBezTo>
                    <a:pt x="56769" y="14732"/>
                    <a:pt x="50800" y="12065"/>
                    <a:pt x="43561" y="12065"/>
                  </a:cubicBezTo>
                  <a:lnTo>
                    <a:pt x="33020" y="13589"/>
                  </a:lnTo>
                  <a:cubicBezTo>
                    <a:pt x="24511" y="19812"/>
                    <a:pt x="21336" y="23876"/>
                    <a:pt x="19050" y="28956"/>
                  </a:cubicBezTo>
                  <a:lnTo>
                    <a:pt x="15875" y="39370"/>
                  </a:lnTo>
                  <a:lnTo>
                    <a:pt x="3302" y="38481"/>
                  </a:lnTo>
                  <a:lnTo>
                    <a:pt x="4826" y="24892"/>
                  </a:lnTo>
                  <a:cubicBezTo>
                    <a:pt x="11938" y="13208"/>
                    <a:pt x="16891" y="8509"/>
                    <a:pt x="23114" y="5207"/>
                  </a:cubicBezTo>
                  <a:lnTo>
                    <a:pt x="36449" y="0"/>
                  </a:lnTo>
                  <a:cubicBezTo>
                    <a:pt x="52197" y="0"/>
                    <a:pt x="59182" y="1651"/>
                    <a:pt x="65024" y="5080"/>
                  </a:cubicBezTo>
                  <a:lnTo>
                    <a:pt x="75438" y="13081"/>
                  </a:lnTo>
                  <a:cubicBezTo>
                    <a:pt x="81661" y="24765"/>
                    <a:pt x="83185" y="31242"/>
                    <a:pt x="83185" y="38608"/>
                  </a:cubicBezTo>
                  <a:lnTo>
                    <a:pt x="81788" y="52197"/>
                  </a:lnTo>
                  <a:cubicBezTo>
                    <a:pt x="75946" y="63754"/>
                    <a:pt x="72390" y="68961"/>
                    <a:pt x="68072" y="73406"/>
                  </a:cubicBezTo>
                  <a:lnTo>
                    <a:pt x="57785" y="83312"/>
                  </a:lnTo>
                  <a:cubicBezTo>
                    <a:pt x="41275" y="97409"/>
                    <a:pt x="33909" y="104394"/>
                    <a:pt x="28448" y="110490"/>
                  </a:cubicBezTo>
                  <a:lnTo>
                    <a:pt x="18288" y="123698"/>
                  </a:lnTo>
                  <a:lnTo>
                    <a:pt x="83185" y="131699"/>
                  </a:lnTo>
                  <a:lnTo>
                    <a:pt x="83185"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122" name="Freeform 122"/>
            <p:cNvSpPr/>
            <p:nvPr/>
          </p:nvSpPr>
          <p:spPr>
            <a:xfrm>
              <a:off x="245745" y="64262"/>
              <a:ext cx="88519" cy="145415"/>
            </a:xfrm>
            <a:custGeom>
              <a:avLst/>
              <a:gdLst/>
              <a:ahLst/>
              <a:cxnLst/>
              <a:rect l="l" t="t" r="r" b="b"/>
              <a:pathLst>
                <a:path w="88519" h="145415">
                  <a:moveTo>
                    <a:pt x="76200" y="0"/>
                  </a:moveTo>
                  <a:lnTo>
                    <a:pt x="88519" y="0"/>
                  </a:lnTo>
                  <a:lnTo>
                    <a:pt x="12192" y="145415"/>
                  </a:lnTo>
                  <a:lnTo>
                    <a:pt x="0" y="145415"/>
                  </a:lnTo>
                  <a:close/>
                </a:path>
              </a:pathLst>
            </a:custGeom>
            <a:solidFill>
              <a:srgbClr val="000000"/>
            </a:solidFill>
          </p:spPr>
          <p:txBody>
            <a:bodyPr/>
            <a:lstStyle/>
            <a:p>
              <a:endParaRPr lang="en-US"/>
            </a:p>
          </p:txBody>
        </p:sp>
        <p:sp>
          <p:nvSpPr>
            <p:cNvPr id="123" name="Freeform 123"/>
            <p:cNvSpPr/>
            <p:nvPr/>
          </p:nvSpPr>
          <p:spPr>
            <a:xfrm>
              <a:off x="338963" y="63754"/>
              <a:ext cx="83058" cy="143891"/>
            </a:xfrm>
            <a:custGeom>
              <a:avLst/>
              <a:gdLst/>
              <a:ahLst/>
              <a:cxnLst/>
              <a:rect l="l" t="t" r="r" b="b"/>
              <a:pathLst>
                <a:path w="83058" h="143891">
                  <a:moveTo>
                    <a:pt x="15748" y="104902"/>
                  </a:moveTo>
                  <a:lnTo>
                    <a:pt x="39878" y="80899"/>
                  </a:lnTo>
                  <a:cubicBezTo>
                    <a:pt x="46355" y="75184"/>
                    <a:pt x="51435" y="70485"/>
                    <a:pt x="55118" y="66675"/>
                  </a:cubicBezTo>
                  <a:lnTo>
                    <a:pt x="61849" y="58674"/>
                  </a:lnTo>
                  <a:cubicBezTo>
                    <a:pt x="66675" y="49530"/>
                    <a:pt x="67818" y="44577"/>
                    <a:pt x="67818" y="39243"/>
                  </a:cubicBezTo>
                  <a:lnTo>
                    <a:pt x="65532" y="25146"/>
                  </a:lnTo>
                  <a:cubicBezTo>
                    <a:pt x="56642" y="14732"/>
                    <a:pt x="50673" y="12065"/>
                    <a:pt x="43434" y="12065"/>
                  </a:cubicBezTo>
                  <a:lnTo>
                    <a:pt x="32893" y="13589"/>
                  </a:lnTo>
                  <a:cubicBezTo>
                    <a:pt x="24384" y="19812"/>
                    <a:pt x="21209" y="23876"/>
                    <a:pt x="18923" y="28956"/>
                  </a:cubicBezTo>
                  <a:lnTo>
                    <a:pt x="15748" y="39370"/>
                  </a:lnTo>
                  <a:lnTo>
                    <a:pt x="3175" y="38481"/>
                  </a:lnTo>
                  <a:lnTo>
                    <a:pt x="4699" y="24892"/>
                  </a:lnTo>
                  <a:cubicBezTo>
                    <a:pt x="11811" y="13208"/>
                    <a:pt x="16764" y="8509"/>
                    <a:pt x="22987" y="5207"/>
                  </a:cubicBezTo>
                  <a:lnTo>
                    <a:pt x="36322" y="0"/>
                  </a:lnTo>
                  <a:cubicBezTo>
                    <a:pt x="52070" y="0"/>
                    <a:pt x="59055" y="1651"/>
                    <a:pt x="64897" y="5080"/>
                  </a:cubicBezTo>
                  <a:lnTo>
                    <a:pt x="75311" y="13081"/>
                  </a:lnTo>
                  <a:cubicBezTo>
                    <a:pt x="81534" y="24765"/>
                    <a:pt x="83058" y="31242"/>
                    <a:pt x="83058" y="38608"/>
                  </a:cubicBezTo>
                  <a:lnTo>
                    <a:pt x="81661" y="52197"/>
                  </a:lnTo>
                  <a:cubicBezTo>
                    <a:pt x="75819" y="63754"/>
                    <a:pt x="72263" y="68961"/>
                    <a:pt x="67945" y="73406"/>
                  </a:cubicBezTo>
                  <a:lnTo>
                    <a:pt x="57658" y="83312"/>
                  </a:lnTo>
                  <a:cubicBezTo>
                    <a:pt x="41148" y="97409"/>
                    <a:pt x="33782" y="104394"/>
                    <a:pt x="28321" y="110490"/>
                  </a:cubicBezTo>
                  <a:lnTo>
                    <a:pt x="18161" y="123698"/>
                  </a:lnTo>
                  <a:lnTo>
                    <a:pt x="83058" y="131699"/>
                  </a:lnTo>
                  <a:lnTo>
                    <a:pt x="83058"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124" name="Freeform 124"/>
            <p:cNvSpPr/>
            <p:nvPr/>
          </p:nvSpPr>
          <p:spPr>
            <a:xfrm>
              <a:off x="437642" y="63500"/>
              <a:ext cx="90678" cy="146685"/>
            </a:xfrm>
            <a:custGeom>
              <a:avLst/>
              <a:gdLst/>
              <a:ahLst/>
              <a:cxnLst/>
              <a:rect l="l" t="t" r="r" b="b"/>
              <a:pathLst>
                <a:path w="90678" h="146685">
                  <a:moveTo>
                    <a:pt x="69850" y="116078"/>
                  </a:moveTo>
                  <a:lnTo>
                    <a:pt x="76073" y="73660"/>
                  </a:lnTo>
                  <a:cubicBezTo>
                    <a:pt x="76073" y="57531"/>
                    <a:pt x="74041" y="43307"/>
                    <a:pt x="69850" y="30734"/>
                  </a:cubicBezTo>
                  <a:cubicBezTo>
                    <a:pt x="65659" y="18161"/>
                    <a:pt x="57531" y="12065"/>
                    <a:pt x="45339" y="12065"/>
                  </a:cubicBezTo>
                  <a:cubicBezTo>
                    <a:pt x="33274" y="12065"/>
                    <a:pt x="25146" y="18288"/>
                    <a:pt x="21082" y="30734"/>
                  </a:cubicBezTo>
                  <a:lnTo>
                    <a:pt x="14859" y="73660"/>
                  </a:lnTo>
                  <a:cubicBezTo>
                    <a:pt x="14859" y="89662"/>
                    <a:pt x="16891" y="103759"/>
                    <a:pt x="21082" y="116078"/>
                  </a:cubicBezTo>
                  <a:cubicBezTo>
                    <a:pt x="25273" y="128397"/>
                    <a:pt x="33274" y="134493"/>
                    <a:pt x="45212" y="134493"/>
                  </a:cubicBezTo>
                  <a:cubicBezTo>
                    <a:pt x="57150" y="134493"/>
                    <a:pt x="65405" y="128397"/>
                    <a:pt x="69596" y="116078"/>
                  </a:cubicBezTo>
                  <a:moveTo>
                    <a:pt x="10795" y="125730"/>
                  </a:moveTo>
                  <a:cubicBezTo>
                    <a:pt x="3683" y="111760"/>
                    <a:pt x="0" y="94488"/>
                    <a:pt x="0" y="73660"/>
                  </a:cubicBezTo>
                  <a:cubicBezTo>
                    <a:pt x="0" y="52832"/>
                    <a:pt x="3556" y="35306"/>
                    <a:pt x="10541" y="21209"/>
                  </a:cubicBezTo>
                  <a:cubicBezTo>
                    <a:pt x="17526" y="7112"/>
                    <a:pt x="29464" y="0"/>
                    <a:pt x="45466" y="0"/>
                  </a:cubicBezTo>
                  <a:cubicBezTo>
                    <a:pt x="61468" y="0"/>
                    <a:pt x="73279" y="7112"/>
                    <a:pt x="80264" y="21209"/>
                  </a:cubicBezTo>
                  <a:cubicBezTo>
                    <a:pt x="87249" y="35306"/>
                    <a:pt x="90678" y="52832"/>
                    <a:pt x="90678" y="73660"/>
                  </a:cubicBezTo>
                  <a:cubicBezTo>
                    <a:pt x="90678" y="94488"/>
                    <a:pt x="87122" y="111633"/>
                    <a:pt x="79883" y="125730"/>
                  </a:cubicBezTo>
                  <a:cubicBezTo>
                    <a:pt x="72644" y="139827"/>
                    <a:pt x="61214" y="146685"/>
                    <a:pt x="45466" y="146685"/>
                  </a:cubicBezTo>
                  <a:cubicBezTo>
                    <a:pt x="29718" y="146685"/>
                    <a:pt x="18288" y="139700"/>
                    <a:pt x="11176" y="125730"/>
                  </a:cubicBezTo>
                </a:path>
              </a:pathLst>
            </a:custGeom>
            <a:solidFill>
              <a:srgbClr val="000000"/>
            </a:solidFill>
          </p:spPr>
          <p:txBody>
            <a:bodyPr/>
            <a:lstStyle/>
            <a:p>
              <a:endParaRPr lang="en-US"/>
            </a:p>
          </p:txBody>
        </p:sp>
      </p:grpSp>
      <p:sp>
        <p:nvSpPr>
          <p:cNvPr id="125" name="Freeform 125"/>
          <p:cNvSpPr/>
          <p:nvPr/>
        </p:nvSpPr>
        <p:spPr>
          <a:xfrm>
            <a:off x="1381020" y="4232927"/>
            <a:ext cx="9345223" cy="4466065"/>
          </a:xfrm>
          <a:custGeom>
            <a:avLst/>
            <a:gdLst/>
            <a:ahLst/>
            <a:cxnLst/>
            <a:rect l="l" t="t" r="r" b="b"/>
            <a:pathLst>
              <a:path w="9345223" h="4466065">
                <a:moveTo>
                  <a:pt x="0" y="0"/>
                </a:moveTo>
                <a:lnTo>
                  <a:pt x="9345223" y="0"/>
                </a:lnTo>
                <a:lnTo>
                  <a:pt x="9345223" y="4466065"/>
                </a:lnTo>
                <a:lnTo>
                  <a:pt x="0" y="44660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26" name="Group 126"/>
          <p:cNvGrpSpPr>
            <a:grpSpLocks noChangeAspect="1"/>
          </p:cNvGrpSpPr>
          <p:nvPr/>
        </p:nvGrpSpPr>
        <p:grpSpPr>
          <a:xfrm>
            <a:off x="9814963" y="8829495"/>
            <a:ext cx="912425" cy="213867"/>
            <a:chOff x="0" y="0"/>
            <a:chExt cx="1167613" cy="273685"/>
          </a:xfrm>
        </p:grpSpPr>
        <p:sp>
          <p:nvSpPr>
            <p:cNvPr id="127" name="Freeform 127"/>
            <p:cNvSpPr/>
            <p:nvPr/>
          </p:nvSpPr>
          <p:spPr>
            <a:xfrm>
              <a:off x="641604" y="66294"/>
              <a:ext cx="66421" cy="141097"/>
            </a:xfrm>
            <a:custGeom>
              <a:avLst/>
              <a:gdLst/>
              <a:ahLst/>
              <a:cxnLst/>
              <a:rect l="l" t="t" r="r" b="b"/>
              <a:pathLst>
                <a:path w="66421" h="141097">
                  <a:moveTo>
                    <a:pt x="29718" y="129286"/>
                  </a:moveTo>
                  <a:lnTo>
                    <a:pt x="29718" y="20320"/>
                  </a:lnTo>
                  <a:cubicBezTo>
                    <a:pt x="23749" y="27432"/>
                    <a:pt x="14986" y="32893"/>
                    <a:pt x="3429" y="36957"/>
                  </a:cubicBezTo>
                  <a:lnTo>
                    <a:pt x="0" y="25527"/>
                  </a:lnTo>
                  <a:cubicBezTo>
                    <a:pt x="7112" y="23241"/>
                    <a:pt x="13589" y="19939"/>
                    <a:pt x="19431" y="15494"/>
                  </a:cubicBezTo>
                  <a:lnTo>
                    <a:pt x="29845" y="5969"/>
                  </a:lnTo>
                  <a:lnTo>
                    <a:pt x="44704" y="0"/>
                  </a:lnTo>
                  <a:lnTo>
                    <a:pt x="44704" y="129286"/>
                  </a:lnTo>
                  <a:lnTo>
                    <a:pt x="66421" y="129286"/>
                  </a:lnTo>
                  <a:lnTo>
                    <a:pt x="66421" y="141097"/>
                  </a:lnTo>
                  <a:lnTo>
                    <a:pt x="8001" y="141097"/>
                  </a:lnTo>
                  <a:lnTo>
                    <a:pt x="8001" y="129286"/>
                  </a:lnTo>
                  <a:close/>
                </a:path>
              </a:pathLst>
            </a:custGeom>
            <a:solidFill>
              <a:srgbClr val="000000"/>
            </a:solidFill>
          </p:spPr>
          <p:txBody>
            <a:bodyPr/>
            <a:lstStyle/>
            <a:p>
              <a:endParaRPr lang="en-US"/>
            </a:p>
          </p:txBody>
        </p:sp>
        <p:sp>
          <p:nvSpPr>
            <p:cNvPr id="128" name="Freeform 128"/>
            <p:cNvSpPr/>
            <p:nvPr/>
          </p:nvSpPr>
          <p:spPr>
            <a:xfrm>
              <a:off x="739267" y="63500"/>
              <a:ext cx="83185" cy="143764"/>
            </a:xfrm>
            <a:custGeom>
              <a:avLst/>
              <a:gdLst/>
              <a:ahLst/>
              <a:cxnLst/>
              <a:rect l="l" t="t" r="r" b="b"/>
              <a:pathLst>
                <a:path w="83185" h="143764">
                  <a:moveTo>
                    <a:pt x="15748" y="105029"/>
                  </a:moveTo>
                  <a:lnTo>
                    <a:pt x="39878" y="81026"/>
                  </a:lnTo>
                  <a:cubicBezTo>
                    <a:pt x="46355" y="75311"/>
                    <a:pt x="51435" y="70612"/>
                    <a:pt x="55118" y="66802"/>
                  </a:cubicBezTo>
                  <a:lnTo>
                    <a:pt x="61849" y="58801"/>
                  </a:lnTo>
                  <a:cubicBezTo>
                    <a:pt x="66675" y="49657"/>
                    <a:pt x="67818" y="44704"/>
                    <a:pt x="67818" y="39370"/>
                  </a:cubicBezTo>
                  <a:lnTo>
                    <a:pt x="65532" y="25400"/>
                  </a:lnTo>
                  <a:cubicBezTo>
                    <a:pt x="56642" y="14986"/>
                    <a:pt x="50673" y="12319"/>
                    <a:pt x="43434" y="12319"/>
                  </a:cubicBezTo>
                  <a:lnTo>
                    <a:pt x="32893" y="13843"/>
                  </a:lnTo>
                  <a:cubicBezTo>
                    <a:pt x="24384" y="20066"/>
                    <a:pt x="21209" y="24130"/>
                    <a:pt x="18923" y="29210"/>
                  </a:cubicBezTo>
                  <a:lnTo>
                    <a:pt x="15748" y="39624"/>
                  </a:lnTo>
                  <a:lnTo>
                    <a:pt x="3175" y="38735"/>
                  </a:lnTo>
                  <a:lnTo>
                    <a:pt x="4699" y="25146"/>
                  </a:lnTo>
                  <a:cubicBezTo>
                    <a:pt x="11811" y="13462"/>
                    <a:pt x="16764" y="8763"/>
                    <a:pt x="22987" y="5461"/>
                  </a:cubicBezTo>
                  <a:lnTo>
                    <a:pt x="36449" y="0"/>
                  </a:lnTo>
                  <a:cubicBezTo>
                    <a:pt x="52197" y="0"/>
                    <a:pt x="59182" y="1651"/>
                    <a:pt x="65024" y="5080"/>
                  </a:cubicBezTo>
                  <a:lnTo>
                    <a:pt x="75438" y="13081"/>
                  </a:lnTo>
                  <a:cubicBezTo>
                    <a:pt x="81661" y="24765"/>
                    <a:pt x="83185" y="31242"/>
                    <a:pt x="83185" y="38608"/>
                  </a:cubicBezTo>
                  <a:lnTo>
                    <a:pt x="81788" y="52070"/>
                  </a:lnTo>
                  <a:cubicBezTo>
                    <a:pt x="75946" y="63627"/>
                    <a:pt x="72390" y="68834"/>
                    <a:pt x="68072" y="73279"/>
                  </a:cubicBezTo>
                  <a:lnTo>
                    <a:pt x="57785" y="83185"/>
                  </a:lnTo>
                  <a:cubicBezTo>
                    <a:pt x="41275" y="97282"/>
                    <a:pt x="33909" y="104267"/>
                    <a:pt x="28448" y="110363"/>
                  </a:cubicBezTo>
                  <a:lnTo>
                    <a:pt x="18288" y="123571"/>
                  </a:lnTo>
                  <a:lnTo>
                    <a:pt x="83185" y="131572"/>
                  </a:lnTo>
                  <a:lnTo>
                    <a:pt x="83185" y="143764"/>
                  </a:lnTo>
                  <a:lnTo>
                    <a:pt x="0" y="143764"/>
                  </a:lnTo>
                  <a:lnTo>
                    <a:pt x="0" y="130937"/>
                  </a:lnTo>
                  <a:cubicBezTo>
                    <a:pt x="4191" y="120904"/>
                    <a:pt x="9398" y="112268"/>
                    <a:pt x="15748" y="105029"/>
                  </a:cubicBezTo>
                </a:path>
              </a:pathLst>
            </a:custGeom>
            <a:solidFill>
              <a:srgbClr val="000000"/>
            </a:solidFill>
          </p:spPr>
          <p:txBody>
            <a:bodyPr/>
            <a:lstStyle/>
            <a:p>
              <a:endParaRPr lang="en-US"/>
            </a:p>
          </p:txBody>
        </p:sp>
        <p:sp>
          <p:nvSpPr>
            <p:cNvPr id="129" name="Freeform 129"/>
            <p:cNvSpPr/>
            <p:nvPr/>
          </p:nvSpPr>
          <p:spPr>
            <a:xfrm>
              <a:off x="823849" y="64135"/>
              <a:ext cx="88519" cy="145288"/>
            </a:xfrm>
            <a:custGeom>
              <a:avLst/>
              <a:gdLst/>
              <a:ahLst/>
              <a:cxnLst/>
              <a:rect l="l" t="t" r="r" b="b"/>
              <a:pathLst>
                <a:path w="88519" h="145288">
                  <a:moveTo>
                    <a:pt x="76200" y="0"/>
                  </a:moveTo>
                  <a:lnTo>
                    <a:pt x="88519" y="0"/>
                  </a:lnTo>
                  <a:lnTo>
                    <a:pt x="12192" y="145288"/>
                  </a:lnTo>
                  <a:lnTo>
                    <a:pt x="0" y="145288"/>
                  </a:lnTo>
                  <a:close/>
                </a:path>
              </a:pathLst>
            </a:custGeom>
            <a:solidFill>
              <a:srgbClr val="000000"/>
            </a:solidFill>
          </p:spPr>
          <p:txBody>
            <a:bodyPr/>
            <a:lstStyle/>
            <a:p>
              <a:endParaRPr lang="en-US"/>
            </a:p>
          </p:txBody>
        </p:sp>
        <p:sp>
          <p:nvSpPr>
            <p:cNvPr id="130" name="Freeform 130"/>
            <p:cNvSpPr/>
            <p:nvPr/>
          </p:nvSpPr>
          <p:spPr>
            <a:xfrm>
              <a:off x="917067" y="63500"/>
              <a:ext cx="83185" cy="143764"/>
            </a:xfrm>
            <a:custGeom>
              <a:avLst/>
              <a:gdLst/>
              <a:ahLst/>
              <a:cxnLst/>
              <a:rect l="l" t="t" r="r" b="b"/>
              <a:pathLst>
                <a:path w="83185" h="143764">
                  <a:moveTo>
                    <a:pt x="15621" y="105029"/>
                  </a:moveTo>
                  <a:lnTo>
                    <a:pt x="39751" y="81026"/>
                  </a:lnTo>
                  <a:cubicBezTo>
                    <a:pt x="46228" y="75311"/>
                    <a:pt x="51308" y="70612"/>
                    <a:pt x="54991" y="66802"/>
                  </a:cubicBezTo>
                  <a:lnTo>
                    <a:pt x="61722" y="58801"/>
                  </a:lnTo>
                  <a:cubicBezTo>
                    <a:pt x="66548" y="49657"/>
                    <a:pt x="67691" y="44704"/>
                    <a:pt x="67691" y="39370"/>
                  </a:cubicBezTo>
                  <a:lnTo>
                    <a:pt x="65405" y="25400"/>
                  </a:lnTo>
                  <a:cubicBezTo>
                    <a:pt x="56515" y="14986"/>
                    <a:pt x="50546" y="12319"/>
                    <a:pt x="43307" y="12319"/>
                  </a:cubicBezTo>
                  <a:lnTo>
                    <a:pt x="32766" y="13843"/>
                  </a:lnTo>
                  <a:cubicBezTo>
                    <a:pt x="24257" y="20066"/>
                    <a:pt x="21082" y="24130"/>
                    <a:pt x="18796" y="29210"/>
                  </a:cubicBezTo>
                  <a:lnTo>
                    <a:pt x="15621" y="39624"/>
                  </a:lnTo>
                  <a:lnTo>
                    <a:pt x="3048" y="38735"/>
                  </a:lnTo>
                  <a:lnTo>
                    <a:pt x="4572" y="25146"/>
                  </a:lnTo>
                  <a:cubicBezTo>
                    <a:pt x="11684" y="13462"/>
                    <a:pt x="16637" y="8763"/>
                    <a:pt x="22860" y="5461"/>
                  </a:cubicBezTo>
                  <a:lnTo>
                    <a:pt x="36449" y="0"/>
                  </a:lnTo>
                  <a:cubicBezTo>
                    <a:pt x="52197" y="0"/>
                    <a:pt x="59182" y="1651"/>
                    <a:pt x="65024" y="5080"/>
                  </a:cubicBezTo>
                  <a:lnTo>
                    <a:pt x="75438" y="13081"/>
                  </a:lnTo>
                  <a:cubicBezTo>
                    <a:pt x="81661" y="24765"/>
                    <a:pt x="83185" y="31242"/>
                    <a:pt x="83185" y="38608"/>
                  </a:cubicBezTo>
                  <a:lnTo>
                    <a:pt x="81788" y="52070"/>
                  </a:lnTo>
                  <a:cubicBezTo>
                    <a:pt x="75946" y="63627"/>
                    <a:pt x="72390" y="68834"/>
                    <a:pt x="68072" y="73279"/>
                  </a:cubicBezTo>
                  <a:lnTo>
                    <a:pt x="57785" y="83185"/>
                  </a:lnTo>
                  <a:cubicBezTo>
                    <a:pt x="41275" y="97282"/>
                    <a:pt x="33909" y="104267"/>
                    <a:pt x="28448" y="110363"/>
                  </a:cubicBezTo>
                  <a:lnTo>
                    <a:pt x="18288" y="123571"/>
                  </a:lnTo>
                  <a:lnTo>
                    <a:pt x="83185" y="131572"/>
                  </a:lnTo>
                  <a:lnTo>
                    <a:pt x="83185" y="143764"/>
                  </a:lnTo>
                  <a:lnTo>
                    <a:pt x="0" y="143764"/>
                  </a:lnTo>
                  <a:lnTo>
                    <a:pt x="0" y="130937"/>
                  </a:lnTo>
                  <a:cubicBezTo>
                    <a:pt x="4191" y="120904"/>
                    <a:pt x="9398" y="112268"/>
                    <a:pt x="15748" y="105029"/>
                  </a:cubicBezTo>
                </a:path>
              </a:pathLst>
            </a:custGeom>
            <a:solidFill>
              <a:srgbClr val="000000"/>
            </a:solidFill>
          </p:spPr>
          <p:txBody>
            <a:bodyPr/>
            <a:lstStyle/>
            <a:p>
              <a:endParaRPr lang="en-US"/>
            </a:p>
          </p:txBody>
        </p:sp>
        <p:sp>
          <p:nvSpPr>
            <p:cNvPr id="131" name="Freeform 131"/>
            <p:cNvSpPr/>
            <p:nvPr/>
          </p:nvSpPr>
          <p:spPr>
            <a:xfrm>
              <a:off x="1016762" y="63500"/>
              <a:ext cx="87249" cy="146558"/>
            </a:xfrm>
            <a:custGeom>
              <a:avLst/>
              <a:gdLst/>
              <a:ahLst/>
              <a:cxnLst/>
              <a:rect l="l" t="t" r="r" b="b"/>
              <a:pathLst>
                <a:path w="87249" h="146558">
                  <a:moveTo>
                    <a:pt x="16891" y="138938"/>
                  </a:moveTo>
                  <a:lnTo>
                    <a:pt x="0" y="117348"/>
                  </a:lnTo>
                  <a:lnTo>
                    <a:pt x="12573" y="109474"/>
                  </a:lnTo>
                  <a:cubicBezTo>
                    <a:pt x="15113" y="116840"/>
                    <a:pt x="19177" y="122936"/>
                    <a:pt x="24638" y="127635"/>
                  </a:cubicBezTo>
                  <a:lnTo>
                    <a:pt x="36449" y="134747"/>
                  </a:lnTo>
                  <a:cubicBezTo>
                    <a:pt x="52197" y="134747"/>
                    <a:pt x="59182" y="132207"/>
                    <a:pt x="64389" y="127127"/>
                  </a:cubicBezTo>
                  <a:lnTo>
                    <a:pt x="72263" y="115189"/>
                  </a:lnTo>
                  <a:cubicBezTo>
                    <a:pt x="72263" y="95377"/>
                    <a:pt x="69088" y="87376"/>
                    <a:pt x="62738" y="82550"/>
                  </a:cubicBezTo>
                  <a:cubicBezTo>
                    <a:pt x="56388" y="77724"/>
                    <a:pt x="47498" y="75311"/>
                    <a:pt x="36068" y="75311"/>
                  </a:cubicBezTo>
                  <a:lnTo>
                    <a:pt x="29972" y="75438"/>
                  </a:lnTo>
                  <a:lnTo>
                    <a:pt x="28067" y="63500"/>
                  </a:lnTo>
                  <a:lnTo>
                    <a:pt x="34544" y="64262"/>
                  </a:lnTo>
                  <a:cubicBezTo>
                    <a:pt x="48387" y="64262"/>
                    <a:pt x="56007" y="61849"/>
                    <a:pt x="61341" y="57023"/>
                  </a:cubicBezTo>
                  <a:lnTo>
                    <a:pt x="69342" y="45720"/>
                  </a:lnTo>
                  <a:cubicBezTo>
                    <a:pt x="69342" y="29845"/>
                    <a:pt x="66929" y="23622"/>
                    <a:pt x="62230" y="19050"/>
                  </a:cubicBezTo>
                  <a:lnTo>
                    <a:pt x="51308" y="12192"/>
                  </a:lnTo>
                  <a:cubicBezTo>
                    <a:pt x="37084" y="12192"/>
                    <a:pt x="31496" y="14097"/>
                    <a:pt x="26797" y="18034"/>
                  </a:cubicBezTo>
                  <a:lnTo>
                    <a:pt x="18796" y="26797"/>
                  </a:lnTo>
                  <a:lnTo>
                    <a:pt x="5334" y="25781"/>
                  </a:lnTo>
                  <a:lnTo>
                    <a:pt x="13462" y="11811"/>
                  </a:lnTo>
                  <a:cubicBezTo>
                    <a:pt x="27940" y="2413"/>
                    <a:pt x="36322" y="0"/>
                    <a:pt x="45720" y="0"/>
                  </a:cubicBezTo>
                  <a:lnTo>
                    <a:pt x="59436" y="1524"/>
                  </a:lnTo>
                  <a:cubicBezTo>
                    <a:pt x="70993" y="7747"/>
                    <a:pt x="75565" y="12065"/>
                    <a:pt x="78740" y="17526"/>
                  </a:cubicBezTo>
                  <a:lnTo>
                    <a:pt x="83566" y="29083"/>
                  </a:lnTo>
                  <a:cubicBezTo>
                    <a:pt x="83566" y="43815"/>
                    <a:pt x="81661" y="50546"/>
                    <a:pt x="77851" y="56007"/>
                  </a:cubicBezTo>
                  <a:lnTo>
                    <a:pt x="67945" y="65913"/>
                  </a:lnTo>
                  <a:cubicBezTo>
                    <a:pt x="68453" y="71882"/>
                    <a:pt x="75311" y="76327"/>
                    <a:pt x="80137" y="82550"/>
                  </a:cubicBezTo>
                  <a:lnTo>
                    <a:pt x="87249" y="96139"/>
                  </a:lnTo>
                  <a:cubicBezTo>
                    <a:pt x="87249" y="113030"/>
                    <a:pt x="85344" y="120396"/>
                    <a:pt x="81534" y="126746"/>
                  </a:cubicBezTo>
                  <a:lnTo>
                    <a:pt x="72517" y="137922"/>
                  </a:lnTo>
                  <a:cubicBezTo>
                    <a:pt x="59182" y="144780"/>
                    <a:pt x="51689" y="146558"/>
                    <a:pt x="43307" y="146558"/>
                  </a:cubicBezTo>
                  <a:lnTo>
                    <a:pt x="16891" y="138811"/>
                  </a:lnTo>
                </a:path>
              </a:pathLst>
            </a:custGeom>
            <a:solidFill>
              <a:srgbClr val="000000"/>
            </a:solidFill>
          </p:spPr>
          <p:txBody>
            <a:bodyPr/>
            <a:lstStyle/>
            <a:p>
              <a:endParaRPr lang="en-US"/>
            </a:p>
          </p:txBody>
        </p:sp>
        <p:sp>
          <p:nvSpPr>
            <p:cNvPr id="132" name="Freeform 132"/>
            <p:cNvSpPr/>
            <p:nvPr/>
          </p:nvSpPr>
          <p:spPr>
            <a:xfrm>
              <a:off x="63500" y="66167"/>
              <a:ext cx="66421" cy="141224"/>
            </a:xfrm>
            <a:custGeom>
              <a:avLst/>
              <a:gdLst/>
              <a:ahLst/>
              <a:cxnLst/>
              <a:rect l="l" t="t" r="r" b="b"/>
              <a:pathLst>
                <a:path w="66421" h="141224">
                  <a:moveTo>
                    <a:pt x="29718" y="129413"/>
                  </a:moveTo>
                  <a:lnTo>
                    <a:pt x="29718" y="20447"/>
                  </a:lnTo>
                  <a:cubicBezTo>
                    <a:pt x="23749" y="27559"/>
                    <a:pt x="14986" y="33020"/>
                    <a:pt x="3429" y="37084"/>
                  </a:cubicBezTo>
                  <a:lnTo>
                    <a:pt x="0" y="25527"/>
                  </a:lnTo>
                  <a:cubicBezTo>
                    <a:pt x="7112" y="23241"/>
                    <a:pt x="13589" y="19939"/>
                    <a:pt x="19431" y="15494"/>
                  </a:cubicBezTo>
                  <a:lnTo>
                    <a:pt x="29845" y="5969"/>
                  </a:lnTo>
                  <a:lnTo>
                    <a:pt x="44704" y="0"/>
                  </a:lnTo>
                  <a:lnTo>
                    <a:pt x="44704" y="129413"/>
                  </a:lnTo>
                  <a:lnTo>
                    <a:pt x="66421" y="129413"/>
                  </a:lnTo>
                  <a:lnTo>
                    <a:pt x="66421" y="141224"/>
                  </a:lnTo>
                  <a:lnTo>
                    <a:pt x="8001" y="141224"/>
                  </a:lnTo>
                  <a:lnTo>
                    <a:pt x="8001" y="129413"/>
                  </a:lnTo>
                  <a:close/>
                </a:path>
              </a:pathLst>
            </a:custGeom>
            <a:solidFill>
              <a:srgbClr val="000000"/>
            </a:solidFill>
          </p:spPr>
          <p:txBody>
            <a:bodyPr/>
            <a:lstStyle/>
            <a:p>
              <a:endParaRPr lang="en-US"/>
            </a:p>
          </p:txBody>
        </p:sp>
        <p:sp>
          <p:nvSpPr>
            <p:cNvPr id="133" name="Freeform 133"/>
            <p:cNvSpPr/>
            <p:nvPr/>
          </p:nvSpPr>
          <p:spPr>
            <a:xfrm>
              <a:off x="161163" y="63500"/>
              <a:ext cx="83185" cy="143764"/>
            </a:xfrm>
            <a:custGeom>
              <a:avLst/>
              <a:gdLst/>
              <a:ahLst/>
              <a:cxnLst/>
              <a:rect l="l" t="t" r="r" b="b"/>
              <a:pathLst>
                <a:path w="83185" h="143764">
                  <a:moveTo>
                    <a:pt x="15748" y="105029"/>
                  </a:moveTo>
                  <a:lnTo>
                    <a:pt x="39878" y="81026"/>
                  </a:lnTo>
                  <a:cubicBezTo>
                    <a:pt x="46355" y="75311"/>
                    <a:pt x="51435" y="70612"/>
                    <a:pt x="55118" y="66802"/>
                  </a:cubicBezTo>
                  <a:lnTo>
                    <a:pt x="61849" y="58801"/>
                  </a:lnTo>
                  <a:cubicBezTo>
                    <a:pt x="66675" y="49657"/>
                    <a:pt x="67818" y="44704"/>
                    <a:pt x="67818" y="39370"/>
                  </a:cubicBezTo>
                  <a:lnTo>
                    <a:pt x="65532" y="25400"/>
                  </a:lnTo>
                  <a:cubicBezTo>
                    <a:pt x="56642" y="14986"/>
                    <a:pt x="50673" y="12319"/>
                    <a:pt x="43434" y="12319"/>
                  </a:cubicBezTo>
                  <a:lnTo>
                    <a:pt x="32893" y="13843"/>
                  </a:lnTo>
                  <a:cubicBezTo>
                    <a:pt x="24384" y="20066"/>
                    <a:pt x="21209" y="24130"/>
                    <a:pt x="18923" y="29210"/>
                  </a:cubicBezTo>
                  <a:lnTo>
                    <a:pt x="15748" y="39624"/>
                  </a:lnTo>
                  <a:lnTo>
                    <a:pt x="3175" y="38735"/>
                  </a:lnTo>
                  <a:lnTo>
                    <a:pt x="4699" y="25146"/>
                  </a:lnTo>
                  <a:cubicBezTo>
                    <a:pt x="11811" y="13462"/>
                    <a:pt x="16764" y="8763"/>
                    <a:pt x="22987" y="5461"/>
                  </a:cubicBezTo>
                  <a:lnTo>
                    <a:pt x="36449" y="0"/>
                  </a:lnTo>
                  <a:cubicBezTo>
                    <a:pt x="52197" y="0"/>
                    <a:pt x="59182" y="1651"/>
                    <a:pt x="65024" y="5080"/>
                  </a:cubicBezTo>
                  <a:lnTo>
                    <a:pt x="75438" y="13081"/>
                  </a:lnTo>
                  <a:cubicBezTo>
                    <a:pt x="81661" y="24765"/>
                    <a:pt x="83185" y="31242"/>
                    <a:pt x="83185" y="38608"/>
                  </a:cubicBezTo>
                  <a:lnTo>
                    <a:pt x="81788" y="52070"/>
                  </a:lnTo>
                  <a:cubicBezTo>
                    <a:pt x="75946" y="63627"/>
                    <a:pt x="72390" y="68834"/>
                    <a:pt x="68072" y="73279"/>
                  </a:cubicBezTo>
                  <a:lnTo>
                    <a:pt x="57785" y="83185"/>
                  </a:lnTo>
                  <a:cubicBezTo>
                    <a:pt x="41275" y="97282"/>
                    <a:pt x="33909" y="104267"/>
                    <a:pt x="28448" y="110363"/>
                  </a:cubicBezTo>
                  <a:lnTo>
                    <a:pt x="18288" y="123571"/>
                  </a:lnTo>
                  <a:lnTo>
                    <a:pt x="83185" y="131572"/>
                  </a:lnTo>
                  <a:lnTo>
                    <a:pt x="83185" y="143764"/>
                  </a:lnTo>
                  <a:lnTo>
                    <a:pt x="0" y="143764"/>
                  </a:lnTo>
                  <a:lnTo>
                    <a:pt x="0" y="130937"/>
                  </a:lnTo>
                  <a:cubicBezTo>
                    <a:pt x="4191" y="120904"/>
                    <a:pt x="9398" y="112268"/>
                    <a:pt x="15748" y="105029"/>
                  </a:cubicBezTo>
                </a:path>
              </a:pathLst>
            </a:custGeom>
            <a:solidFill>
              <a:srgbClr val="000000"/>
            </a:solidFill>
          </p:spPr>
          <p:txBody>
            <a:bodyPr/>
            <a:lstStyle/>
            <a:p>
              <a:endParaRPr lang="en-US"/>
            </a:p>
          </p:txBody>
        </p:sp>
        <p:sp>
          <p:nvSpPr>
            <p:cNvPr id="134" name="Freeform 134"/>
            <p:cNvSpPr/>
            <p:nvPr/>
          </p:nvSpPr>
          <p:spPr>
            <a:xfrm>
              <a:off x="245745" y="64135"/>
              <a:ext cx="88519" cy="145288"/>
            </a:xfrm>
            <a:custGeom>
              <a:avLst/>
              <a:gdLst/>
              <a:ahLst/>
              <a:cxnLst/>
              <a:rect l="l" t="t" r="r" b="b"/>
              <a:pathLst>
                <a:path w="88519" h="145288">
                  <a:moveTo>
                    <a:pt x="76200" y="0"/>
                  </a:moveTo>
                  <a:lnTo>
                    <a:pt x="88519" y="0"/>
                  </a:lnTo>
                  <a:lnTo>
                    <a:pt x="12192" y="145288"/>
                  </a:lnTo>
                  <a:lnTo>
                    <a:pt x="0" y="145288"/>
                  </a:lnTo>
                  <a:close/>
                </a:path>
              </a:pathLst>
            </a:custGeom>
            <a:solidFill>
              <a:srgbClr val="000000"/>
            </a:solidFill>
          </p:spPr>
          <p:txBody>
            <a:bodyPr/>
            <a:lstStyle/>
            <a:p>
              <a:endParaRPr lang="en-US"/>
            </a:p>
          </p:txBody>
        </p:sp>
        <p:sp>
          <p:nvSpPr>
            <p:cNvPr id="135" name="Freeform 135"/>
            <p:cNvSpPr/>
            <p:nvPr/>
          </p:nvSpPr>
          <p:spPr>
            <a:xfrm>
              <a:off x="338963" y="63500"/>
              <a:ext cx="83185" cy="143764"/>
            </a:xfrm>
            <a:custGeom>
              <a:avLst/>
              <a:gdLst/>
              <a:ahLst/>
              <a:cxnLst/>
              <a:rect l="l" t="t" r="r" b="b"/>
              <a:pathLst>
                <a:path w="83185" h="143764">
                  <a:moveTo>
                    <a:pt x="15748" y="105029"/>
                  </a:moveTo>
                  <a:lnTo>
                    <a:pt x="39878" y="81026"/>
                  </a:lnTo>
                  <a:cubicBezTo>
                    <a:pt x="46355" y="75311"/>
                    <a:pt x="51435" y="70612"/>
                    <a:pt x="55118" y="66802"/>
                  </a:cubicBezTo>
                  <a:lnTo>
                    <a:pt x="61849" y="58801"/>
                  </a:lnTo>
                  <a:cubicBezTo>
                    <a:pt x="66675" y="49657"/>
                    <a:pt x="67818" y="44704"/>
                    <a:pt x="67818" y="39370"/>
                  </a:cubicBezTo>
                  <a:lnTo>
                    <a:pt x="65532" y="25400"/>
                  </a:lnTo>
                  <a:cubicBezTo>
                    <a:pt x="56642" y="14986"/>
                    <a:pt x="50673" y="12319"/>
                    <a:pt x="43434" y="12319"/>
                  </a:cubicBezTo>
                  <a:lnTo>
                    <a:pt x="32893" y="13843"/>
                  </a:lnTo>
                  <a:cubicBezTo>
                    <a:pt x="24384" y="20066"/>
                    <a:pt x="21209" y="24130"/>
                    <a:pt x="18923" y="29210"/>
                  </a:cubicBezTo>
                  <a:lnTo>
                    <a:pt x="15748" y="39624"/>
                  </a:lnTo>
                  <a:lnTo>
                    <a:pt x="3175" y="38735"/>
                  </a:lnTo>
                  <a:lnTo>
                    <a:pt x="4699" y="25146"/>
                  </a:lnTo>
                  <a:cubicBezTo>
                    <a:pt x="11811" y="13462"/>
                    <a:pt x="16764" y="8763"/>
                    <a:pt x="22987" y="5461"/>
                  </a:cubicBezTo>
                  <a:lnTo>
                    <a:pt x="36449" y="0"/>
                  </a:lnTo>
                  <a:cubicBezTo>
                    <a:pt x="52197" y="0"/>
                    <a:pt x="59182" y="1651"/>
                    <a:pt x="65024" y="5080"/>
                  </a:cubicBezTo>
                  <a:lnTo>
                    <a:pt x="75438" y="13081"/>
                  </a:lnTo>
                  <a:cubicBezTo>
                    <a:pt x="81661" y="24765"/>
                    <a:pt x="83185" y="31242"/>
                    <a:pt x="83185" y="38608"/>
                  </a:cubicBezTo>
                  <a:lnTo>
                    <a:pt x="81788" y="52070"/>
                  </a:lnTo>
                  <a:cubicBezTo>
                    <a:pt x="75946" y="63627"/>
                    <a:pt x="72390" y="68834"/>
                    <a:pt x="68072" y="73279"/>
                  </a:cubicBezTo>
                  <a:lnTo>
                    <a:pt x="57785" y="83185"/>
                  </a:lnTo>
                  <a:cubicBezTo>
                    <a:pt x="41275" y="97282"/>
                    <a:pt x="33909" y="104267"/>
                    <a:pt x="28448" y="110363"/>
                  </a:cubicBezTo>
                  <a:lnTo>
                    <a:pt x="18288" y="123571"/>
                  </a:lnTo>
                  <a:lnTo>
                    <a:pt x="83185" y="131572"/>
                  </a:lnTo>
                  <a:lnTo>
                    <a:pt x="83185" y="143764"/>
                  </a:lnTo>
                  <a:lnTo>
                    <a:pt x="0" y="143764"/>
                  </a:lnTo>
                  <a:lnTo>
                    <a:pt x="0" y="130937"/>
                  </a:lnTo>
                  <a:cubicBezTo>
                    <a:pt x="4191" y="120904"/>
                    <a:pt x="9398" y="112268"/>
                    <a:pt x="15748" y="105029"/>
                  </a:cubicBezTo>
                </a:path>
              </a:pathLst>
            </a:custGeom>
            <a:solidFill>
              <a:srgbClr val="000000"/>
            </a:solidFill>
          </p:spPr>
          <p:txBody>
            <a:bodyPr/>
            <a:lstStyle/>
            <a:p>
              <a:endParaRPr lang="en-US"/>
            </a:p>
          </p:txBody>
        </p:sp>
        <p:sp>
          <p:nvSpPr>
            <p:cNvPr id="136" name="Freeform 136"/>
            <p:cNvSpPr/>
            <p:nvPr/>
          </p:nvSpPr>
          <p:spPr>
            <a:xfrm>
              <a:off x="442214" y="63500"/>
              <a:ext cx="83185" cy="143764"/>
            </a:xfrm>
            <a:custGeom>
              <a:avLst/>
              <a:gdLst/>
              <a:ahLst/>
              <a:cxnLst/>
              <a:rect l="l" t="t" r="r" b="b"/>
              <a:pathLst>
                <a:path w="83185" h="143764">
                  <a:moveTo>
                    <a:pt x="15748" y="105029"/>
                  </a:moveTo>
                  <a:lnTo>
                    <a:pt x="39878" y="81026"/>
                  </a:lnTo>
                  <a:cubicBezTo>
                    <a:pt x="46355" y="75311"/>
                    <a:pt x="51435" y="70612"/>
                    <a:pt x="55118" y="66802"/>
                  </a:cubicBezTo>
                  <a:lnTo>
                    <a:pt x="61849" y="58801"/>
                  </a:lnTo>
                  <a:cubicBezTo>
                    <a:pt x="66675" y="49657"/>
                    <a:pt x="67818" y="44704"/>
                    <a:pt x="67818" y="39370"/>
                  </a:cubicBezTo>
                  <a:lnTo>
                    <a:pt x="65532" y="25400"/>
                  </a:lnTo>
                  <a:cubicBezTo>
                    <a:pt x="56642" y="14986"/>
                    <a:pt x="50673" y="12319"/>
                    <a:pt x="43434" y="12319"/>
                  </a:cubicBezTo>
                  <a:lnTo>
                    <a:pt x="32893" y="13843"/>
                  </a:lnTo>
                  <a:cubicBezTo>
                    <a:pt x="24384" y="20066"/>
                    <a:pt x="21209" y="24130"/>
                    <a:pt x="18923" y="29210"/>
                  </a:cubicBezTo>
                  <a:lnTo>
                    <a:pt x="15748" y="39624"/>
                  </a:lnTo>
                  <a:lnTo>
                    <a:pt x="3175" y="38735"/>
                  </a:lnTo>
                  <a:lnTo>
                    <a:pt x="4699" y="25146"/>
                  </a:lnTo>
                  <a:cubicBezTo>
                    <a:pt x="11811" y="13462"/>
                    <a:pt x="16764" y="8763"/>
                    <a:pt x="22987" y="5461"/>
                  </a:cubicBezTo>
                  <a:lnTo>
                    <a:pt x="36449" y="0"/>
                  </a:lnTo>
                  <a:cubicBezTo>
                    <a:pt x="52197" y="0"/>
                    <a:pt x="59182" y="1651"/>
                    <a:pt x="65024" y="5080"/>
                  </a:cubicBezTo>
                  <a:lnTo>
                    <a:pt x="75438" y="13081"/>
                  </a:lnTo>
                  <a:cubicBezTo>
                    <a:pt x="81661" y="24765"/>
                    <a:pt x="83185" y="31242"/>
                    <a:pt x="83185" y="38608"/>
                  </a:cubicBezTo>
                  <a:lnTo>
                    <a:pt x="81788" y="52070"/>
                  </a:lnTo>
                  <a:cubicBezTo>
                    <a:pt x="75946" y="63627"/>
                    <a:pt x="72390" y="68834"/>
                    <a:pt x="68072" y="73279"/>
                  </a:cubicBezTo>
                  <a:lnTo>
                    <a:pt x="57785" y="83185"/>
                  </a:lnTo>
                  <a:cubicBezTo>
                    <a:pt x="41275" y="97282"/>
                    <a:pt x="33909" y="104267"/>
                    <a:pt x="28448" y="110363"/>
                  </a:cubicBezTo>
                  <a:lnTo>
                    <a:pt x="18288" y="123571"/>
                  </a:lnTo>
                  <a:lnTo>
                    <a:pt x="83185" y="131572"/>
                  </a:lnTo>
                  <a:lnTo>
                    <a:pt x="83185" y="143764"/>
                  </a:lnTo>
                  <a:lnTo>
                    <a:pt x="0" y="143764"/>
                  </a:lnTo>
                  <a:lnTo>
                    <a:pt x="0" y="130937"/>
                  </a:lnTo>
                  <a:cubicBezTo>
                    <a:pt x="4191" y="120904"/>
                    <a:pt x="9398" y="112268"/>
                    <a:pt x="15748" y="105029"/>
                  </a:cubicBezTo>
                </a:path>
              </a:pathLst>
            </a:custGeom>
            <a:solidFill>
              <a:srgbClr val="000000"/>
            </a:solidFill>
          </p:spPr>
          <p:txBody>
            <a:bodyPr/>
            <a:lstStyle/>
            <a:p>
              <a:endParaRPr lang="en-US"/>
            </a:p>
          </p:txBody>
        </p:sp>
      </p:grpSp>
      <p:grpSp>
        <p:nvGrpSpPr>
          <p:cNvPr id="137" name="Group 137"/>
          <p:cNvGrpSpPr/>
          <p:nvPr/>
        </p:nvGrpSpPr>
        <p:grpSpPr>
          <a:xfrm>
            <a:off x="11510737" y="3560902"/>
            <a:ext cx="2318407" cy="418202"/>
            <a:chOff x="0" y="0"/>
            <a:chExt cx="3091209" cy="557602"/>
          </a:xfrm>
        </p:grpSpPr>
        <p:grpSp>
          <p:nvGrpSpPr>
            <p:cNvPr id="138" name="Group 138"/>
            <p:cNvGrpSpPr>
              <a:grpSpLocks noChangeAspect="1"/>
            </p:cNvGrpSpPr>
            <p:nvPr/>
          </p:nvGrpSpPr>
          <p:grpSpPr>
            <a:xfrm>
              <a:off x="0" y="0"/>
              <a:ext cx="1321408" cy="557602"/>
              <a:chOff x="0" y="0"/>
              <a:chExt cx="1533296" cy="647014"/>
            </a:xfrm>
          </p:grpSpPr>
          <p:sp>
            <p:nvSpPr>
              <p:cNvPr id="139" name="Freeform 139"/>
              <p:cNvSpPr/>
              <p:nvPr/>
            </p:nvSpPr>
            <p:spPr>
              <a:xfrm>
                <a:off x="63500" y="164719"/>
                <a:ext cx="227838" cy="317500"/>
              </a:xfrm>
              <a:custGeom>
                <a:avLst/>
                <a:gdLst/>
                <a:ahLst/>
                <a:cxnLst/>
                <a:rect l="l" t="t" r="r" b="b"/>
                <a:pathLst>
                  <a:path w="227838" h="317500">
                    <a:moveTo>
                      <a:pt x="119888" y="55372"/>
                    </a:moveTo>
                    <a:lnTo>
                      <a:pt x="61976" y="55372"/>
                    </a:lnTo>
                    <a:lnTo>
                      <a:pt x="61976" y="142240"/>
                    </a:lnTo>
                    <a:lnTo>
                      <a:pt x="119888" y="142240"/>
                    </a:lnTo>
                    <a:cubicBezTo>
                      <a:pt x="147955" y="142240"/>
                      <a:pt x="165862" y="124841"/>
                      <a:pt x="165862" y="99060"/>
                    </a:cubicBezTo>
                    <a:cubicBezTo>
                      <a:pt x="165862" y="73279"/>
                      <a:pt x="148082" y="55372"/>
                      <a:pt x="119888" y="55372"/>
                    </a:cubicBezTo>
                    <a:moveTo>
                      <a:pt x="123063" y="197993"/>
                    </a:moveTo>
                    <a:lnTo>
                      <a:pt x="61976" y="197993"/>
                    </a:lnTo>
                    <a:lnTo>
                      <a:pt x="61976" y="317500"/>
                    </a:lnTo>
                    <a:lnTo>
                      <a:pt x="0" y="317500"/>
                    </a:lnTo>
                    <a:lnTo>
                      <a:pt x="0" y="0"/>
                    </a:lnTo>
                    <a:lnTo>
                      <a:pt x="123063" y="0"/>
                    </a:lnTo>
                    <a:cubicBezTo>
                      <a:pt x="189103" y="0"/>
                      <a:pt x="227838" y="45085"/>
                      <a:pt x="227838" y="98933"/>
                    </a:cubicBezTo>
                    <a:cubicBezTo>
                      <a:pt x="227838" y="152781"/>
                      <a:pt x="189103" y="197866"/>
                      <a:pt x="123063" y="197866"/>
                    </a:cubicBezTo>
                  </a:path>
                </a:pathLst>
              </a:custGeom>
              <a:solidFill>
                <a:srgbClr val="4D4D4F"/>
              </a:solidFill>
            </p:spPr>
            <p:txBody>
              <a:bodyPr/>
              <a:lstStyle/>
              <a:p>
                <a:endParaRPr lang="en-US"/>
              </a:p>
            </p:txBody>
          </p:sp>
          <p:sp>
            <p:nvSpPr>
              <p:cNvPr id="140" name="Freeform 140"/>
              <p:cNvSpPr/>
              <p:nvPr/>
            </p:nvSpPr>
            <p:spPr>
              <a:xfrm>
                <a:off x="346964" y="164846"/>
                <a:ext cx="61976" cy="317500"/>
              </a:xfrm>
              <a:custGeom>
                <a:avLst/>
                <a:gdLst/>
                <a:ahLst/>
                <a:cxnLst/>
                <a:rect l="l" t="t" r="r" b="b"/>
                <a:pathLst>
                  <a:path w="61976" h="317500">
                    <a:moveTo>
                      <a:pt x="0" y="0"/>
                    </a:moveTo>
                    <a:lnTo>
                      <a:pt x="61976" y="0"/>
                    </a:lnTo>
                    <a:lnTo>
                      <a:pt x="61976" y="317500"/>
                    </a:lnTo>
                    <a:lnTo>
                      <a:pt x="0" y="317500"/>
                    </a:lnTo>
                    <a:close/>
                  </a:path>
                </a:pathLst>
              </a:custGeom>
              <a:solidFill>
                <a:srgbClr val="4D4D4F"/>
              </a:solidFill>
            </p:spPr>
            <p:txBody>
              <a:bodyPr/>
              <a:lstStyle/>
              <a:p>
                <a:endParaRPr lang="en-US"/>
              </a:p>
            </p:txBody>
          </p:sp>
          <p:sp>
            <p:nvSpPr>
              <p:cNvPr id="141" name="Freeform 141"/>
              <p:cNvSpPr/>
              <p:nvPr/>
            </p:nvSpPr>
            <p:spPr>
              <a:xfrm>
                <a:off x="492887" y="164719"/>
                <a:ext cx="227838" cy="317500"/>
              </a:xfrm>
              <a:custGeom>
                <a:avLst/>
                <a:gdLst/>
                <a:ahLst/>
                <a:cxnLst/>
                <a:rect l="l" t="t" r="r" b="b"/>
                <a:pathLst>
                  <a:path w="227838" h="317500">
                    <a:moveTo>
                      <a:pt x="119888" y="55372"/>
                    </a:moveTo>
                    <a:lnTo>
                      <a:pt x="61976" y="55372"/>
                    </a:lnTo>
                    <a:lnTo>
                      <a:pt x="61976" y="142240"/>
                    </a:lnTo>
                    <a:lnTo>
                      <a:pt x="119888" y="142240"/>
                    </a:lnTo>
                    <a:cubicBezTo>
                      <a:pt x="147955" y="142240"/>
                      <a:pt x="165862" y="124841"/>
                      <a:pt x="165862" y="99060"/>
                    </a:cubicBezTo>
                    <a:cubicBezTo>
                      <a:pt x="165862" y="73279"/>
                      <a:pt x="148082" y="55372"/>
                      <a:pt x="119888" y="55372"/>
                    </a:cubicBezTo>
                    <a:moveTo>
                      <a:pt x="123063" y="197993"/>
                    </a:moveTo>
                    <a:lnTo>
                      <a:pt x="61976" y="197993"/>
                    </a:lnTo>
                    <a:lnTo>
                      <a:pt x="61976" y="317500"/>
                    </a:lnTo>
                    <a:lnTo>
                      <a:pt x="0" y="317500"/>
                    </a:lnTo>
                    <a:lnTo>
                      <a:pt x="0" y="0"/>
                    </a:lnTo>
                    <a:lnTo>
                      <a:pt x="123063" y="0"/>
                    </a:lnTo>
                    <a:cubicBezTo>
                      <a:pt x="189103" y="0"/>
                      <a:pt x="227838" y="45085"/>
                      <a:pt x="227838" y="98933"/>
                    </a:cubicBezTo>
                    <a:cubicBezTo>
                      <a:pt x="227838" y="152781"/>
                      <a:pt x="189103" y="197866"/>
                      <a:pt x="123063" y="197866"/>
                    </a:cubicBezTo>
                  </a:path>
                </a:pathLst>
              </a:custGeom>
              <a:solidFill>
                <a:srgbClr val="4D4D4F"/>
              </a:solidFill>
            </p:spPr>
            <p:txBody>
              <a:bodyPr/>
              <a:lstStyle/>
              <a:p>
                <a:endParaRPr lang="en-US"/>
              </a:p>
            </p:txBody>
          </p:sp>
          <p:sp>
            <p:nvSpPr>
              <p:cNvPr id="142" name="Freeform 142"/>
              <p:cNvSpPr/>
              <p:nvPr/>
            </p:nvSpPr>
            <p:spPr>
              <a:xfrm>
                <a:off x="776351" y="164719"/>
                <a:ext cx="209169" cy="317500"/>
              </a:xfrm>
              <a:custGeom>
                <a:avLst/>
                <a:gdLst/>
                <a:ahLst/>
                <a:cxnLst/>
                <a:rect l="l" t="t" r="r" b="b"/>
                <a:pathLst>
                  <a:path w="209169" h="317500">
                    <a:moveTo>
                      <a:pt x="0" y="317500"/>
                    </a:moveTo>
                    <a:lnTo>
                      <a:pt x="0" y="0"/>
                    </a:lnTo>
                    <a:lnTo>
                      <a:pt x="209169" y="0"/>
                    </a:lnTo>
                    <a:lnTo>
                      <a:pt x="209169" y="55245"/>
                    </a:lnTo>
                    <a:lnTo>
                      <a:pt x="61976" y="55245"/>
                    </a:lnTo>
                    <a:lnTo>
                      <a:pt x="61976" y="129667"/>
                    </a:lnTo>
                    <a:lnTo>
                      <a:pt x="187198" y="129667"/>
                    </a:lnTo>
                    <a:lnTo>
                      <a:pt x="187198" y="184912"/>
                    </a:lnTo>
                    <a:lnTo>
                      <a:pt x="61976" y="184912"/>
                    </a:lnTo>
                    <a:lnTo>
                      <a:pt x="61976" y="262001"/>
                    </a:lnTo>
                    <a:lnTo>
                      <a:pt x="209169" y="262001"/>
                    </a:lnTo>
                    <a:lnTo>
                      <a:pt x="209169" y="317246"/>
                    </a:lnTo>
                    <a:close/>
                  </a:path>
                </a:pathLst>
              </a:custGeom>
              <a:solidFill>
                <a:srgbClr val="4D4D4F"/>
              </a:solidFill>
            </p:spPr>
            <p:txBody>
              <a:bodyPr/>
              <a:lstStyle/>
              <a:p>
                <a:endParaRPr lang="en-US"/>
              </a:p>
            </p:txBody>
          </p:sp>
          <p:sp>
            <p:nvSpPr>
              <p:cNvPr id="143" name="Freeform 143"/>
              <p:cNvSpPr/>
              <p:nvPr/>
            </p:nvSpPr>
            <p:spPr>
              <a:xfrm>
                <a:off x="1056005" y="164719"/>
                <a:ext cx="240411" cy="317500"/>
              </a:xfrm>
              <a:custGeom>
                <a:avLst/>
                <a:gdLst/>
                <a:ahLst/>
                <a:cxnLst/>
                <a:rect l="l" t="t" r="r" b="b"/>
                <a:pathLst>
                  <a:path w="240411" h="317500">
                    <a:moveTo>
                      <a:pt x="120396" y="55372"/>
                    </a:moveTo>
                    <a:lnTo>
                      <a:pt x="61976" y="55372"/>
                    </a:lnTo>
                    <a:lnTo>
                      <a:pt x="61976" y="139192"/>
                    </a:lnTo>
                    <a:lnTo>
                      <a:pt x="120396" y="139192"/>
                    </a:lnTo>
                    <a:cubicBezTo>
                      <a:pt x="147574" y="139192"/>
                      <a:pt x="165481" y="121793"/>
                      <a:pt x="165481" y="97282"/>
                    </a:cubicBezTo>
                    <a:cubicBezTo>
                      <a:pt x="165481" y="72771"/>
                      <a:pt x="147701" y="55372"/>
                      <a:pt x="120396" y="55372"/>
                    </a:cubicBezTo>
                    <a:moveTo>
                      <a:pt x="168529" y="317500"/>
                    </a:moveTo>
                    <a:lnTo>
                      <a:pt x="106553" y="190881"/>
                    </a:lnTo>
                    <a:lnTo>
                      <a:pt x="61976" y="190881"/>
                    </a:lnTo>
                    <a:lnTo>
                      <a:pt x="61976" y="317500"/>
                    </a:lnTo>
                    <a:lnTo>
                      <a:pt x="0" y="317500"/>
                    </a:lnTo>
                    <a:lnTo>
                      <a:pt x="0" y="0"/>
                    </a:lnTo>
                    <a:lnTo>
                      <a:pt x="124460" y="0"/>
                    </a:lnTo>
                    <a:cubicBezTo>
                      <a:pt x="189103" y="0"/>
                      <a:pt x="227457" y="44196"/>
                      <a:pt x="227457" y="97155"/>
                    </a:cubicBezTo>
                    <a:cubicBezTo>
                      <a:pt x="227457" y="141732"/>
                      <a:pt x="200279" y="169418"/>
                      <a:pt x="169545" y="180594"/>
                    </a:cubicBezTo>
                    <a:lnTo>
                      <a:pt x="240411" y="317500"/>
                    </a:lnTo>
                    <a:close/>
                  </a:path>
                </a:pathLst>
              </a:custGeom>
              <a:solidFill>
                <a:srgbClr val="4D4D4F"/>
              </a:solidFill>
            </p:spPr>
            <p:txBody>
              <a:bodyPr/>
              <a:lstStyle/>
              <a:p>
                <a:endParaRPr lang="en-US"/>
              </a:p>
            </p:txBody>
          </p:sp>
          <p:sp>
            <p:nvSpPr>
              <p:cNvPr id="144" name="Freeform 144"/>
              <p:cNvSpPr/>
              <p:nvPr/>
            </p:nvSpPr>
            <p:spPr>
              <a:xfrm>
                <a:off x="1421892" y="63500"/>
                <a:ext cx="47879" cy="520065"/>
              </a:xfrm>
              <a:custGeom>
                <a:avLst/>
                <a:gdLst/>
                <a:ahLst/>
                <a:cxnLst/>
                <a:rect l="l" t="t" r="r" b="b"/>
                <a:pathLst>
                  <a:path w="47879" h="520065">
                    <a:moveTo>
                      <a:pt x="0" y="0"/>
                    </a:moveTo>
                    <a:lnTo>
                      <a:pt x="0" y="520065"/>
                    </a:lnTo>
                    <a:lnTo>
                      <a:pt x="47879" y="520065"/>
                    </a:lnTo>
                    <a:lnTo>
                      <a:pt x="47879" y="0"/>
                    </a:lnTo>
                    <a:close/>
                  </a:path>
                </a:pathLst>
              </a:custGeom>
              <a:solidFill>
                <a:srgbClr val="4197B5"/>
              </a:solidFill>
            </p:spPr>
            <p:txBody>
              <a:bodyPr/>
              <a:lstStyle/>
              <a:p>
                <a:endParaRPr lang="en-US"/>
              </a:p>
            </p:txBody>
          </p:sp>
        </p:grpSp>
        <p:grpSp>
          <p:nvGrpSpPr>
            <p:cNvPr id="145" name="Group 145"/>
            <p:cNvGrpSpPr>
              <a:grpSpLocks noChangeAspect="1"/>
            </p:cNvGrpSpPr>
            <p:nvPr/>
          </p:nvGrpSpPr>
          <p:grpSpPr>
            <a:xfrm>
              <a:off x="1323936" y="83737"/>
              <a:ext cx="1767273" cy="390136"/>
              <a:chOff x="0" y="0"/>
              <a:chExt cx="2050656" cy="452692"/>
            </a:xfrm>
          </p:grpSpPr>
          <p:sp>
            <p:nvSpPr>
              <p:cNvPr id="146" name="Freeform 146"/>
              <p:cNvSpPr/>
              <p:nvPr/>
            </p:nvSpPr>
            <p:spPr>
              <a:xfrm>
                <a:off x="63500" y="63500"/>
                <a:ext cx="221488" cy="325755"/>
              </a:xfrm>
              <a:custGeom>
                <a:avLst/>
                <a:gdLst/>
                <a:ahLst/>
                <a:cxnLst/>
                <a:rect l="l" t="t" r="r" b="b"/>
                <a:pathLst>
                  <a:path w="221488" h="325755">
                    <a:moveTo>
                      <a:pt x="110363" y="325755"/>
                    </a:moveTo>
                    <a:cubicBezTo>
                      <a:pt x="62357" y="325755"/>
                      <a:pt x="30607" y="313436"/>
                      <a:pt x="1016" y="283464"/>
                    </a:cubicBezTo>
                    <a:lnTo>
                      <a:pt x="0" y="282321"/>
                    </a:lnTo>
                    <a:lnTo>
                      <a:pt x="24765" y="257556"/>
                    </a:lnTo>
                    <a:lnTo>
                      <a:pt x="25781" y="258572"/>
                    </a:lnTo>
                    <a:cubicBezTo>
                      <a:pt x="50546" y="283337"/>
                      <a:pt x="73660" y="292481"/>
                      <a:pt x="111252" y="292481"/>
                    </a:cubicBezTo>
                    <a:cubicBezTo>
                      <a:pt x="157480" y="292481"/>
                      <a:pt x="185166" y="271018"/>
                      <a:pt x="185166" y="235077"/>
                    </a:cubicBezTo>
                    <a:cubicBezTo>
                      <a:pt x="185166" y="218059"/>
                      <a:pt x="180213" y="205359"/>
                      <a:pt x="170053" y="196469"/>
                    </a:cubicBezTo>
                    <a:cubicBezTo>
                      <a:pt x="160655" y="187960"/>
                      <a:pt x="152273" y="184785"/>
                      <a:pt x="129286" y="181229"/>
                    </a:cubicBezTo>
                    <a:lnTo>
                      <a:pt x="92329" y="175895"/>
                    </a:lnTo>
                    <a:cubicBezTo>
                      <a:pt x="66548" y="171704"/>
                      <a:pt x="48006" y="163957"/>
                      <a:pt x="33655" y="151511"/>
                    </a:cubicBezTo>
                    <a:cubicBezTo>
                      <a:pt x="17018" y="136779"/>
                      <a:pt x="8636" y="116332"/>
                      <a:pt x="8636" y="90678"/>
                    </a:cubicBezTo>
                    <a:cubicBezTo>
                      <a:pt x="8636" y="35560"/>
                      <a:pt x="49022" y="0"/>
                      <a:pt x="111633" y="0"/>
                    </a:cubicBezTo>
                    <a:cubicBezTo>
                      <a:pt x="151257" y="0"/>
                      <a:pt x="178943" y="10160"/>
                      <a:pt x="207137" y="35179"/>
                    </a:cubicBezTo>
                    <a:lnTo>
                      <a:pt x="208280" y="36195"/>
                    </a:lnTo>
                    <a:lnTo>
                      <a:pt x="184404" y="60071"/>
                    </a:lnTo>
                    <a:lnTo>
                      <a:pt x="183388" y="59055"/>
                    </a:lnTo>
                    <a:cubicBezTo>
                      <a:pt x="163322" y="39878"/>
                      <a:pt x="141478" y="31750"/>
                      <a:pt x="110363" y="31750"/>
                    </a:cubicBezTo>
                    <a:cubicBezTo>
                      <a:pt x="69723" y="31750"/>
                      <a:pt x="44450" y="53975"/>
                      <a:pt x="44450" y="89662"/>
                    </a:cubicBezTo>
                    <a:cubicBezTo>
                      <a:pt x="44450" y="105664"/>
                      <a:pt x="49022" y="117729"/>
                      <a:pt x="58166" y="125603"/>
                    </a:cubicBezTo>
                    <a:cubicBezTo>
                      <a:pt x="67056" y="133350"/>
                      <a:pt x="81153" y="138938"/>
                      <a:pt x="98933" y="141732"/>
                    </a:cubicBezTo>
                    <a:lnTo>
                      <a:pt x="135890" y="147574"/>
                    </a:lnTo>
                    <a:cubicBezTo>
                      <a:pt x="165735" y="152146"/>
                      <a:pt x="179832" y="157734"/>
                      <a:pt x="194183" y="170688"/>
                    </a:cubicBezTo>
                    <a:cubicBezTo>
                      <a:pt x="211963" y="186182"/>
                      <a:pt x="221488" y="208153"/>
                      <a:pt x="221488" y="234188"/>
                    </a:cubicBezTo>
                    <a:cubicBezTo>
                      <a:pt x="221488" y="289814"/>
                      <a:pt x="177800" y="325755"/>
                      <a:pt x="110363" y="325755"/>
                    </a:cubicBezTo>
                  </a:path>
                </a:pathLst>
              </a:custGeom>
              <a:solidFill>
                <a:srgbClr val="4D4D4F"/>
              </a:solidFill>
            </p:spPr>
            <p:txBody>
              <a:bodyPr/>
              <a:lstStyle/>
              <a:p>
                <a:endParaRPr lang="en-US"/>
              </a:p>
            </p:txBody>
          </p:sp>
          <p:sp>
            <p:nvSpPr>
              <p:cNvPr id="147" name="Freeform 147"/>
              <p:cNvSpPr/>
              <p:nvPr/>
            </p:nvSpPr>
            <p:spPr>
              <a:xfrm>
                <a:off x="309499" y="66167"/>
                <a:ext cx="265938" cy="320421"/>
              </a:xfrm>
              <a:custGeom>
                <a:avLst/>
                <a:gdLst/>
                <a:ahLst/>
                <a:cxnLst/>
                <a:rect l="l" t="t" r="r" b="b"/>
                <a:pathLst>
                  <a:path w="265938" h="320421">
                    <a:moveTo>
                      <a:pt x="75946" y="216281"/>
                    </a:moveTo>
                    <a:lnTo>
                      <a:pt x="190500" y="216281"/>
                    </a:lnTo>
                    <a:lnTo>
                      <a:pt x="133604" y="54356"/>
                    </a:lnTo>
                    <a:close/>
                    <a:moveTo>
                      <a:pt x="265938" y="320421"/>
                    </a:moveTo>
                    <a:lnTo>
                      <a:pt x="226695" y="320421"/>
                    </a:lnTo>
                    <a:lnTo>
                      <a:pt x="226314" y="319405"/>
                    </a:lnTo>
                    <a:lnTo>
                      <a:pt x="201295" y="248539"/>
                    </a:lnTo>
                    <a:lnTo>
                      <a:pt x="64643" y="248539"/>
                    </a:lnTo>
                    <a:lnTo>
                      <a:pt x="39243" y="320294"/>
                    </a:lnTo>
                    <a:lnTo>
                      <a:pt x="0" y="320294"/>
                    </a:lnTo>
                    <a:lnTo>
                      <a:pt x="117983" y="0"/>
                    </a:lnTo>
                    <a:lnTo>
                      <a:pt x="148590" y="0"/>
                    </a:lnTo>
                    <a:close/>
                  </a:path>
                </a:pathLst>
              </a:custGeom>
              <a:solidFill>
                <a:srgbClr val="4D4D4F"/>
              </a:solidFill>
            </p:spPr>
            <p:txBody>
              <a:bodyPr/>
              <a:lstStyle/>
              <a:p>
                <a:endParaRPr lang="en-US"/>
              </a:p>
            </p:txBody>
          </p:sp>
          <p:sp>
            <p:nvSpPr>
              <p:cNvPr id="148" name="Freeform 148"/>
              <p:cNvSpPr/>
              <p:nvPr/>
            </p:nvSpPr>
            <p:spPr>
              <a:xfrm>
                <a:off x="620903" y="66167"/>
                <a:ext cx="237490" cy="320294"/>
              </a:xfrm>
              <a:custGeom>
                <a:avLst/>
                <a:gdLst/>
                <a:ahLst/>
                <a:cxnLst/>
                <a:rect l="l" t="t" r="r" b="b"/>
                <a:pathLst>
                  <a:path w="237490" h="320294">
                    <a:moveTo>
                      <a:pt x="237363" y="320294"/>
                    </a:moveTo>
                    <a:lnTo>
                      <a:pt x="203073" y="320294"/>
                    </a:lnTo>
                    <a:lnTo>
                      <a:pt x="202692" y="319659"/>
                    </a:lnTo>
                    <a:lnTo>
                      <a:pt x="36830" y="69088"/>
                    </a:lnTo>
                    <a:lnTo>
                      <a:pt x="36830" y="320294"/>
                    </a:lnTo>
                    <a:lnTo>
                      <a:pt x="0" y="320294"/>
                    </a:lnTo>
                    <a:lnTo>
                      <a:pt x="0" y="0"/>
                    </a:lnTo>
                    <a:lnTo>
                      <a:pt x="34290" y="0"/>
                    </a:lnTo>
                    <a:lnTo>
                      <a:pt x="34671" y="635"/>
                    </a:lnTo>
                    <a:lnTo>
                      <a:pt x="200660" y="250444"/>
                    </a:lnTo>
                    <a:lnTo>
                      <a:pt x="200660" y="0"/>
                    </a:lnTo>
                    <a:lnTo>
                      <a:pt x="237490" y="0"/>
                    </a:lnTo>
                    <a:close/>
                  </a:path>
                </a:pathLst>
              </a:custGeom>
              <a:solidFill>
                <a:srgbClr val="4D4D4F"/>
              </a:solidFill>
            </p:spPr>
            <p:txBody>
              <a:bodyPr/>
              <a:lstStyle/>
              <a:p>
                <a:endParaRPr lang="en-US"/>
              </a:p>
            </p:txBody>
          </p:sp>
          <p:sp>
            <p:nvSpPr>
              <p:cNvPr id="149" name="Freeform 149"/>
              <p:cNvSpPr/>
              <p:nvPr/>
            </p:nvSpPr>
            <p:spPr>
              <a:xfrm>
                <a:off x="945007" y="66167"/>
                <a:ext cx="223139" cy="320294"/>
              </a:xfrm>
              <a:custGeom>
                <a:avLst/>
                <a:gdLst/>
                <a:ahLst/>
                <a:cxnLst/>
                <a:rect l="l" t="t" r="r" b="b"/>
                <a:pathLst>
                  <a:path w="223139" h="320294">
                    <a:moveTo>
                      <a:pt x="36830" y="287147"/>
                    </a:moveTo>
                    <a:lnTo>
                      <a:pt x="104521" y="287147"/>
                    </a:lnTo>
                    <a:cubicBezTo>
                      <a:pt x="132461" y="287147"/>
                      <a:pt x="151892" y="279908"/>
                      <a:pt x="165862" y="264414"/>
                    </a:cubicBezTo>
                    <a:cubicBezTo>
                      <a:pt x="186436" y="242443"/>
                      <a:pt x="186436" y="202438"/>
                      <a:pt x="186436" y="160147"/>
                    </a:cubicBezTo>
                    <a:cubicBezTo>
                      <a:pt x="186436" y="117856"/>
                      <a:pt x="186436" y="77851"/>
                      <a:pt x="165862" y="55880"/>
                    </a:cubicBezTo>
                    <a:lnTo>
                      <a:pt x="165862" y="55880"/>
                    </a:lnTo>
                    <a:cubicBezTo>
                      <a:pt x="151892" y="40386"/>
                      <a:pt x="132461" y="33147"/>
                      <a:pt x="104521" y="33147"/>
                    </a:cubicBezTo>
                    <a:lnTo>
                      <a:pt x="36830" y="33147"/>
                    </a:lnTo>
                    <a:close/>
                    <a:moveTo>
                      <a:pt x="110363" y="320294"/>
                    </a:moveTo>
                    <a:lnTo>
                      <a:pt x="0" y="320294"/>
                    </a:lnTo>
                    <a:lnTo>
                      <a:pt x="0" y="0"/>
                    </a:lnTo>
                    <a:lnTo>
                      <a:pt x="110236" y="0"/>
                    </a:lnTo>
                    <a:cubicBezTo>
                      <a:pt x="146431" y="0"/>
                      <a:pt x="173355" y="10795"/>
                      <a:pt x="194691" y="33909"/>
                    </a:cubicBezTo>
                    <a:cubicBezTo>
                      <a:pt x="223139" y="64643"/>
                      <a:pt x="223139" y="110998"/>
                      <a:pt x="223139" y="160147"/>
                    </a:cubicBezTo>
                    <a:cubicBezTo>
                      <a:pt x="223139" y="209296"/>
                      <a:pt x="223139" y="255651"/>
                      <a:pt x="194691" y="286385"/>
                    </a:cubicBezTo>
                    <a:cubicBezTo>
                      <a:pt x="173355" y="309499"/>
                      <a:pt x="146558" y="320294"/>
                      <a:pt x="110236" y="320294"/>
                    </a:cubicBezTo>
                  </a:path>
                </a:pathLst>
              </a:custGeom>
              <a:solidFill>
                <a:srgbClr val="4D4D4F"/>
              </a:solidFill>
            </p:spPr>
            <p:txBody>
              <a:bodyPr/>
              <a:lstStyle/>
              <a:p>
                <a:endParaRPr lang="en-US"/>
              </a:p>
            </p:txBody>
          </p:sp>
          <p:sp>
            <p:nvSpPr>
              <p:cNvPr id="150" name="Freeform 150"/>
              <p:cNvSpPr/>
              <p:nvPr/>
            </p:nvSpPr>
            <p:spPr>
              <a:xfrm>
                <a:off x="1242822" y="66167"/>
                <a:ext cx="199136" cy="320294"/>
              </a:xfrm>
              <a:custGeom>
                <a:avLst/>
                <a:gdLst/>
                <a:ahLst/>
                <a:cxnLst/>
                <a:rect l="l" t="t" r="r" b="b"/>
                <a:pathLst>
                  <a:path w="199136" h="320294">
                    <a:moveTo>
                      <a:pt x="199009" y="320294"/>
                    </a:moveTo>
                    <a:lnTo>
                      <a:pt x="0" y="320294"/>
                    </a:lnTo>
                    <a:lnTo>
                      <a:pt x="0" y="0"/>
                    </a:lnTo>
                    <a:lnTo>
                      <a:pt x="36830" y="0"/>
                    </a:lnTo>
                    <a:lnTo>
                      <a:pt x="36830" y="287147"/>
                    </a:lnTo>
                    <a:lnTo>
                      <a:pt x="199136" y="287147"/>
                    </a:lnTo>
                    <a:close/>
                  </a:path>
                </a:pathLst>
              </a:custGeom>
              <a:solidFill>
                <a:srgbClr val="4D4D4F"/>
              </a:solidFill>
            </p:spPr>
            <p:txBody>
              <a:bodyPr/>
              <a:lstStyle/>
              <a:p>
                <a:endParaRPr lang="en-US"/>
              </a:p>
            </p:txBody>
          </p:sp>
          <p:sp>
            <p:nvSpPr>
              <p:cNvPr id="151" name="Freeform 151"/>
              <p:cNvSpPr/>
              <p:nvPr/>
            </p:nvSpPr>
            <p:spPr>
              <a:xfrm>
                <a:off x="1496060" y="66167"/>
                <a:ext cx="199898" cy="320294"/>
              </a:xfrm>
              <a:custGeom>
                <a:avLst/>
                <a:gdLst/>
                <a:ahLst/>
                <a:cxnLst/>
                <a:rect l="l" t="t" r="r" b="b"/>
                <a:pathLst>
                  <a:path w="199898" h="320294">
                    <a:moveTo>
                      <a:pt x="199898" y="320294"/>
                    </a:moveTo>
                    <a:lnTo>
                      <a:pt x="0" y="320294"/>
                    </a:lnTo>
                    <a:lnTo>
                      <a:pt x="0" y="0"/>
                    </a:lnTo>
                    <a:lnTo>
                      <a:pt x="199898" y="0"/>
                    </a:lnTo>
                    <a:lnTo>
                      <a:pt x="199898" y="33274"/>
                    </a:lnTo>
                    <a:lnTo>
                      <a:pt x="36703" y="33274"/>
                    </a:lnTo>
                    <a:lnTo>
                      <a:pt x="36703" y="142367"/>
                    </a:lnTo>
                    <a:lnTo>
                      <a:pt x="175768" y="142367"/>
                    </a:lnTo>
                    <a:lnTo>
                      <a:pt x="175768" y="175514"/>
                    </a:lnTo>
                    <a:lnTo>
                      <a:pt x="36703" y="175514"/>
                    </a:lnTo>
                    <a:lnTo>
                      <a:pt x="36703" y="287274"/>
                    </a:lnTo>
                    <a:lnTo>
                      <a:pt x="199898" y="287274"/>
                    </a:lnTo>
                    <a:close/>
                  </a:path>
                </a:pathLst>
              </a:custGeom>
              <a:solidFill>
                <a:srgbClr val="4D4D4F"/>
              </a:solidFill>
            </p:spPr>
            <p:txBody>
              <a:bodyPr/>
              <a:lstStyle/>
              <a:p>
                <a:endParaRPr lang="en-US"/>
              </a:p>
            </p:txBody>
          </p:sp>
          <p:sp>
            <p:nvSpPr>
              <p:cNvPr id="152" name="Freeform 152"/>
              <p:cNvSpPr/>
              <p:nvPr/>
            </p:nvSpPr>
            <p:spPr>
              <a:xfrm>
                <a:off x="1761236" y="66167"/>
                <a:ext cx="225933" cy="320294"/>
              </a:xfrm>
              <a:custGeom>
                <a:avLst/>
                <a:gdLst/>
                <a:ahLst/>
                <a:cxnLst/>
                <a:rect l="l" t="t" r="r" b="b"/>
                <a:pathLst>
                  <a:path w="225933" h="320294">
                    <a:moveTo>
                      <a:pt x="36830" y="146685"/>
                    </a:moveTo>
                    <a:lnTo>
                      <a:pt x="120142" y="146685"/>
                    </a:lnTo>
                    <a:cubicBezTo>
                      <a:pt x="158877" y="146685"/>
                      <a:pt x="181991" y="125603"/>
                      <a:pt x="181991" y="90170"/>
                    </a:cubicBezTo>
                    <a:cubicBezTo>
                      <a:pt x="181991" y="54483"/>
                      <a:pt x="158877" y="33147"/>
                      <a:pt x="120142" y="33147"/>
                    </a:cubicBezTo>
                    <a:lnTo>
                      <a:pt x="36830" y="33147"/>
                    </a:lnTo>
                    <a:close/>
                    <a:moveTo>
                      <a:pt x="225933" y="320294"/>
                    </a:moveTo>
                    <a:lnTo>
                      <a:pt x="183007" y="320294"/>
                    </a:lnTo>
                    <a:lnTo>
                      <a:pt x="110744" y="179451"/>
                    </a:lnTo>
                    <a:lnTo>
                      <a:pt x="36830" y="179451"/>
                    </a:lnTo>
                    <a:lnTo>
                      <a:pt x="36830" y="320294"/>
                    </a:lnTo>
                    <a:lnTo>
                      <a:pt x="0" y="320294"/>
                    </a:lnTo>
                    <a:lnTo>
                      <a:pt x="0" y="0"/>
                    </a:lnTo>
                    <a:lnTo>
                      <a:pt x="123190" y="0"/>
                    </a:lnTo>
                    <a:cubicBezTo>
                      <a:pt x="181229" y="0"/>
                      <a:pt x="218694" y="35179"/>
                      <a:pt x="218694" y="89789"/>
                    </a:cubicBezTo>
                    <a:cubicBezTo>
                      <a:pt x="218694" y="134239"/>
                      <a:pt x="193167" y="166370"/>
                      <a:pt x="150241" y="175895"/>
                    </a:cubicBezTo>
                    <a:close/>
                  </a:path>
                </a:pathLst>
              </a:custGeom>
              <a:solidFill>
                <a:srgbClr val="4D4D4F"/>
              </a:solidFill>
            </p:spPr>
            <p:txBody>
              <a:bodyPr/>
              <a:lstStyle/>
              <a:p>
                <a:endParaRPr lang="en-US"/>
              </a:p>
            </p:txBody>
          </p:sp>
        </p:grpSp>
      </p:grpSp>
      <p:grpSp>
        <p:nvGrpSpPr>
          <p:cNvPr id="153" name="Group 153"/>
          <p:cNvGrpSpPr>
            <a:grpSpLocks noChangeAspect="1"/>
          </p:cNvGrpSpPr>
          <p:nvPr/>
        </p:nvGrpSpPr>
        <p:grpSpPr>
          <a:xfrm>
            <a:off x="11510737" y="5104763"/>
            <a:ext cx="2664552" cy="1535276"/>
            <a:chOff x="0" y="0"/>
            <a:chExt cx="4122420" cy="2375281"/>
          </a:xfrm>
        </p:grpSpPr>
        <p:sp>
          <p:nvSpPr>
            <p:cNvPr id="154" name="Freeform 154"/>
            <p:cNvSpPr/>
            <p:nvPr/>
          </p:nvSpPr>
          <p:spPr>
            <a:xfrm>
              <a:off x="0" y="0"/>
              <a:ext cx="4122420" cy="2375281"/>
            </a:xfrm>
            <a:custGeom>
              <a:avLst/>
              <a:gdLst/>
              <a:ahLst/>
              <a:cxnLst/>
              <a:rect l="l" t="t" r="r" b="b"/>
              <a:pathLst>
                <a:path w="4122420" h="2375281">
                  <a:moveTo>
                    <a:pt x="0" y="2375281"/>
                  </a:moveTo>
                  <a:lnTo>
                    <a:pt x="4122420" y="2375281"/>
                  </a:lnTo>
                  <a:lnTo>
                    <a:pt x="4122420" y="0"/>
                  </a:lnTo>
                  <a:lnTo>
                    <a:pt x="0" y="0"/>
                  </a:lnTo>
                  <a:close/>
                </a:path>
              </a:pathLst>
            </a:custGeom>
            <a:solidFill>
              <a:srgbClr val="05B2A7"/>
            </a:solidFill>
          </p:spPr>
          <p:txBody>
            <a:bodyPr/>
            <a:lstStyle/>
            <a:p>
              <a:endParaRPr lang="en-US"/>
            </a:p>
          </p:txBody>
        </p:sp>
      </p:grpSp>
      <p:grpSp>
        <p:nvGrpSpPr>
          <p:cNvPr id="155" name="Group 155"/>
          <p:cNvGrpSpPr>
            <a:grpSpLocks noChangeAspect="1"/>
          </p:cNvGrpSpPr>
          <p:nvPr/>
        </p:nvGrpSpPr>
        <p:grpSpPr>
          <a:xfrm>
            <a:off x="11510737" y="6887422"/>
            <a:ext cx="2664552" cy="1535276"/>
            <a:chOff x="0" y="0"/>
            <a:chExt cx="4122420" cy="2375281"/>
          </a:xfrm>
        </p:grpSpPr>
        <p:sp>
          <p:nvSpPr>
            <p:cNvPr id="156" name="Freeform 156"/>
            <p:cNvSpPr/>
            <p:nvPr/>
          </p:nvSpPr>
          <p:spPr>
            <a:xfrm>
              <a:off x="0" y="0"/>
              <a:ext cx="4122420" cy="2375281"/>
            </a:xfrm>
            <a:custGeom>
              <a:avLst/>
              <a:gdLst/>
              <a:ahLst/>
              <a:cxnLst/>
              <a:rect l="l" t="t" r="r" b="b"/>
              <a:pathLst>
                <a:path w="4122420" h="2375281">
                  <a:moveTo>
                    <a:pt x="0" y="2375281"/>
                  </a:moveTo>
                  <a:lnTo>
                    <a:pt x="4122420" y="2375281"/>
                  </a:lnTo>
                  <a:lnTo>
                    <a:pt x="4122420" y="0"/>
                  </a:lnTo>
                  <a:lnTo>
                    <a:pt x="0" y="0"/>
                  </a:lnTo>
                  <a:close/>
                </a:path>
              </a:pathLst>
            </a:custGeom>
            <a:solidFill>
              <a:srgbClr val="D77D28"/>
            </a:solidFill>
          </p:spPr>
          <p:txBody>
            <a:bodyPr/>
            <a:lstStyle/>
            <a:p>
              <a:endParaRPr lang="en-US"/>
            </a:p>
          </p:txBody>
        </p:sp>
      </p:grpSp>
      <p:grpSp>
        <p:nvGrpSpPr>
          <p:cNvPr id="157" name="Group 157"/>
          <p:cNvGrpSpPr>
            <a:grpSpLocks noChangeAspect="1"/>
          </p:cNvGrpSpPr>
          <p:nvPr/>
        </p:nvGrpSpPr>
        <p:grpSpPr>
          <a:xfrm>
            <a:off x="1058978" y="4108197"/>
            <a:ext cx="12126865" cy="4106"/>
            <a:chOff x="0" y="0"/>
            <a:chExt cx="18761888" cy="6350"/>
          </a:xfrm>
        </p:grpSpPr>
        <p:sp>
          <p:nvSpPr>
            <p:cNvPr id="158" name="Freeform 158"/>
            <p:cNvSpPr/>
            <p:nvPr/>
          </p:nvSpPr>
          <p:spPr>
            <a:xfrm>
              <a:off x="0" y="0"/>
              <a:ext cx="18761838" cy="6350"/>
            </a:xfrm>
            <a:custGeom>
              <a:avLst/>
              <a:gdLst/>
              <a:ahLst/>
              <a:cxnLst/>
              <a:rect l="l" t="t" r="r" b="b"/>
              <a:pathLst>
                <a:path w="18761838" h="6350">
                  <a:moveTo>
                    <a:pt x="0" y="0"/>
                  </a:moveTo>
                  <a:lnTo>
                    <a:pt x="18761838" y="6350"/>
                  </a:lnTo>
                  <a:lnTo>
                    <a:pt x="0" y="6350"/>
                  </a:lnTo>
                  <a:close/>
                </a:path>
              </a:pathLst>
            </a:custGeom>
            <a:solidFill>
              <a:srgbClr val="808080"/>
            </a:solidFill>
          </p:spPr>
          <p:txBody>
            <a:bodyPr/>
            <a:lstStyle/>
            <a:p>
              <a:endParaRPr lang="en-US"/>
            </a:p>
          </p:txBody>
        </p:sp>
      </p:grpSp>
      <p:sp>
        <p:nvSpPr>
          <p:cNvPr id="159" name="Freeform 159"/>
          <p:cNvSpPr/>
          <p:nvPr/>
        </p:nvSpPr>
        <p:spPr>
          <a:xfrm>
            <a:off x="11510737" y="1921104"/>
            <a:ext cx="5825122" cy="1510705"/>
          </a:xfrm>
          <a:custGeom>
            <a:avLst/>
            <a:gdLst/>
            <a:ahLst/>
            <a:cxnLst/>
            <a:rect l="l" t="t" r="r" b="b"/>
            <a:pathLst>
              <a:path w="5825122" h="1510705">
                <a:moveTo>
                  <a:pt x="0" y="0"/>
                </a:moveTo>
                <a:lnTo>
                  <a:pt x="5825122" y="0"/>
                </a:lnTo>
                <a:lnTo>
                  <a:pt x="5825122" y="1510705"/>
                </a:lnTo>
                <a:lnTo>
                  <a:pt x="0" y="15107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0" name="TextBox 160"/>
          <p:cNvSpPr txBox="1"/>
          <p:nvPr/>
        </p:nvSpPr>
        <p:spPr>
          <a:xfrm>
            <a:off x="1052175" y="1930629"/>
            <a:ext cx="10299765" cy="995243"/>
          </a:xfrm>
          <a:prstGeom prst="rect">
            <a:avLst/>
          </a:prstGeom>
        </p:spPr>
        <p:txBody>
          <a:bodyPr lIns="0" tIns="0" rIns="0" bIns="0" rtlCol="0" anchor="t">
            <a:spAutoFit/>
          </a:bodyPr>
          <a:lstStyle/>
          <a:p>
            <a:pPr algn="l">
              <a:lnSpc>
                <a:spcPts val="3967"/>
              </a:lnSpc>
            </a:pPr>
            <a:r>
              <a:rPr lang="en-US" sz="3399" spc="-20">
                <a:solidFill>
                  <a:srgbClr val="000000"/>
                </a:solidFill>
                <a:latin typeface="Nunito Sans"/>
              </a:rPr>
              <a:t>In contrast to majority of history, the deficit is increasing even as the economy remains strong</a:t>
            </a:r>
          </a:p>
        </p:txBody>
      </p:sp>
      <p:sp>
        <p:nvSpPr>
          <p:cNvPr id="161" name="TextBox 161"/>
          <p:cNvSpPr txBox="1"/>
          <p:nvPr/>
        </p:nvSpPr>
        <p:spPr>
          <a:xfrm>
            <a:off x="1055695" y="3884153"/>
            <a:ext cx="2840309" cy="252050"/>
          </a:xfrm>
          <a:prstGeom prst="rect">
            <a:avLst/>
          </a:prstGeom>
        </p:spPr>
        <p:txBody>
          <a:bodyPr lIns="0" tIns="0" rIns="0" bIns="0" rtlCol="0" anchor="t">
            <a:spAutoFit/>
          </a:bodyPr>
          <a:lstStyle/>
          <a:p>
            <a:pPr algn="l">
              <a:lnSpc>
                <a:spcPts val="2080"/>
              </a:lnSpc>
            </a:pPr>
            <a:r>
              <a:rPr lang="en-US" sz="1486" spc="-8">
                <a:solidFill>
                  <a:srgbClr val="000000"/>
                </a:solidFill>
                <a:latin typeface="IBM Plex Sans Condensed Bold"/>
              </a:rPr>
              <a:t>U.S. deficit as percent of GDP (%)</a:t>
            </a:r>
          </a:p>
        </p:txBody>
      </p:sp>
      <p:sp>
        <p:nvSpPr>
          <p:cNvPr id="162" name="TextBox 162"/>
          <p:cNvSpPr txBox="1"/>
          <p:nvPr/>
        </p:nvSpPr>
        <p:spPr>
          <a:xfrm>
            <a:off x="1055579" y="3513510"/>
            <a:ext cx="9872013" cy="223506"/>
          </a:xfrm>
          <a:prstGeom prst="rect">
            <a:avLst/>
          </a:prstGeom>
        </p:spPr>
        <p:txBody>
          <a:bodyPr lIns="0" tIns="0" rIns="0" bIns="0" rtlCol="0" anchor="t">
            <a:spAutoFit/>
          </a:bodyPr>
          <a:lstStyle/>
          <a:p>
            <a:pPr algn="just">
              <a:lnSpc>
                <a:spcPts val="1809"/>
              </a:lnSpc>
            </a:pPr>
            <a:r>
              <a:rPr lang="en-US" sz="1292" spc="-7">
                <a:solidFill>
                  <a:srgbClr val="000000"/>
                </a:solidFill>
                <a:latin typeface="IBM Plex Sans Condensed Italics"/>
              </a:rPr>
              <a:t>“High government spending—at all levels of the government—is measurably supporting GDP and keeping inflation stickier for longer.” 1</a:t>
            </a:r>
          </a:p>
        </p:txBody>
      </p:sp>
      <p:sp>
        <p:nvSpPr>
          <p:cNvPr id="163" name="TextBox 163"/>
          <p:cNvSpPr txBox="1"/>
          <p:nvPr/>
        </p:nvSpPr>
        <p:spPr>
          <a:xfrm>
            <a:off x="8602247" y="4780797"/>
            <a:ext cx="1958584" cy="541051"/>
          </a:xfrm>
          <a:prstGeom prst="rect">
            <a:avLst/>
          </a:prstGeom>
        </p:spPr>
        <p:txBody>
          <a:bodyPr lIns="0" tIns="0" rIns="0" bIns="0" rtlCol="0" anchor="t">
            <a:spAutoFit/>
          </a:bodyPr>
          <a:lstStyle/>
          <a:p>
            <a:pPr algn="l">
              <a:lnSpc>
                <a:spcPts val="1406"/>
              </a:lnSpc>
            </a:pPr>
            <a:r>
              <a:rPr lang="en-US" sz="1172" spc="-15">
                <a:solidFill>
                  <a:srgbClr val="000000"/>
                </a:solidFill>
                <a:latin typeface="IBM Plex Sans"/>
              </a:rPr>
              <a:t>The U.S. deficit at nearly 6% of GDP is likely helping to push out a potential recession.</a:t>
            </a:r>
          </a:p>
        </p:txBody>
      </p:sp>
      <p:sp>
        <p:nvSpPr>
          <p:cNvPr id="164" name="TextBox 164"/>
          <p:cNvSpPr txBox="1"/>
          <p:nvPr/>
        </p:nvSpPr>
        <p:spPr>
          <a:xfrm>
            <a:off x="11751963" y="7048500"/>
            <a:ext cx="1278237" cy="680827"/>
          </a:xfrm>
          <a:prstGeom prst="rect">
            <a:avLst/>
          </a:prstGeom>
        </p:spPr>
        <p:txBody>
          <a:bodyPr wrap="square" lIns="0" tIns="0" rIns="0" bIns="0" rtlCol="0" anchor="t">
            <a:spAutoFit/>
          </a:bodyPr>
          <a:lstStyle/>
          <a:p>
            <a:pPr algn="l">
              <a:lnSpc>
                <a:spcPts val="5700"/>
              </a:lnSpc>
            </a:pPr>
            <a:r>
              <a:rPr lang="en-US" sz="4072" spc="-24" dirty="0">
                <a:solidFill>
                  <a:srgbClr val="FFFFFF"/>
                </a:solidFill>
                <a:latin typeface="IBM Plex Sans Condensed Bold"/>
              </a:rPr>
              <a:t>5.6% </a:t>
            </a:r>
          </a:p>
        </p:txBody>
      </p:sp>
      <p:sp>
        <p:nvSpPr>
          <p:cNvPr id="165" name="TextBox 165"/>
          <p:cNvSpPr txBox="1"/>
          <p:nvPr/>
        </p:nvSpPr>
        <p:spPr>
          <a:xfrm>
            <a:off x="11791654" y="5258263"/>
            <a:ext cx="1144101" cy="778195"/>
          </a:xfrm>
          <a:prstGeom prst="rect">
            <a:avLst/>
          </a:prstGeom>
        </p:spPr>
        <p:txBody>
          <a:bodyPr lIns="0" tIns="0" rIns="0" bIns="0" rtlCol="0" anchor="t">
            <a:spAutoFit/>
          </a:bodyPr>
          <a:lstStyle/>
          <a:p>
            <a:pPr algn="l">
              <a:lnSpc>
                <a:spcPts val="5700"/>
              </a:lnSpc>
            </a:pPr>
            <a:r>
              <a:rPr lang="en-US" sz="4072" spc="-24">
                <a:solidFill>
                  <a:srgbClr val="FFFFFF"/>
                </a:solidFill>
                <a:latin typeface="IBM Plex Sans Condensed Bold"/>
              </a:rPr>
              <a:t>$1.6 </a:t>
            </a:r>
          </a:p>
        </p:txBody>
      </p:sp>
      <p:sp>
        <p:nvSpPr>
          <p:cNvPr id="166" name="TextBox 166"/>
          <p:cNvSpPr txBox="1"/>
          <p:nvPr/>
        </p:nvSpPr>
        <p:spPr>
          <a:xfrm>
            <a:off x="13032686" y="7352362"/>
            <a:ext cx="835714" cy="381938"/>
          </a:xfrm>
          <a:prstGeom prst="rect">
            <a:avLst/>
          </a:prstGeom>
        </p:spPr>
        <p:txBody>
          <a:bodyPr lIns="0" tIns="0" rIns="0" bIns="0" rtlCol="0" anchor="t">
            <a:spAutoFit/>
          </a:bodyPr>
          <a:lstStyle/>
          <a:p>
            <a:pPr algn="l">
              <a:lnSpc>
                <a:spcPts val="2985"/>
              </a:lnSpc>
            </a:pPr>
            <a:r>
              <a:rPr lang="en-US" sz="2132" spc="-12" dirty="0">
                <a:solidFill>
                  <a:srgbClr val="FFFFFF"/>
                </a:solidFill>
                <a:latin typeface="IBM Plex Sans Condensed Bold"/>
              </a:rPr>
              <a:t>of GDP</a:t>
            </a:r>
          </a:p>
        </p:txBody>
      </p:sp>
      <p:sp>
        <p:nvSpPr>
          <p:cNvPr id="167" name="TextBox 167"/>
          <p:cNvSpPr txBox="1"/>
          <p:nvPr/>
        </p:nvSpPr>
        <p:spPr>
          <a:xfrm>
            <a:off x="12887352" y="5599025"/>
            <a:ext cx="846543" cy="381938"/>
          </a:xfrm>
          <a:prstGeom prst="rect">
            <a:avLst/>
          </a:prstGeom>
        </p:spPr>
        <p:txBody>
          <a:bodyPr lIns="0" tIns="0" rIns="0" bIns="0" rtlCol="0" anchor="t">
            <a:spAutoFit/>
          </a:bodyPr>
          <a:lstStyle/>
          <a:p>
            <a:pPr algn="l">
              <a:lnSpc>
                <a:spcPts val="2985"/>
              </a:lnSpc>
            </a:pPr>
            <a:r>
              <a:rPr lang="en-US" sz="2132" spc="-12">
                <a:solidFill>
                  <a:srgbClr val="FFFFFF"/>
                </a:solidFill>
                <a:latin typeface="IBM Plex Sans Condensed Bold"/>
              </a:rPr>
              <a:t>trillion</a:t>
            </a:r>
          </a:p>
        </p:txBody>
      </p:sp>
      <p:sp>
        <p:nvSpPr>
          <p:cNvPr id="168" name="TextBox 168"/>
          <p:cNvSpPr txBox="1"/>
          <p:nvPr/>
        </p:nvSpPr>
        <p:spPr>
          <a:xfrm>
            <a:off x="11791654" y="6015160"/>
            <a:ext cx="1921734" cy="244897"/>
          </a:xfrm>
          <a:prstGeom prst="rect">
            <a:avLst/>
          </a:prstGeom>
        </p:spPr>
        <p:txBody>
          <a:bodyPr lIns="0" tIns="0" rIns="0" bIns="0" rtlCol="0" anchor="t">
            <a:spAutoFit/>
          </a:bodyPr>
          <a:lstStyle/>
          <a:p>
            <a:pPr algn="l">
              <a:lnSpc>
                <a:spcPts val="1931"/>
              </a:lnSpc>
            </a:pPr>
            <a:r>
              <a:rPr lang="en-US" sz="1379" spc="-8">
                <a:solidFill>
                  <a:srgbClr val="FFFFFF"/>
                </a:solidFill>
                <a:latin typeface="IBM Plex Sans Condensed"/>
              </a:rPr>
              <a:t>Forecasted deficit in 2024</a:t>
            </a:r>
          </a:p>
        </p:txBody>
      </p:sp>
      <p:sp>
        <p:nvSpPr>
          <p:cNvPr id="169" name="TextBox 169"/>
          <p:cNvSpPr txBox="1"/>
          <p:nvPr/>
        </p:nvSpPr>
        <p:spPr>
          <a:xfrm>
            <a:off x="11791654" y="7760885"/>
            <a:ext cx="1921734" cy="244897"/>
          </a:xfrm>
          <a:prstGeom prst="rect">
            <a:avLst/>
          </a:prstGeom>
        </p:spPr>
        <p:txBody>
          <a:bodyPr lIns="0" tIns="0" rIns="0" bIns="0" rtlCol="0" anchor="t">
            <a:spAutoFit/>
          </a:bodyPr>
          <a:lstStyle/>
          <a:p>
            <a:pPr algn="l">
              <a:lnSpc>
                <a:spcPts val="1931"/>
              </a:lnSpc>
            </a:pPr>
            <a:r>
              <a:rPr lang="en-US" sz="1379" spc="-8" dirty="0">
                <a:solidFill>
                  <a:srgbClr val="FFFFFF"/>
                </a:solidFill>
                <a:latin typeface="IBM Plex Sans Condensed"/>
              </a:rPr>
              <a:t>Forecasted deficit in 2024</a:t>
            </a:r>
          </a:p>
        </p:txBody>
      </p:sp>
      <p:sp>
        <p:nvSpPr>
          <p:cNvPr id="170" name="TextBox 170"/>
          <p:cNvSpPr txBox="1"/>
          <p:nvPr/>
        </p:nvSpPr>
        <p:spPr>
          <a:xfrm>
            <a:off x="6961243" y="3931524"/>
            <a:ext cx="723622" cy="193800"/>
          </a:xfrm>
          <a:prstGeom prst="rect">
            <a:avLst/>
          </a:prstGeom>
        </p:spPr>
        <p:txBody>
          <a:bodyPr lIns="0" tIns="0" rIns="0" bIns="0" rtlCol="0" anchor="t">
            <a:spAutoFit/>
          </a:bodyPr>
          <a:lstStyle/>
          <a:p>
            <a:pPr algn="l">
              <a:lnSpc>
                <a:spcPts val="1560"/>
              </a:lnSpc>
            </a:pPr>
            <a:r>
              <a:rPr lang="en-US" sz="1114" spc="-6">
                <a:solidFill>
                  <a:srgbClr val="EDEDED"/>
                </a:solidFill>
                <a:latin typeface="IBM Plex Sans Condensed"/>
              </a:rPr>
              <a:t> </a:t>
            </a:r>
            <a:r>
              <a:rPr lang="en-US" sz="1114" spc="-6">
                <a:solidFill>
                  <a:srgbClr val="000000"/>
                </a:solidFill>
                <a:latin typeface="IBM Plex Sans Condensed"/>
              </a:rPr>
              <a:t>Recessions</a:t>
            </a:r>
          </a:p>
        </p:txBody>
      </p:sp>
      <p:sp>
        <p:nvSpPr>
          <p:cNvPr id="171" name="TextBox 171"/>
          <p:cNvSpPr txBox="1"/>
          <p:nvPr/>
        </p:nvSpPr>
        <p:spPr>
          <a:xfrm>
            <a:off x="1058978" y="9274334"/>
            <a:ext cx="8873809" cy="171055"/>
          </a:xfrm>
          <a:prstGeom prst="rect">
            <a:avLst/>
          </a:prstGeom>
        </p:spPr>
        <p:txBody>
          <a:bodyPr lIns="0" tIns="0" rIns="0" bIns="0" rtlCol="0" anchor="t">
            <a:spAutoFit/>
          </a:bodyPr>
          <a:lstStyle/>
          <a:p>
            <a:pPr algn="l">
              <a:lnSpc>
                <a:spcPts val="1357"/>
              </a:lnSpc>
            </a:pPr>
            <a:r>
              <a:rPr lang="en-US" sz="969" spc="-5">
                <a:solidFill>
                  <a:srgbClr val="000000"/>
                </a:solidFill>
                <a:latin typeface="IBM Plex Sans Condensed"/>
              </a:rPr>
              <a:t>Source: FactSet, CBOE, as of 3/31/24. No forecasts are guaranteed. Past performance does not guarantee future results. </a:t>
            </a:r>
            <a:r>
              <a:rPr lang="en-US" sz="969" spc="-5">
                <a:solidFill>
                  <a:srgbClr val="000000"/>
                </a:solidFill>
                <a:latin typeface="IBM Plex Sans Condensed Bold"/>
              </a:rPr>
              <a:t>1</a:t>
            </a:r>
            <a:r>
              <a:rPr lang="en-US" sz="969" spc="-5">
                <a:solidFill>
                  <a:srgbClr val="000000"/>
                </a:solidFill>
                <a:latin typeface="IBM Plex Sans Condensed"/>
              </a:rPr>
              <a:t> Quote is attributed to the subadvisor featured on the page.</a:t>
            </a:r>
          </a:p>
        </p:txBody>
      </p:sp>
      <p:sp>
        <p:nvSpPr>
          <p:cNvPr id="172" name="TextBox 172"/>
          <p:cNvSpPr txBox="1"/>
          <p:nvPr/>
        </p:nvSpPr>
        <p:spPr>
          <a:xfrm>
            <a:off x="6855558" y="3938363"/>
            <a:ext cx="105742" cy="195249"/>
          </a:xfrm>
          <a:prstGeom prst="rect">
            <a:avLst/>
          </a:prstGeom>
        </p:spPr>
        <p:txBody>
          <a:bodyPr lIns="0" tIns="0" rIns="0" bIns="0" rtlCol="0" anchor="t">
            <a:spAutoFit/>
          </a:bodyPr>
          <a:lstStyle/>
          <a:p>
            <a:pPr algn="l">
              <a:lnSpc>
                <a:spcPts val="1560"/>
              </a:lnSpc>
            </a:pPr>
            <a:r>
              <a:rPr lang="en-US" sz="1114" spc="78">
                <a:solidFill>
                  <a:srgbClr val="EDEDED"/>
                </a:solidFill>
                <a:latin typeface="Montserrat"/>
              </a:rPr>
              <a:t>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028700" y="609600"/>
            <a:ext cx="16230600" cy="1060547"/>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Insights: U.S. Equity</a:t>
            </a:r>
          </a:p>
        </p:txBody>
      </p:sp>
      <p:sp>
        <p:nvSpPr>
          <p:cNvPr id="6" name="TextBox 6"/>
          <p:cNvSpPr txBox="1"/>
          <p:nvPr/>
        </p:nvSpPr>
        <p:spPr>
          <a:xfrm>
            <a:off x="1028700" y="9657147"/>
            <a:ext cx="3095422" cy="406458"/>
          </a:xfrm>
          <a:prstGeom prst="rect">
            <a:avLst/>
          </a:prstGeom>
        </p:spPr>
        <p:txBody>
          <a:bodyPr lIns="0" tIns="0" rIns="0" bIns="0" rtlCol="0" anchor="t">
            <a:spAutoFit/>
          </a:bodyPr>
          <a:lstStyle/>
          <a:p>
            <a:pPr>
              <a:lnSpc>
                <a:spcPts val="3359"/>
              </a:lnSpc>
            </a:pPr>
            <a:fld id="{92BC75E7-90DC-FC49-AD67-90D54939B609}" type="slidenum">
              <a:rPr lang="en-US" sz="2400" smtClean="0">
                <a:solidFill>
                  <a:srgbClr val="FFFFFF"/>
                </a:solidFill>
                <a:latin typeface="Open Sans" panose="020B0606030504020204" pitchFamily="34" charset="0"/>
              </a:rPr>
              <a:t>21</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grpSp>
        <p:nvGrpSpPr>
          <p:cNvPr id="7" name="Group 7"/>
          <p:cNvGrpSpPr/>
          <p:nvPr/>
        </p:nvGrpSpPr>
        <p:grpSpPr>
          <a:xfrm>
            <a:off x="14385018" y="3613196"/>
            <a:ext cx="2247494" cy="405410"/>
            <a:chOff x="0" y="0"/>
            <a:chExt cx="2996658" cy="540547"/>
          </a:xfrm>
        </p:grpSpPr>
        <p:grpSp>
          <p:nvGrpSpPr>
            <p:cNvPr id="8" name="Group 8"/>
            <p:cNvGrpSpPr>
              <a:grpSpLocks noChangeAspect="1"/>
            </p:cNvGrpSpPr>
            <p:nvPr/>
          </p:nvGrpSpPr>
          <p:grpSpPr>
            <a:xfrm>
              <a:off x="0" y="0"/>
              <a:ext cx="1280990" cy="540547"/>
              <a:chOff x="0" y="0"/>
              <a:chExt cx="1533296" cy="647014"/>
            </a:xfrm>
          </p:grpSpPr>
          <p:sp>
            <p:nvSpPr>
              <p:cNvPr id="9" name="Freeform 9"/>
              <p:cNvSpPr/>
              <p:nvPr/>
            </p:nvSpPr>
            <p:spPr>
              <a:xfrm>
                <a:off x="63500" y="164719"/>
                <a:ext cx="227838" cy="317500"/>
              </a:xfrm>
              <a:custGeom>
                <a:avLst/>
                <a:gdLst/>
                <a:ahLst/>
                <a:cxnLst/>
                <a:rect l="l" t="t" r="r" b="b"/>
                <a:pathLst>
                  <a:path w="227838" h="317500">
                    <a:moveTo>
                      <a:pt x="119888" y="55372"/>
                    </a:moveTo>
                    <a:lnTo>
                      <a:pt x="61976" y="55372"/>
                    </a:lnTo>
                    <a:lnTo>
                      <a:pt x="61976" y="142240"/>
                    </a:lnTo>
                    <a:lnTo>
                      <a:pt x="119888" y="142240"/>
                    </a:lnTo>
                    <a:cubicBezTo>
                      <a:pt x="147955" y="142240"/>
                      <a:pt x="165862" y="124841"/>
                      <a:pt x="165862" y="99060"/>
                    </a:cubicBezTo>
                    <a:cubicBezTo>
                      <a:pt x="165862" y="73279"/>
                      <a:pt x="148082" y="55372"/>
                      <a:pt x="119888" y="55372"/>
                    </a:cubicBezTo>
                    <a:moveTo>
                      <a:pt x="123063" y="197993"/>
                    </a:moveTo>
                    <a:lnTo>
                      <a:pt x="61976" y="197993"/>
                    </a:lnTo>
                    <a:lnTo>
                      <a:pt x="61976" y="317500"/>
                    </a:lnTo>
                    <a:lnTo>
                      <a:pt x="0" y="317500"/>
                    </a:lnTo>
                    <a:lnTo>
                      <a:pt x="0" y="0"/>
                    </a:lnTo>
                    <a:lnTo>
                      <a:pt x="123063" y="0"/>
                    </a:lnTo>
                    <a:cubicBezTo>
                      <a:pt x="189103" y="0"/>
                      <a:pt x="227838" y="45085"/>
                      <a:pt x="227838" y="98933"/>
                    </a:cubicBezTo>
                    <a:cubicBezTo>
                      <a:pt x="227838" y="152781"/>
                      <a:pt x="189103" y="197866"/>
                      <a:pt x="123063" y="197866"/>
                    </a:cubicBezTo>
                  </a:path>
                </a:pathLst>
              </a:custGeom>
              <a:solidFill>
                <a:srgbClr val="4D4D4F"/>
              </a:solidFill>
            </p:spPr>
            <p:txBody>
              <a:bodyPr/>
              <a:lstStyle/>
              <a:p>
                <a:endParaRPr lang="en-US"/>
              </a:p>
            </p:txBody>
          </p:sp>
          <p:sp>
            <p:nvSpPr>
              <p:cNvPr id="10" name="Freeform 10"/>
              <p:cNvSpPr/>
              <p:nvPr/>
            </p:nvSpPr>
            <p:spPr>
              <a:xfrm>
                <a:off x="346964" y="164846"/>
                <a:ext cx="61976" cy="317500"/>
              </a:xfrm>
              <a:custGeom>
                <a:avLst/>
                <a:gdLst/>
                <a:ahLst/>
                <a:cxnLst/>
                <a:rect l="l" t="t" r="r" b="b"/>
                <a:pathLst>
                  <a:path w="61976" h="317500">
                    <a:moveTo>
                      <a:pt x="0" y="0"/>
                    </a:moveTo>
                    <a:lnTo>
                      <a:pt x="61976" y="0"/>
                    </a:lnTo>
                    <a:lnTo>
                      <a:pt x="61976" y="317500"/>
                    </a:lnTo>
                    <a:lnTo>
                      <a:pt x="0" y="317500"/>
                    </a:lnTo>
                    <a:close/>
                  </a:path>
                </a:pathLst>
              </a:custGeom>
              <a:solidFill>
                <a:srgbClr val="4D4D4F"/>
              </a:solidFill>
            </p:spPr>
            <p:txBody>
              <a:bodyPr/>
              <a:lstStyle/>
              <a:p>
                <a:endParaRPr lang="en-US"/>
              </a:p>
            </p:txBody>
          </p:sp>
          <p:sp>
            <p:nvSpPr>
              <p:cNvPr id="11" name="Freeform 11"/>
              <p:cNvSpPr/>
              <p:nvPr/>
            </p:nvSpPr>
            <p:spPr>
              <a:xfrm>
                <a:off x="492887" y="164719"/>
                <a:ext cx="227838" cy="317500"/>
              </a:xfrm>
              <a:custGeom>
                <a:avLst/>
                <a:gdLst/>
                <a:ahLst/>
                <a:cxnLst/>
                <a:rect l="l" t="t" r="r" b="b"/>
                <a:pathLst>
                  <a:path w="227838" h="317500">
                    <a:moveTo>
                      <a:pt x="119888" y="55372"/>
                    </a:moveTo>
                    <a:lnTo>
                      <a:pt x="61976" y="55372"/>
                    </a:lnTo>
                    <a:lnTo>
                      <a:pt x="61976" y="142240"/>
                    </a:lnTo>
                    <a:lnTo>
                      <a:pt x="119888" y="142240"/>
                    </a:lnTo>
                    <a:cubicBezTo>
                      <a:pt x="147955" y="142240"/>
                      <a:pt x="165862" y="124841"/>
                      <a:pt x="165862" y="99060"/>
                    </a:cubicBezTo>
                    <a:cubicBezTo>
                      <a:pt x="165862" y="73279"/>
                      <a:pt x="148082" y="55372"/>
                      <a:pt x="119888" y="55372"/>
                    </a:cubicBezTo>
                    <a:moveTo>
                      <a:pt x="123063" y="197993"/>
                    </a:moveTo>
                    <a:lnTo>
                      <a:pt x="61976" y="197993"/>
                    </a:lnTo>
                    <a:lnTo>
                      <a:pt x="61976" y="317500"/>
                    </a:lnTo>
                    <a:lnTo>
                      <a:pt x="0" y="317500"/>
                    </a:lnTo>
                    <a:lnTo>
                      <a:pt x="0" y="0"/>
                    </a:lnTo>
                    <a:lnTo>
                      <a:pt x="123063" y="0"/>
                    </a:lnTo>
                    <a:cubicBezTo>
                      <a:pt x="189103" y="0"/>
                      <a:pt x="227838" y="45085"/>
                      <a:pt x="227838" y="98933"/>
                    </a:cubicBezTo>
                    <a:cubicBezTo>
                      <a:pt x="227838" y="152781"/>
                      <a:pt x="189103" y="197866"/>
                      <a:pt x="123063" y="197866"/>
                    </a:cubicBezTo>
                  </a:path>
                </a:pathLst>
              </a:custGeom>
              <a:solidFill>
                <a:srgbClr val="4D4D4F"/>
              </a:solidFill>
            </p:spPr>
            <p:txBody>
              <a:bodyPr/>
              <a:lstStyle/>
              <a:p>
                <a:endParaRPr lang="en-US"/>
              </a:p>
            </p:txBody>
          </p:sp>
          <p:sp>
            <p:nvSpPr>
              <p:cNvPr id="12" name="Freeform 12"/>
              <p:cNvSpPr/>
              <p:nvPr/>
            </p:nvSpPr>
            <p:spPr>
              <a:xfrm>
                <a:off x="776351" y="164719"/>
                <a:ext cx="209169" cy="317500"/>
              </a:xfrm>
              <a:custGeom>
                <a:avLst/>
                <a:gdLst/>
                <a:ahLst/>
                <a:cxnLst/>
                <a:rect l="l" t="t" r="r" b="b"/>
                <a:pathLst>
                  <a:path w="209169" h="317500">
                    <a:moveTo>
                      <a:pt x="0" y="317500"/>
                    </a:moveTo>
                    <a:lnTo>
                      <a:pt x="0" y="0"/>
                    </a:lnTo>
                    <a:lnTo>
                      <a:pt x="209169" y="0"/>
                    </a:lnTo>
                    <a:lnTo>
                      <a:pt x="209169" y="55245"/>
                    </a:lnTo>
                    <a:lnTo>
                      <a:pt x="61976" y="55245"/>
                    </a:lnTo>
                    <a:lnTo>
                      <a:pt x="61976" y="129667"/>
                    </a:lnTo>
                    <a:lnTo>
                      <a:pt x="187198" y="129667"/>
                    </a:lnTo>
                    <a:lnTo>
                      <a:pt x="187198" y="184912"/>
                    </a:lnTo>
                    <a:lnTo>
                      <a:pt x="61976" y="184912"/>
                    </a:lnTo>
                    <a:lnTo>
                      <a:pt x="61976" y="262001"/>
                    </a:lnTo>
                    <a:lnTo>
                      <a:pt x="209169" y="262001"/>
                    </a:lnTo>
                    <a:lnTo>
                      <a:pt x="209169" y="317246"/>
                    </a:lnTo>
                    <a:close/>
                  </a:path>
                </a:pathLst>
              </a:custGeom>
              <a:solidFill>
                <a:srgbClr val="4D4D4F"/>
              </a:solidFill>
            </p:spPr>
            <p:txBody>
              <a:bodyPr/>
              <a:lstStyle/>
              <a:p>
                <a:endParaRPr lang="en-US"/>
              </a:p>
            </p:txBody>
          </p:sp>
          <p:sp>
            <p:nvSpPr>
              <p:cNvPr id="13" name="Freeform 13"/>
              <p:cNvSpPr/>
              <p:nvPr/>
            </p:nvSpPr>
            <p:spPr>
              <a:xfrm>
                <a:off x="1056005" y="164719"/>
                <a:ext cx="240411" cy="317500"/>
              </a:xfrm>
              <a:custGeom>
                <a:avLst/>
                <a:gdLst/>
                <a:ahLst/>
                <a:cxnLst/>
                <a:rect l="l" t="t" r="r" b="b"/>
                <a:pathLst>
                  <a:path w="240411" h="317500">
                    <a:moveTo>
                      <a:pt x="120396" y="55372"/>
                    </a:moveTo>
                    <a:lnTo>
                      <a:pt x="61976" y="55372"/>
                    </a:lnTo>
                    <a:lnTo>
                      <a:pt x="61976" y="139192"/>
                    </a:lnTo>
                    <a:lnTo>
                      <a:pt x="120396" y="139192"/>
                    </a:lnTo>
                    <a:cubicBezTo>
                      <a:pt x="147574" y="139192"/>
                      <a:pt x="165481" y="121793"/>
                      <a:pt x="165481" y="97282"/>
                    </a:cubicBezTo>
                    <a:cubicBezTo>
                      <a:pt x="165481" y="72771"/>
                      <a:pt x="147701" y="55372"/>
                      <a:pt x="120396" y="55372"/>
                    </a:cubicBezTo>
                    <a:moveTo>
                      <a:pt x="168529" y="317500"/>
                    </a:moveTo>
                    <a:lnTo>
                      <a:pt x="106553" y="190881"/>
                    </a:lnTo>
                    <a:lnTo>
                      <a:pt x="61976" y="190881"/>
                    </a:lnTo>
                    <a:lnTo>
                      <a:pt x="61976" y="317500"/>
                    </a:lnTo>
                    <a:lnTo>
                      <a:pt x="0" y="317500"/>
                    </a:lnTo>
                    <a:lnTo>
                      <a:pt x="0" y="0"/>
                    </a:lnTo>
                    <a:lnTo>
                      <a:pt x="124460" y="0"/>
                    </a:lnTo>
                    <a:cubicBezTo>
                      <a:pt x="189103" y="0"/>
                      <a:pt x="227457" y="44196"/>
                      <a:pt x="227457" y="97155"/>
                    </a:cubicBezTo>
                    <a:cubicBezTo>
                      <a:pt x="227457" y="141732"/>
                      <a:pt x="200279" y="169418"/>
                      <a:pt x="169545" y="180594"/>
                    </a:cubicBezTo>
                    <a:lnTo>
                      <a:pt x="240411" y="317500"/>
                    </a:lnTo>
                    <a:close/>
                  </a:path>
                </a:pathLst>
              </a:custGeom>
              <a:solidFill>
                <a:srgbClr val="4D4D4F"/>
              </a:solidFill>
            </p:spPr>
            <p:txBody>
              <a:bodyPr/>
              <a:lstStyle/>
              <a:p>
                <a:endParaRPr lang="en-US"/>
              </a:p>
            </p:txBody>
          </p:sp>
          <p:sp>
            <p:nvSpPr>
              <p:cNvPr id="14" name="Freeform 14"/>
              <p:cNvSpPr/>
              <p:nvPr/>
            </p:nvSpPr>
            <p:spPr>
              <a:xfrm>
                <a:off x="1421892" y="63500"/>
                <a:ext cx="47879" cy="520065"/>
              </a:xfrm>
              <a:custGeom>
                <a:avLst/>
                <a:gdLst/>
                <a:ahLst/>
                <a:cxnLst/>
                <a:rect l="l" t="t" r="r" b="b"/>
                <a:pathLst>
                  <a:path w="47879" h="520065">
                    <a:moveTo>
                      <a:pt x="0" y="0"/>
                    </a:moveTo>
                    <a:lnTo>
                      <a:pt x="0" y="520065"/>
                    </a:lnTo>
                    <a:lnTo>
                      <a:pt x="47879" y="520065"/>
                    </a:lnTo>
                    <a:lnTo>
                      <a:pt x="47879" y="0"/>
                    </a:lnTo>
                    <a:close/>
                  </a:path>
                </a:pathLst>
              </a:custGeom>
              <a:solidFill>
                <a:srgbClr val="4197B5"/>
              </a:solidFill>
            </p:spPr>
            <p:txBody>
              <a:bodyPr/>
              <a:lstStyle/>
              <a:p>
                <a:endParaRPr lang="en-US"/>
              </a:p>
            </p:txBody>
          </p:sp>
        </p:grpSp>
        <p:grpSp>
          <p:nvGrpSpPr>
            <p:cNvPr id="15" name="Group 15"/>
            <p:cNvGrpSpPr>
              <a:grpSpLocks noChangeAspect="1"/>
            </p:cNvGrpSpPr>
            <p:nvPr/>
          </p:nvGrpSpPr>
          <p:grpSpPr>
            <a:xfrm>
              <a:off x="1283441" y="81176"/>
              <a:ext cx="1713218" cy="378203"/>
              <a:chOff x="0" y="0"/>
              <a:chExt cx="2050656" cy="452692"/>
            </a:xfrm>
          </p:grpSpPr>
          <p:sp>
            <p:nvSpPr>
              <p:cNvPr id="16" name="Freeform 16"/>
              <p:cNvSpPr/>
              <p:nvPr/>
            </p:nvSpPr>
            <p:spPr>
              <a:xfrm>
                <a:off x="63500" y="63500"/>
                <a:ext cx="221488" cy="325755"/>
              </a:xfrm>
              <a:custGeom>
                <a:avLst/>
                <a:gdLst/>
                <a:ahLst/>
                <a:cxnLst/>
                <a:rect l="l" t="t" r="r" b="b"/>
                <a:pathLst>
                  <a:path w="221488" h="325755">
                    <a:moveTo>
                      <a:pt x="110363" y="325755"/>
                    </a:moveTo>
                    <a:cubicBezTo>
                      <a:pt x="62357" y="325755"/>
                      <a:pt x="30607" y="313436"/>
                      <a:pt x="1016" y="283464"/>
                    </a:cubicBezTo>
                    <a:lnTo>
                      <a:pt x="0" y="282321"/>
                    </a:lnTo>
                    <a:lnTo>
                      <a:pt x="24765" y="257556"/>
                    </a:lnTo>
                    <a:lnTo>
                      <a:pt x="25781" y="258572"/>
                    </a:lnTo>
                    <a:cubicBezTo>
                      <a:pt x="50546" y="283337"/>
                      <a:pt x="73660" y="292481"/>
                      <a:pt x="111252" y="292481"/>
                    </a:cubicBezTo>
                    <a:cubicBezTo>
                      <a:pt x="157480" y="292481"/>
                      <a:pt x="185166" y="271018"/>
                      <a:pt x="185166" y="235077"/>
                    </a:cubicBezTo>
                    <a:cubicBezTo>
                      <a:pt x="185166" y="218059"/>
                      <a:pt x="180213" y="205359"/>
                      <a:pt x="170053" y="196469"/>
                    </a:cubicBezTo>
                    <a:cubicBezTo>
                      <a:pt x="160655" y="187960"/>
                      <a:pt x="152273" y="184785"/>
                      <a:pt x="129286" y="181229"/>
                    </a:cubicBezTo>
                    <a:lnTo>
                      <a:pt x="92329" y="175895"/>
                    </a:lnTo>
                    <a:cubicBezTo>
                      <a:pt x="66548" y="171704"/>
                      <a:pt x="48006" y="163957"/>
                      <a:pt x="33655" y="151511"/>
                    </a:cubicBezTo>
                    <a:cubicBezTo>
                      <a:pt x="17018" y="136779"/>
                      <a:pt x="8636" y="116332"/>
                      <a:pt x="8636" y="90678"/>
                    </a:cubicBezTo>
                    <a:cubicBezTo>
                      <a:pt x="8636" y="35560"/>
                      <a:pt x="49022" y="0"/>
                      <a:pt x="111633" y="0"/>
                    </a:cubicBezTo>
                    <a:cubicBezTo>
                      <a:pt x="151257" y="0"/>
                      <a:pt x="178943" y="10160"/>
                      <a:pt x="207137" y="35179"/>
                    </a:cubicBezTo>
                    <a:lnTo>
                      <a:pt x="208280" y="36195"/>
                    </a:lnTo>
                    <a:lnTo>
                      <a:pt x="184404" y="60071"/>
                    </a:lnTo>
                    <a:lnTo>
                      <a:pt x="183388" y="59055"/>
                    </a:lnTo>
                    <a:cubicBezTo>
                      <a:pt x="163322" y="39878"/>
                      <a:pt x="141478" y="31750"/>
                      <a:pt x="110363" y="31750"/>
                    </a:cubicBezTo>
                    <a:cubicBezTo>
                      <a:pt x="69723" y="31750"/>
                      <a:pt x="44450" y="53975"/>
                      <a:pt x="44450" y="89662"/>
                    </a:cubicBezTo>
                    <a:cubicBezTo>
                      <a:pt x="44450" y="105664"/>
                      <a:pt x="49022" y="117729"/>
                      <a:pt x="58166" y="125603"/>
                    </a:cubicBezTo>
                    <a:cubicBezTo>
                      <a:pt x="67056" y="133350"/>
                      <a:pt x="81153" y="138938"/>
                      <a:pt x="98933" y="141732"/>
                    </a:cubicBezTo>
                    <a:lnTo>
                      <a:pt x="135890" y="147574"/>
                    </a:lnTo>
                    <a:cubicBezTo>
                      <a:pt x="165735" y="152146"/>
                      <a:pt x="179832" y="157734"/>
                      <a:pt x="194183" y="170688"/>
                    </a:cubicBezTo>
                    <a:cubicBezTo>
                      <a:pt x="211963" y="186182"/>
                      <a:pt x="221488" y="208153"/>
                      <a:pt x="221488" y="234188"/>
                    </a:cubicBezTo>
                    <a:cubicBezTo>
                      <a:pt x="221488" y="289814"/>
                      <a:pt x="177800" y="325755"/>
                      <a:pt x="110363" y="325755"/>
                    </a:cubicBezTo>
                  </a:path>
                </a:pathLst>
              </a:custGeom>
              <a:solidFill>
                <a:srgbClr val="4D4D4F"/>
              </a:solidFill>
            </p:spPr>
            <p:txBody>
              <a:bodyPr/>
              <a:lstStyle/>
              <a:p>
                <a:endParaRPr lang="en-US"/>
              </a:p>
            </p:txBody>
          </p:sp>
          <p:sp>
            <p:nvSpPr>
              <p:cNvPr id="17" name="Freeform 17"/>
              <p:cNvSpPr/>
              <p:nvPr/>
            </p:nvSpPr>
            <p:spPr>
              <a:xfrm>
                <a:off x="309499" y="66167"/>
                <a:ext cx="265938" cy="320421"/>
              </a:xfrm>
              <a:custGeom>
                <a:avLst/>
                <a:gdLst/>
                <a:ahLst/>
                <a:cxnLst/>
                <a:rect l="l" t="t" r="r" b="b"/>
                <a:pathLst>
                  <a:path w="265938" h="320421">
                    <a:moveTo>
                      <a:pt x="75946" y="216281"/>
                    </a:moveTo>
                    <a:lnTo>
                      <a:pt x="190500" y="216281"/>
                    </a:lnTo>
                    <a:lnTo>
                      <a:pt x="133604" y="54356"/>
                    </a:lnTo>
                    <a:close/>
                    <a:moveTo>
                      <a:pt x="265938" y="320421"/>
                    </a:moveTo>
                    <a:lnTo>
                      <a:pt x="226695" y="320421"/>
                    </a:lnTo>
                    <a:lnTo>
                      <a:pt x="226314" y="319405"/>
                    </a:lnTo>
                    <a:lnTo>
                      <a:pt x="201295" y="248539"/>
                    </a:lnTo>
                    <a:lnTo>
                      <a:pt x="64643" y="248539"/>
                    </a:lnTo>
                    <a:lnTo>
                      <a:pt x="39243" y="320294"/>
                    </a:lnTo>
                    <a:lnTo>
                      <a:pt x="0" y="320294"/>
                    </a:lnTo>
                    <a:lnTo>
                      <a:pt x="117983" y="0"/>
                    </a:lnTo>
                    <a:lnTo>
                      <a:pt x="148590" y="0"/>
                    </a:lnTo>
                    <a:close/>
                  </a:path>
                </a:pathLst>
              </a:custGeom>
              <a:solidFill>
                <a:srgbClr val="4D4D4F"/>
              </a:solidFill>
            </p:spPr>
            <p:txBody>
              <a:bodyPr/>
              <a:lstStyle/>
              <a:p>
                <a:endParaRPr lang="en-US"/>
              </a:p>
            </p:txBody>
          </p:sp>
          <p:sp>
            <p:nvSpPr>
              <p:cNvPr id="18" name="Freeform 18"/>
              <p:cNvSpPr/>
              <p:nvPr/>
            </p:nvSpPr>
            <p:spPr>
              <a:xfrm>
                <a:off x="620903" y="66167"/>
                <a:ext cx="237490" cy="320294"/>
              </a:xfrm>
              <a:custGeom>
                <a:avLst/>
                <a:gdLst/>
                <a:ahLst/>
                <a:cxnLst/>
                <a:rect l="l" t="t" r="r" b="b"/>
                <a:pathLst>
                  <a:path w="237490" h="320294">
                    <a:moveTo>
                      <a:pt x="237363" y="320294"/>
                    </a:moveTo>
                    <a:lnTo>
                      <a:pt x="203073" y="320294"/>
                    </a:lnTo>
                    <a:lnTo>
                      <a:pt x="202692" y="319659"/>
                    </a:lnTo>
                    <a:lnTo>
                      <a:pt x="36830" y="69088"/>
                    </a:lnTo>
                    <a:lnTo>
                      <a:pt x="36830" y="320294"/>
                    </a:lnTo>
                    <a:lnTo>
                      <a:pt x="0" y="320294"/>
                    </a:lnTo>
                    <a:lnTo>
                      <a:pt x="0" y="0"/>
                    </a:lnTo>
                    <a:lnTo>
                      <a:pt x="34290" y="0"/>
                    </a:lnTo>
                    <a:lnTo>
                      <a:pt x="34671" y="635"/>
                    </a:lnTo>
                    <a:lnTo>
                      <a:pt x="200660" y="250444"/>
                    </a:lnTo>
                    <a:lnTo>
                      <a:pt x="200660" y="0"/>
                    </a:lnTo>
                    <a:lnTo>
                      <a:pt x="237490" y="0"/>
                    </a:lnTo>
                    <a:close/>
                  </a:path>
                </a:pathLst>
              </a:custGeom>
              <a:solidFill>
                <a:srgbClr val="4D4D4F"/>
              </a:solidFill>
            </p:spPr>
            <p:txBody>
              <a:bodyPr/>
              <a:lstStyle/>
              <a:p>
                <a:endParaRPr lang="en-US"/>
              </a:p>
            </p:txBody>
          </p:sp>
          <p:sp>
            <p:nvSpPr>
              <p:cNvPr id="19" name="Freeform 19"/>
              <p:cNvSpPr/>
              <p:nvPr/>
            </p:nvSpPr>
            <p:spPr>
              <a:xfrm>
                <a:off x="945007" y="66167"/>
                <a:ext cx="223139" cy="320294"/>
              </a:xfrm>
              <a:custGeom>
                <a:avLst/>
                <a:gdLst/>
                <a:ahLst/>
                <a:cxnLst/>
                <a:rect l="l" t="t" r="r" b="b"/>
                <a:pathLst>
                  <a:path w="223139" h="320294">
                    <a:moveTo>
                      <a:pt x="36830" y="287147"/>
                    </a:moveTo>
                    <a:lnTo>
                      <a:pt x="104521" y="287147"/>
                    </a:lnTo>
                    <a:cubicBezTo>
                      <a:pt x="132461" y="287147"/>
                      <a:pt x="151892" y="279908"/>
                      <a:pt x="165862" y="264414"/>
                    </a:cubicBezTo>
                    <a:cubicBezTo>
                      <a:pt x="186436" y="242443"/>
                      <a:pt x="186436" y="202438"/>
                      <a:pt x="186436" y="160147"/>
                    </a:cubicBezTo>
                    <a:cubicBezTo>
                      <a:pt x="186436" y="117856"/>
                      <a:pt x="186436" y="77851"/>
                      <a:pt x="165862" y="55880"/>
                    </a:cubicBezTo>
                    <a:lnTo>
                      <a:pt x="165862" y="55880"/>
                    </a:lnTo>
                    <a:cubicBezTo>
                      <a:pt x="151892" y="40386"/>
                      <a:pt x="132461" y="33147"/>
                      <a:pt x="104521" y="33147"/>
                    </a:cubicBezTo>
                    <a:lnTo>
                      <a:pt x="36830" y="33147"/>
                    </a:lnTo>
                    <a:close/>
                    <a:moveTo>
                      <a:pt x="110363" y="320294"/>
                    </a:moveTo>
                    <a:lnTo>
                      <a:pt x="0" y="320294"/>
                    </a:lnTo>
                    <a:lnTo>
                      <a:pt x="0" y="0"/>
                    </a:lnTo>
                    <a:lnTo>
                      <a:pt x="110236" y="0"/>
                    </a:lnTo>
                    <a:cubicBezTo>
                      <a:pt x="146431" y="0"/>
                      <a:pt x="173355" y="10795"/>
                      <a:pt x="194691" y="33909"/>
                    </a:cubicBezTo>
                    <a:cubicBezTo>
                      <a:pt x="223139" y="64643"/>
                      <a:pt x="223139" y="110998"/>
                      <a:pt x="223139" y="160147"/>
                    </a:cubicBezTo>
                    <a:cubicBezTo>
                      <a:pt x="223139" y="209296"/>
                      <a:pt x="223139" y="255651"/>
                      <a:pt x="194691" y="286385"/>
                    </a:cubicBezTo>
                    <a:cubicBezTo>
                      <a:pt x="173355" y="309499"/>
                      <a:pt x="146558" y="320294"/>
                      <a:pt x="110236" y="320294"/>
                    </a:cubicBezTo>
                  </a:path>
                </a:pathLst>
              </a:custGeom>
              <a:solidFill>
                <a:srgbClr val="4D4D4F"/>
              </a:solidFill>
            </p:spPr>
            <p:txBody>
              <a:bodyPr/>
              <a:lstStyle/>
              <a:p>
                <a:endParaRPr lang="en-US"/>
              </a:p>
            </p:txBody>
          </p:sp>
          <p:sp>
            <p:nvSpPr>
              <p:cNvPr id="20" name="Freeform 20"/>
              <p:cNvSpPr/>
              <p:nvPr/>
            </p:nvSpPr>
            <p:spPr>
              <a:xfrm>
                <a:off x="1242822" y="66167"/>
                <a:ext cx="199136" cy="320294"/>
              </a:xfrm>
              <a:custGeom>
                <a:avLst/>
                <a:gdLst/>
                <a:ahLst/>
                <a:cxnLst/>
                <a:rect l="l" t="t" r="r" b="b"/>
                <a:pathLst>
                  <a:path w="199136" h="320294">
                    <a:moveTo>
                      <a:pt x="199009" y="320294"/>
                    </a:moveTo>
                    <a:lnTo>
                      <a:pt x="0" y="320294"/>
                    </a:lnTo>
                    <a:lnTo>
                      <a:pt x="0" y="0"/>
                    </a:lnTo>
                    <a:lnTo>
                      <a:pt x="36830" y="0"/>
                    </a:lnTo>
                    <a:lnTo>
                      <a:pt x="36830" y="287147"/>
                    </a:lnTo>
                    <a:lnTo>
                      <a:pt x="199136" y="287147"/>
                    </a:lnTo>
                    <a:close/>
                  </a:path>
                </a:pathLst>
              </a:custGeom>
              <a:solidFill>
                <a:srgbClr val="4D4D4F"/>
              </a:solidFill>
            </p:spPr>
            <p:txBody>
              <a:bodyPr/>
              <a:lstStyle/>
              <a:p>
                <a:endParaRPr lang="en-US"/>
              </a:p>
            </p:txBody>
          </p:sp>
          <p:sp>
            <p:nvSpPr>
              <p:cNvPr id="21" name="Freeform 21"/>
              <p:cNvSpPr/>
              <p:nvPr/>
            </p:nvSpPr>
            <p:spPr>
              <a:xfrm>
                <a:off x="1496060" y="66167"/>
                <a:ext cx="199898" cy="320294"/>
              </a:xfrm>
              <a:custGeom>
                <a:avLst/>
                <a:gdLst/>
                <a:ahLst/>
                <a:cxnLst/>
                <a:rect l="l" t="t" r="r" b="b"/>
                <a:pathLst>
                  <a:path w="199898" h="320294">
                    <a:moveTo>
                      <a:pt x="199898" y="320294"/>
                    </a:moveTo>
                    <a:lnTo>
                      <a:pt x="0" y="320294"/>
                    </a:lnTo>
                    <a:lnTo>
                      <a:pt x="0" y="0"/>
                    </a:lnTo>
                    <a:lnTo>
                      <a:pt x="199898" y="0"/>
                    </a:lnTo>
                    <a:lnTo>
                      <a:pt x="199898" y="33274"/>
                    </a:lnTo>
                    <a:lnTo>
                      <a:pt x="36703" y="33274"/>
                    </a:lnTo>
                    <a:lnTo>
                      <a:pt x="36703" y="142367"/>
                    </a:lnTo>
                    <a:lnTo>
                      <a:pt x="175768" y="142367"/>
                    </a:lnTo>
                    <a:lnTo>
                      <a:pt x="175768" y="175514"/>
                    </a:lnTo>
                    <a:lnTo>
                      <a:pt x="36703" y="175514"/>
                    </a:lnTo>
                    <a:lnTo>
                      <a:pt x="36703" y="287274"/>
                    </a:lnTo>
                    <a:lnTo>
                      <a:pt x="199898" y="287274"/>
                    </a:lnTo>
                    <a:close/>
                  </a:path>
                </a:pathLst>
              </a:custGeom>
              <a:solidFill>
                <a:srgbClr val="4D4D4F"/>
              </a:solidFill>
            </p:spPr>
            <p:txBody>
              <a:bodyPr/>
              <a:lstStyle/>
              <a:p>
                <a:endParaRPr lang="en-US"/>
              </a:p>
            </p:txBody>
          </p:sp>
          <p:sp>
            <p:nvSpPr>
              <p:cNvPr id="22" name="Freeform 22"/>
              <p:cNvSpPr/>
              <p:nvPr/>
            </p:nvSpPr>
            <p:spPr>
              <a:xfrm>
                <a:off x="1761236" y="66167"/>
                <a:ext cx="225933" cy="320294"/>
              </a:xfrm>
              <a:custGeom>
                <a:avLst/>
                <a:gdLst/>
                <a:ahLst/>
                <a:cxnLst/>
                <a:rect l="l" t="t" r="r" b="b"/>
                <a:pathLst>
                  <a:path w="225933" h="320294">
                    <a:moveTo>
                      <a:pt x="36830" y="146685"/>
                    </a:moveTo>
                    <a:lnTo>
                      <a:pt x="120142" y="146685"/>
                    </a:lnTo>
                    <a:cubicBezTo>
                      <a:pt x="158877" y="146685"/>
                      <a:pt x="181991" y="125603"/>
                      <a:pt x="181991" y="90170"/>
                    </a:cubicBezTo>
                    <a:cubicBezTo>
                      <a:pt x="181991" y="54483"/>
                      <a:pt x="158877" y="33147"/>
                      <a:pt x="120142" y="33147"/>
                    </a:cubicBezTo>
                    <a:lnTo>
                      <a:pt x="36830" y="33147"/>
                    </a:lnTo>
                    <a:close/>
                    <a:moveTo>
                      <a:pt x="225933" y="320294"/>
                    </a:moveTo>
                    <a:lnTo>
                      <a:pt x="183007" y="320294"/>
                    </a:lnTo>
                    <a:lnTo>
                      <a:pt x="110744" y="179451"/>
                    </a:lnTo>
                    <a:lnTo>
                      <a:pt x="36830" y="179451"/>
                    </a:lnTo>
                    <a:lnTo>
                      <a:pt x="36830" y="320294"/>
                    </a:lnTo>
                    <a:lnTo>
                      <a:pt x="0" y="320294"/>
                    </a:lnTo>
                    <a:lnTo>
                      <a:pt x="0" y="0"/>
                    </a:lnTo>
                    <a:lnTo>
                      <a:pt x="123190" y="0"/>
                    </a:lnTo>
                    <a:cubicBezTo>
                      <a:pt x="181229" y="0"/>
                      <a:pt x="218694" y="35179"/>
                      <a:pt x="218694" y="89789"/>
                    </a:cubicBezTo>
                    <a:cubicBezTo>
                      <a:pt x="218694" y="134239"/>
                      <a:pt x="193167" y="166370"/>
                      <a:pt x="150241" y="175895"/>
                    </a:cubicBezTo>
                    <a:close/>
                  </a:path>
                </a:pathLst>
              </a:custGeom>
              <a:solidFill>
                <a:srgbClr val="4D4D4F"/>
              </a:solidFill>
            </p:spPr>
            <p:txBody>
              <a:bodyPr/>
              <a:lstStyle/>
              <a:p>
                <a:endParaRPr lang="en-US"/>
              </a:p>
            </p:txBody>
          </p:sp>
        </p:grpSp>
      </p:grpSp>
      <p:sp>
        <p:nvSpPr>
          <p:cNvPr id="23" name="Freeform 23"/>
          <p:cNvSpPr/>
          <p:nvPr/>
        </p:nvSpPr>
        <p:spPr>
          <a:xfrm>
            <a:off x="6628857" y="4398107"/>
            <a:ext cx="6800564" cy="4507272"/>
          </a:xfrm>
          <a:custGeom>
            <a:avLst/>
            <a:gdLst/>
            <a:ahLst/>
            <a:cxnLst/>
            <a:rect l="l" t="t" r="r" b="b"/>
            <a:pathLst>
              <a:path w="6800564" h="4507272">
                <a:moveTo>
                  <a:pt x="0" y="0"/>
                </a:moveTo>
                <a:lnTo>
                  <a:pt x="6800564" y="0"/>
                </a:lnTo>
                <a:lnTo>
                  <a:pt x="6800564" y="4507271"/>
                </a:lnTo>
                <a:lnTo>
                  <a:pt x="0" y="45072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4" name="Group 24"/>
          <p:cNvGrpSpPr>
            <a:grpSpLocks noChangeAspect="1"/>
          </p:cNvGrpSpPr>
          <p:nvPr/>
        </p:nvGrpSpPr>
        <p:grpSpPr>
          <a:xfrm>
            <a:off x="1035295" y="3884262"/>
            <a:ext cx="11752761" cy="3981"/>
            <a:chOff x="0" y="0"/>
            <a:chExt cx="18756808" cy="6350"/>
          </a:xfrm>
        </p:grpSpPr>
        <p:sp>
          <p:nvSpPr>
            <p:cNvPr id="25" name="Freeform 25"/>
            <p:cNvSpPr/>
            <p:nvPr/>
          </p:nvSpPr>
          <p:spPr>
            <a:xfrm>
              <a:off x="0" y="0"/>
              <a:ext cx="18756757" cy="6350"/>
            </a:xfrm>
            <a:custGeom>
              <a:avLst/>
              <a:gdLst/>
              <a:ahLst/>
              <a:cxnLst/>
              <a:rect l="l" t="t" r="r" b="b"/>
              <a:pathLst>
                <a:path w="18756757" h="6350">
                  <a:moveTo>
                    <a:pt x="0" y="0"/>
                  </a:moveTo>
                  <a:lnTo>
                    <a:pt x="18756757" y="6350"/>
                  </a:lnTo>
                  <a:lnTo>
                    <a:pt x="0" y="6350"/>
                  </a:lnTo>
                  <a:close/>
                </a:path>
              </a:pathLst>
            </a:custGeom>
            <a:solidFill>
              <a:srgbClr val="808080"/>
            </a:solidFill>
          </p:spPr>
          <p:txBody>
            <a:bodyPr/>
            <a:lstStyle/>
            <a:p>
              <a:endParaRPr lang="en-US"/>
            </a:p>
          </p:txBody>
        </p:sp>
      </p:grpSp>
      <p:sp>
        <p:nvSpPr>
          <p:cNvPr id="26" name="TextBox 26"/>
          <p:cNvSpPr txBox="1"/>
          <p:nvPr/>
        </p:nvSpPr>
        <p:spPr>
          <a:xfrm>
            <a:off x="1035295" y="1947968"/>
            <a:ext cx="11759356" cy="1137119"/>
          </a:xfrm>
          <a:prstGeom prst="rect">
            <a:avLst/>
          </a:prstGeom>
        </p:spPr>
        <p:txBody>
          <a:bodyPr lIns="0" tIns="0" rIns="0" bIns="0" rtlCol="0" anchor="t">
            <a:spAutoFit/>
          </a:bodyPr>
          <a:lstStyle/>
          <a:p>
            <a:pPr algn="l">
              <a:lnSpc>
                <a:spcPts val="3682"/>
              </a:lnSpc>
            </a:pPr>
            <a:r>
              <a:rPr lang="en-US" sz="3399" spc="-20">
                <a:solidFill>
                  <a:srgbClr val="000000"/>
                </a:solidFill>
                <a:latin typeface="Nunito Sans"/>
              </a:rPr>
              <a:t>U.S. mid-cap stocks have the largest exposure to the industrials sector across the market cap spectrum</a:t>
            </a:r>
          </a:p>
          <a:p>
            <a:pPr algn="l">
              <a:lnSpc>
                <a:spcPts val="2382"/>
              </a:lnSpc>
            </a:pPr>
            <a:r>
              <a:rPr lang="en-US" sz="953" spc="-5">
                <a:solidFill>
                  <a:srgbClr val="000000"/>
                </a:solidFill>
                <a:latin typeface="Nunito Sans Italics"/>
              </a:rPr>
              <a:t>“Middle America is our favorite emerging market.” 1</a:t>
            </a:r>
          </a:p>
        </p:txBody>
      </p:sp>
      <p:sp>
        <p:nvSpPr>
          <p:cNvPr id="27" name="TextBox 27"/>
          <p:cNvSpPr txBox="1"/>
          <p:nvPr/>
        </p:nvSpPr>
        <p:spPr>
          <a:xfrm>
            <a:off x="6512688" y="3593196"/>
            <a:ext cx="7223236" cy="452818"/>
          </a:xfrm>
          <a:prstGeom prst="rect">
            <a:avLst/>
          </a:prstGeom>
        </p:spPr>
        <p:txBody>
          <a:bodyPr lIns="0" tIns="0" rIns="0" bIns="0" rtlCol="0" anchor="t">
            <a:spAutoFit/>
          </a:bodyPr>
          <a:lstStyle/>
          <a:p>
            <a:pPr algn="just">
              <a:lnSpc>
                <a:spcPts val="1755"/>
              </a:lnSpc>
            </a:pPr>
            <a:r>
              <a:rPr lang="en-US" sz="1526" spc="-9">
                <a:solidFill>
                  <a:srgbClr val="000000"/>
                </a:solidFill>
                <a:latin typeface="IBM Plex Sans Condensed Bold"/>
              </a:rPr>
              <a:t>The onshoring trend has boosted job creation and investment throughout the U.S. </a:t>
            </a:r>
            <a:r>
              <a:rPr lang="en-US" sz="1526" spc="-9">
                <a:solidFill>
                  <a:srgbClr val="000000"/>
                </a:solidFill>
                <a:latin typeface="IBM Plex Sans Condensed"/>
              </a:rPr>
              <a:t>Auto/semiconductor business investment locations, 2021–2023 </a:t>
            </a:r>
          </a:p>
        </p:txBody>
      </p:sp>
      <p:grpSp>
        <p:nvGrpSpPr>
          <p:cNvPr id="28" name="Group 28"/>
          <p:cNvGrpSpPr>
            <a:grpSpLocks noChangeAspect="1"/>
          </p:cNvGrpSpPr>
          <p:nvPr/>
        </p:nvGrpSpPr>
        <p:grpSpPr>
          <a:xfrm>
            <a:off x="1174035" y="8669227"/>
            <a:ext cx="1255106" cy="208503"/>
            <a:chOff x="0" y="0"/>
            <a:chExt cx="1636687" cy="271894"/>
          </a:xfrm>
        </p:grpSpPr>
        <p:sp>
          <p:nvSpPr>
            <p:cNvPr id="29" name="Freeform 29"/>
            <p:cNvSpPr/>
            <p:nvPr/>
          </p:nvSpPr>
          <p:spPr>
            <a:xfrm>
              <a:off x="63500" y="70485"/>
              <a:ext cx="86868" cy="135382"/>
            </a:xfrm>
            <a:custGeom>
              <a:avLst/>
              <a:gdLst/>
              <a:ahLst/>
              <a:cxnLst/>
              <a:rect l="l" t="t" r="r" b="b"/>
              <a:pathLst>
                <a:path w="86868" h="135382">
                  <a:moveTo>
                    <a:pt x="37719" y="61595"/>
                  </a:moveTo>
                  <a:cubicBezTo>
                    <a:pt x="48895" y="61595"/>
                    <a:pt x="57150" y="59436"/>
                    <a:pt x="62357" y="54991"/>
                  </a:cubicBezTo>
                  <a:lnTo>
                    <a:pt x="70231" y="44704"/>
                  </a:lnTo>
                  <a:cubicBezTo>
                    <a:pt x="70231" y="29083"/>
                    <a:pt x="67564" y="22860"/>
                    <a:pt x="62103" y="18415"/>
                  </a:cubicBezTo>
                  <a:lnTo>
                    <a:pt x="48768" y="11684"/>
                  </a:lnTo>
                  <a:lnTo>
                    <a:pt x="14859" y="11684"/>
                  </a:lnTo>
                  <a:lnTo>
                    <a:pt x="14859" y="61595"/>
                  </a:lnTo>
                  <a:close/>
                  <a:moveTo>
                    <a:pt x="70358" y="135382"/>
                  </a:moveTo>
                  <a:lnTo>
                    <a:pt x="43180" y="73025"/>
                  </a:lnTo>
                  <a:cubicBezTo>
                    <a:pt x="42037" y="73152"/>
                    <a:pt x="40132" y="73152"/>
                    <a:pt x="37465" y="73152"/>
                  </a:cubicBezTo>
                  <a:lnTo>
                    <a:pt x="14859" y="73152"/>
                  </a:lnTo>
                  <a:lnTo>
                    <a:pt x="14859" y="135255"/>
                  </a:lnTo>
                  <a:lnTo>
                    <a:pt x="0" y="135255"/>
                  </a:lnTo>
                  <a:lnTo>
                    <a:pt x="0" y="0"/>
                  </a:lnTo>
                  <a:lnTo>
                    <a:pt x="38354" y="0"/>
                  </a:lnTo>
                  <a:cubicBezTo>
                    <a:pt x="53721" y="0"/>
                    <a:pt x="65405" y="3302"/>
                    <a:pt x="73533" y="10033"/>
                  </a:cubicBezTo>
                  <a:cubicBezTo>
                    <a:pt x="81661" y="16764"/>
                    <a:pt x="85598" y="25781"/>
                    <a:pt x="85598" y="37211"/>
                  </a:cubicBezTo>
                  <a:lnTo>
                    <a:pt x="83185" y="51816"/>
                  </a:lnTo>
                  <a:cubicBezTo>
                    <a:pt x="73660" y="63627"/>
                    <a:pt x="66929" y="67818"/>
                    <a:pt x="58166" y="70358"/>
                  </a:cubicBezTo>
                  <a:lnTo>
                    <a:pt x="86868" y="135255"/>
                  </a:lnTo>
                  <a:close/>
                </a:path>
              </a:pathLst>
            </a:custGeom>
            <a:solidFill>
              <a:srgbClr val="231F20"/>
            </a:solidFill>
          </p:spPr>
          <p:txBody>
            <a:bodyPr/>
            <a:lstStyle/>
            <a:p>
              <a:endParaRPr lang="en-US"/>
            </a:p>
          </p:txBody>
        </p:sp>
        <p:sp>
          <p:nvSpPr>
            <p:cNvPr id="30" name="Freeform 30"/>
            <p:cNvSpPr/>
            <p:nvPr/>
          </p:nvSpPr>
          <p:spPr>
            <a:xfrm>
              <a:off x="171450" y="110490"/>
              <a:ext cx="68199" cy="97790"/>
            </a:xfrm>
            <a:custGeom>
              <a:avLst/>
              <a:gdLst/>
              <a:ahLst/>
              <a:cxnLst/>
              <a:rect l="l" t="t" r="r" b="b"/>
              <a:pathLst>
                <a:path w="68199" h="97790">
                  <a:moveTo>
                    <a:pt x="6985" y="91059"/>
                  </a:moveTo>
                  <a:lnTo>
                    <a:pt x="0" y="78867"/>
                  </a:lnTo>
                  <a:lnTo>
                    <a:pt x="0" y="0"/>
                  </a:lnTo>
                  <a:lnTo>
                    <a:pt x="14097" y="0"/>
                  </a:lnTo>
                  <a:lnTo>
                    <a:pt x="14097" y="67945"/>
                  </a:lnTo>
                  <a:cubicBezTo>
                    <a:pt x="14097" y="72771"/>
                    <a:pt x="15367" y="77216"/>
                    <a:pt x="17780" y="81153"/>
                  </a:cubicBezTo>
                  <a:lnTo>
                    <a:pt x="24130" y="86995"/>
                  </a:lnTo>
                  <a:lnTo>
                    <a:pt x="37719" y="85725"/>
                  </a:lnTo>
                  <a:cubicBezTo>
                    <a:pt x="45974" y="80772"/>
                    <a:pt x="50038" y="77597"/>
                    <a:pt x="54102" y="74041"/>
                  </a:cubicBezTo>
                  <a:lnTo>
                    <a:pt x="54102" y="0"/>
                  </a:lnTo>
                  <a:lnTo>
                    <a:pt x="68199" y="0"/>
                  </a:lnTo>
                  <a:lnTo>
                    <a:pt x="68199" y="95377"/>
                  </a:lnTo>
                  <a:lnTo>
                    <a:pt x="54229" y="95377"/>
                  </a:lnTo>
                  <a:lnTo>
                    <a:pt x="54229" y="85471"/>
                  </a:lnTo>
                  <a:lnTo>
                    <a:pt x="44831" y="92202"/>
                  </a:lnTo>
                  <a:cubicBezTo>
                    <a:pt x="35687" y="96647"/>
                    <a:pt x="30607" y="97790"/>
                    <a:pt x="25019" y="97790"/>
                  </a:cubicBezTo>
                  <a:lnTo>
                    <a:pt x="11684" y="95504"/>
                  </a:lnTo>
                </a:path>
              </a:pathLst>
            </a:custGeom>
            <a:solidFill>
              <a:srgbClr val="231F20"/>
            </a:solidFill>
          </p:spPr>
          <p:txBody>
            <a:bodyPr/>
            <a:lstStyle/>
            <a:p>
              <a:endParaRPr lang="en-US"/>
            </a:p>
          </p:txBody>
        </p:sp>
        <p:sp>
          <p:nvSpPr>
            <p:cNvPr id="31" name="Freeform 31"/>
            <p:cNvSpPr/>
            <p:nvPr/>
          </p:nvSpPr>
          <p:spPr>
            <a:xfrm>
              <a:off x="266446" y="107823"/>
              <a:ext cx="66802" cy="100457"/>
            </a:xfrm>
            <a:custGeom>
              <a:avLst/>
              <a:gdLst/>
              <a:ahLst/>
              <a:cxnLst/>
              <a:rect l="l" t="t" r="r" b="b"/>
              <a:pathLst>
                <a:path w="66802" h="100457">
                  <a:moveTo>
                    <a:pt x="13081" y="96266"/>
                  </a:moveTo>
                  <a:lnTo>
                    <a:pt x="2032" y="89154"/>
                  </a:lnTo>
                  <a:lnTo>
                    <a:pt x="6985" y="74676"/>
                  </a:lnTo>
                  <a:lnTo>
                    <a:pt x="13843" y="82804"/>
                  </a:lnTo>
                  <a:cubicBezTo>
                    <a:pt x="22987" y="88392"/>
                    <a:pt x="27940" y="89789"/>
                    <a:pt x="33528" y="89789"/>
                  </a:cubicBezTo>
                  <a:lnTo>
                    <a:pt x="44069" y="88392"/>
                  </a:lnTo>
                  <a:cubicBezTo>
                    <a:pt x="51816" y="82677"/>
                    <a:pt x="53721" y="78613"/>
                    <a:pt x="53721" y="73533"/>
                  </a:cubicBezTo>
                  <a:lnTo>
                    <a:pt x="52705" y="67056"/>
                  </a:lnTo>
                  <a:lnTo>
                    <a:pt x="45847" y="60579"/>
                  </a:lnTo>
                  <a:cubicBezTo>
                    <a:pt x="39624" y="57912"/>
                    <a:pt x="35433" y="56388"/>
                    <a:pt x="30099" y="54864"/>
                  </a:cubicBezTo>
                  <a:lnTo>
                    <a:pt x="18415" y="51054"/>
                  </a:lnTo>
                  <a:cubicBezTo>
                    <a:pt x="10414" y="47371"/>
                    <a:pt x="6985" y="44704"/>
                    <a:pt x="4191" y="41148"/>
                  </a:cubicBezTo>
                  <a:lnTo>
                    <a:pt x="0" y="33020"/>
                  </a:lnTo>
                  <a:cubicBezTo>
                    <a:pt x="0" y="18923"/>
                    <a:pt x="3048" y="12192"/>
                    <a:pt x="9144" y="7366"/>
                  </a:cubicBezTo>
                  <a:lnTo>
                    <a:pt x="22860" y="0"/>
                  </a:lnTo>
                  <a:cubicBezTo>
                    <a:pt x="38227" y="0"/>
                    <a:pt x="43942" y="1143"/>
                    <a:pt x="49149" y="3429"/>
                  </a:cubicBezTo>
                  <a:lnTo>
                    <a:pt x="58801" y="9017"/>
                  </a:lnTo>
                  <a:lnTo>
                    <a:pt x="54864" y="22606"/>
                  </a:lnTo>
                  <a:cubicBezTo>
                    <a:pt x="48006" y="14605"/>
                    <a:pt x="40259" y="10541"/>
                    <a:pt x="31623" y="10541"/>
                  </a:cubicBezTo>
                  <a:lnTo>
                    <a:pt x="21844" y="11938"/>
                  </a:lnTo>
                  <a:lnTo>
                    <a:pt x="12954" y="20955"/>
                  </a:lnTo>
                  <a:lnTo>
                    <a:pt x="13970" y="32131"/>
                  </a:lnTo>
                  <a:lnTo>
                    <a:pt x="20701" y="38481"/>
                  </a:lnTo>
                  <a:cubicBezTo>
                    <a:pt x="26924" y="41148"/>
                    <a:pt x="31115" y="42672"/>
                    <a:pt x="36449" y="44196"/>
                  </a:cubicBezTo>
                  <a:lnTo>
                    <a:pt x="48387" y="48260"/>
                  </a:lnTo>
                  <a:cubicBezTo>
                    <a:pt x="56388" y="51943"/>
                    <a:pt x="59817" y="54610"/>
                    <a:pt x="62611" y="58166"/>
                  </a:cubicBezTo>
                  <a:lnTo>
                    <a:pt x="66802" y="66294"/>
                  </a:lnTo>
                  <a:cubicBezTo>
                    <a:pt x="66802" y="80645"/>
                    <a:pt x="63627" y="87630"/>
                    <a:pt x="57150" y="92710"/>
                  </a:cubicBezTo>
                  <a:cubicBezTo>
                    <a:pt x="50673" y="97790"/>
                    <a:pt x="42545" y="100457"/>
                    <a:pt x="32639" y="100457"/>
                  </a:cubicBezTo>
                  <a:lnTo>
                    <a:pt x="18796" y="99060"/>
                  </a:lnTo>
                </a:path>
              </a:pathLst>
            </a:custGeom>
            <a:solidFill>
              <a:srgbClr val="231F20"/>
            </a:solidFill>
          </p:spPr>
          <p:txBody>
            <a:bodyPr/>
            <a:lstStyle/>
            <a:p>
              <a:endParaRPr lang="en-US"/>
            </a:p>
          </p:txBody>
        </p:sp>
        <p:sp>
          <p:nvSpPr>
            <p:cNvPr id="32" name="Freeform 32"/>
            <p:cNvSpPr/>
            <p:nvPr/>
          </p:nvSpPr>
          <p:spPr>
            <a:xfrm>
              <a:off x="352679" y="107823"/>
              <a:ext cx="66802" cy="100457"/>
            </a:xfrm>
            <a:custGeom>
              <a:avLst/>
              <a:gdLst/>
              <a:ahLst/>
              <a:cxnLst/>
              <a:rect l="l" t="t" r="r" b="b"/>
              <a:pathLst>
                <a:path w="66802" h="100457">
                  <a:moveTo>
                    <a:pt x="13081" y="96266"/>
                  </a:moveTo>
                  <a:lnTo>
                    <a:pt x="2032" y="89154"/>
                  </a:lnTo>
                  <a:lnTo>
                    <a:pt x="6985" y="74676"/>
                  </a:lnTo>
                  <a:lnTo>
                    <a:pt x="13843" y="82804"/>
                  </a:lnTo>
                  <a:cubicBezTo>
                    <a:pt x="22987" y="88392"/>
                    <a:pt x="27940" y="89789"/>
                    <a:pt x="33528" y="89789"/>
                  </a:cubicBezTo>
                  <a:lnTo>
                    <a:pt x="44069" y="88392"/>
                  </a:lnTo>
                  <a:cubicBezTo>
                    <a:pt x="51816" y="82677"/>
                    <a:pt x="53721" y="78613"/>
                    <a:pt x="53721" y="73533"/>
                  </a:cubicBezTo>
                  <a:lnTo>
                    <a:pt x="52705" y="67056"/>
                  </a:lnTo>
                  <a:lnTo>
                    <a:pt x="45847" y="60579"/>
                  </a:lnTo>
                  <a:cubicBezTo>
                    <a:pt x="39624" y="57912"/>
                    <a:pt x="35433" y="56388"/>
                    <a:pt x="30099" y="54864"/>
                  </a:cubicBezTo>
                  <a:lnTo>
                    <a:pt x="18415" y="51054"/>
                  </a:lnTo>
                  <a:cubicBezTo>
                    <a:pt x="10414" y="47371"/>
                    <a:pt x="6985" y="44704"/>
                    <a:pt x="4191" y="41148"/>
                  </a:cubicBezTo>
                  <a:lnTo>
                    <a:pt x="0" y="33020"/>
                  </a:lnTo>
                  <a:cubicBezTo>
                    <a:pt x="0" y="18923"/>
                    <a:pt x="3048" y="12192"/>
                    <a:pt x="9144" y="7366"/>
                  </a:cubicBezTo>
                  <a:lnTo>
                    <a:pt x="22860" y="0"/>
                  </a:lnTo>
                  <a:cubicBezTo>
                    <a:pt x="38227" y="0"/>
                    <a:pt x="43942" y="1143"/>
                    <a:pt x="49149" y="3429"/>
                  </a:cubicBezTo>
                  <a:lnTo>
                    <a:pt x="58801" y="9017"/>
                  </a:lnTo>
                  <a:lnTo>
                    <a:pt x="54864" y="22606"/>
                  </a:lnTo>
                  <a:cubicBezTo>
                    <a:pt x="48006" y="14605"/>
                    <a:pt x="40259" y="10541"/>
                    <a:pt x="31623" y="10541"/>
                  </a:cubicBezTo>
                  <a:lnTo>
                    <a:pt x="21844" y="11938"/>
                  </a:lnTo>
                  <a:lnTo>
                    <a:pt x="12954" y="20955"/>
                  </a:lnTo>
                  <a:lnTo>
                    <a:pt x="13970" y="32131"/>
                  </a:lnTo>
                  <a:lnTo>
                    <a:pt x="20701" y="38481"/>
                  </a:lnTo>
                  <a:cubicBezTo>
                    <a:pt x="26924" y="41148"/>
                    <a:pt x="31115" y="42672"/>
                    <a:pt x="36449" y="44196"/>
                  </a:cubicBezTo>
                  <a:lnTo>
                    <a:pt x="48387" y="48260"/>
                  </a:lnTo>
                  <a:cubicBezTo>
                    <a:pt x="56388" y="51943"/>
                    <a:pt x="59817" y="54610"/>
                    <a:pt x="62611" y="58166"/>
                  </a:cubicBezTo>
                  <a:lnTo>
                    <a:pt x="66802" y="66294"/>
                  </a:lnTo>
                  <a:cubicBezTo>
                    <a:pt x="66802" y="80645"/>
                    <a:pt x="63627" y="87630"/>
                    <a:pt x="57150" y="92710"/>
                  </a:cubicBezTo>
                  <a:cubicBezTo>
                    <a:pt x="50673" y="97790"/>
                    <a:pt x="42545" y="100457"/>
                    <a:pt x="32639" y="100457"/>
                  </a:cubicBezTo>
                  <a:lnTo>
                    <a:pt x="18796" y="99060"/>
                  </a:lnTo>
                </a:path>
              </a:pathLst>
            </a:custGeom>
            <a:solidFill>
              <a:srgbClr val="231F20"/>
            </a:solidFill>
          </p:spPr>
          <p:txBody>
            <a:bodyPr/>
            <a:lstStyle/>
            <a:p>
              <a:endParaRPr lang="en-US"/>
            </a:p>
          </p:txBody>
        </p:sp>
        <p:sp>
          <p:nvSpPr>
            <p:cNvPr id="33" name="Freeform 33"/>
            <p:cNvSpPr/>
            <p:nvPr/>
          </p:nvSpPr>
          <p:spPr>
            <a:xfrm>
              <a:off x="436372" y="107950"/>
              <a:ext cx="76454" cy="100457"/>
            </a:xfrm>
            <a:custGeom>
              <a:avLst/>
              <a:gdLst/>
              <a:ahLst/>
              <a:cxnLst/>
              <a:rect l="l" t="t" r="r" b="b"/>
              <a:pathLst>
                <a:path w="76454" h="100457">
                  <a:moveTo>
                    <a:pt x="56642" y="19558"/>
                  </a:moveTo>
                  <a:lnTo>
                    <a:pt x="47244" y="10414"/>
                  </a:lnTo>
                  <a:cubicBezTo>
                    <a:pt x="34163" y="10414"/>
                    <a:pt x="29718" y="11938"/>
                    <a:pt x="26035" y="15113"/>
                  </a:cubicBezTo>
                  <a:lnTo>
                    <a:pt x="19558" y="22225"/>
                  </a:lnTo>
                  <a:cubicBezTo>
                    <a:pt x="16002" y="32004"/>
                    <a:pt x="15113" y="36957"/>
                    <a:pt x="14986" y="42291"/>
                  </a:cubicBezTo>
                  <a:lnTo>
                    <a:pt x="62103" y="42291"/>
                  </a:lnTo>
                  <a:cubicBezTo>
                    <a:pt x="62230" y="33274"/>
                    <a:pt x="60452" y="25781"/>
                    <a:pt x="56769" y="19685"/>
                  </a:cubicBezTo>
                  <a:moveTo>
                    <a:pt x="10922" y="87630"/>
                  </a:moveTo>
                  <a:cubicBezTo>
                    <a:pt x="3683" y="78994"/>
                    <a:pt x="0" y="66421"/>
                    <a:pt x="0" y="50038"/>
                  </a:cubicBezTo>
                  <a:cubicBezTo>
                    <a:pt x="0" y="34036"/>
                    <a:pt x="3683" y="21717"/>
                    <a:pt x="10922" y="13081"/>
                  </a:cubicBezTo>
                  <a:cubicBezTo>
                    <a:pt x="18161" y="4445"/>
                    <a:pt x="28067" y="0"/>
                    <a:pt x="40640" y="0"/>
                  </a:cubicBezTo>
                  <a:cubicBezTo>
                    <a:pt x="52705" y="0"/>
                    <a:pt x="61722" y="4318"/>
                    <a:pt x="67564" y="12827"/>
                  </a:cubicBezTo>
                  <a:cubicBezTo>
                    <a:pt x="73406" y="21336"/>
                    <a:pt x="76454" y="32893"/>
                    <a:pt x="76454" y="47244"/>
                  </a:cubicBezTo>
                  <a:lnTo>
                    <a:pt x="76327" y="50673"/>
                  </a:lnTo>
                  <a:lnTo>
                    <a:pt x="14351" y="51816"/>
                  </a:lnTo>
                  <a:cubicBezTo>
                    <a:pt x="14224" y="64770"/>
                    <a:pt x="16637" y="74295"/>
                    <a:pt x="21717" y="80518"/>
                  </a:cubicBezTo>
                  <a:lnTo>
                    <a:pt x="33401" y="89789"/>
                  </a:lnTo>
                  <a:cubicBezTo>
                    <a:pt x="46736" y="89789"/>
                    <a:pt x="51435" y="88265"/>
                    <a:pt x="55753" y="85090"/>
                  </a:cubicBezTo>
                  <a:lnTo>
                    <a:pt x="63754" y="78105"/>
                  </a:lnTo>
                  <a:lnTo>
                    <a:pt x="75311" y="81153"/>
                  </a:lnTo>
                  <a:lnTo>
                    <a:pt x="66802" y="91567"/>
                  </a:lnTo>
                  <a:cubicBezTo>
                    <a:pt x="54864" y="98679"/>
                    <a:pt x="48006" y="100457"/>
                    <a:pt x="40132" y="100457"/>
                  </a:cubicBezTo>
                  <a:cubicBezTo>
                    <a:pt x="27813" y="100457"/>
                    <a:pt x="18034" y="96139"/>
                    <a:pt x="10795" y="87503"/>
                  </a:cubicBezTo>
                </a:path>
              </a:pathLst>
            </a:custGeom>
            <a:solidFill>
              <a:srgbClr val="231F20"/>
            </a:solidFill>
          </p:spPr>
          <p:txBody>
            <a:bodyPr/>
            <a:lstStyle/>
            <a:p>
              <a:endParaRPr lang="en-US"/>
            </a:p>
          </p:txBody>
        </p:sp>
        <p:sp>
          <p:nvSpPr>
            <p:cNvPr id="34" name="Freeform 34"/>
            <p:cNvSpPr/>
            <p:nvPr/>
          </p:nvSpPr>
          <p:spPr>
            <a:xfrm>
              <a:off x="537210" y="63500"/>
              <a:ext cx="14097" cy="142367"/>
            </a:xfrm>
            <a:custGeom>
              <a:avLst/>
              <a:gdLst/>
              <a:ahLst/>
              <a:cxnLst/>
              <a:rect l="l" t="t" r="r" b="b"/>
              <a:pathLst>
                <a:path w="14097" h="142367">
                  <a:moveTo>
                    <a:pt x="0" y="7874"/>
                  </a:moveTo>
                  <a:lnTo>
                    <a:pt x="14097" y="0"/>
                  </a:lnTo>
                  <a:lnTo>
                    <a:pt x="14097" y="142367"/>
                  </a:lnTo>
                  <a:lnTo>
                    <a:pt x="0" y="142367"/>
                  </a:lnTo>
                  <a:close/>
                </a:path>
              </a:pathLst>
            </a:custGeom>
            <a:solidFill>
              <a:srgbClr val="231F20"/>
            </a:solidFill>
          </p:spPr>
          <p:txBody>
            <a:bodyPr/>
            <a:lstStyle/>
            <a:p>
              <a:endParaRPr lang="en-US"/>
            </a:p>
          </p:txBody>
        </p:sp>
        <p:sp>
          <p:nvSpPr>
            <p:cNvPr id="35" name="Freeform 35"/>
            <p:cNvSpPr/>
            <p:nvPr/>
          </p:nvSpPr>
          <p:spPr>
            <a:xfrm>
              <a:off x="582041" y="63500"/>
              <a:ext cx="14097" cy="142367"/>
            </a:xfrm>
            <a:custGeom>
              <a:avLst/>
              <a:gdLst/>
              <a:ahLst/>
              <a:cxnLst/>
              <a:rect l="l" t="t" r="r" b="b"/>
              <a:pathLst>
                <a:path w="14097" h="142367">
                  <a:moveTo>
                    <a:pt x="0" y="7874"/>
                  </a:moveTo>
                  <a:lnTo>
                    <a:pt x="14097" y="0"/>
                  </a:lnTo>
                  <a:lnTo>
                    <a:pt x="14097" y="142367"/>
                  </a:lnTo>
                  <a:lnTo>
                    <a:pt x="0" y="142367"/>
                  </a:lnTo>
                  <a:close/>
                </a:path>
              </a:pathLst>
            </a:custGeom>
            <a:solidFill>
              <a:srgbClr val="231F20"/>
            </a:solidFill>
          </p:spPr>
          <p:txBody>
            <a:bodyPr/>
            <a:lstStyle/>
            <a:p>
              <a:endParaRPr lang="en-US"/>
            </a:p>
          </p:txBody>
        </p:sp>
        <p:sp>
          <p:nvSpPr>
            <p:cNvPr id="36" name="Freeform 36"/>
            <p:cNvSpPr/>
            <p:nvPr/>
          </p:nvSpPr>
          <p:spPr>
            <a:xfrm>
              <a:off x="674624" y="70485"/>
              <a:ext cx="66294" cy="135382"/>
            </a:xfrm>
            <a:custGeom>
              <a:avLst/>
              <a:gdLst/>
              <a:ahLst/>
              <a:cxnLst/>
              <a:rect l="l" t="t" r="r" b="b"/>
              <a:pathLst>
                <a:path w="66294" h="135382">
                  <a:moveTo>
                    <a:pt x="29718" y="124079"/>
                  </a:moveTo>
                  <a:lnTo>
                    <a:pt x="29718" y="19558"/>
                  </a:lnTo>
                  <a:cubicBezTo>
                    <a:pt x="23749" y="26416"/>
                    <a:pt x="14986" y="31750"/>
                    <a:pt x="3429" y="35433"/>
                  </a:cubicBezTo>
                  <a:lnTo>
                    <a:pt x="0" y="24511"/>
                  </a:lnTo>
                  <a:cubicBezTo>
                    <a:pt x="7112" y="22352"/>
                    <a:pt x="13589" y="19050"/>
                    <a:pt x="19431" y="14986"/>
                  </a:cubicBezTo>
                  <a:lnTo>
                    <a:pt x="29718" y="5715"/>
                  </a:lnTo>
                  <a:lnTo>
                    <a:pt x="44577" y="0"/>
                  </a:lnTo>
                  <a:lnTo>
                    <a:pt x="44577" y="124079"/>
                  </a:lnTo>
                  <a:lnTo>
                    <a:pt x="66294" y="124079"/>
                  </a:lnTo>
                  <a:lnTo>
                    <a:pt x="66294" y="135382"/>
                  </a:lnTo>
                  <a:lnTo>
                    <a:pt x="8001" y="135382"/>
                  </a:lnTo>
                  <a:lnTo>
                    <a:pt x="8001" y="124079"/>
                  </a:lnTo>
                  <a:close/>
                </a:path>
              </a:pathLst>
            </a:custGeom>
            <a:solidFill>
              <a:srgbClr val="231F20"/>
            </a:solidFill>
          </p:spPr>
          <p:txBody>
            <a:bodyPr/>
            <a:lstStyle/>
            <a:p>
              <a:endParaRPr lang="en-US"/>
            </a:p>
          </p:txBody>
        </p:sp>
        <p:sp>
          <p:nvSpPr>
            <p:cNvPr id="37" name="Freeform 37"/>
            <p:cNvSpPr/>
            <p:nvPr/>
          </p:nvSpPr>
          <p:spPr>
            <a:xfrm>
              <a:off x="777367" y="67818"/>
              <a:ext cx="90424" cy="140589"/>
            </a:xfrm>
            <a:custGeom>
              <a:avLst/>
              <a:gdLst/>
              <a:ahLst/>
              <a:cxnLst/>
              <a:rect l="l" t="t" r="r" b="b"/>
              <a:pathLst>
                <a:path w="90424" h="140589">
                  <a:moveTo>
                    <a:pt x="69850" y="111252"/>
                  </a:moveTo>
                  <a:lnTo>
                    <a:pt x="76073" y="70612"/>
                  </a:lnTo>
                  <a:cubicBezTo>
                    <a:pt x="76073" y="55118"/>
                    <a:pt x="74041" y="41402"/>
                    <a:pt x="69850" y="29464"/>
                  </a:cubicBezTo>
                  <a:cubicBezTo>
                    <a:pt x="65659" y="17526"/>
                    <a:pt x="57531" y="11557"/>
                    <a:pt x="45339" y="11557"/>
                  </a:cubicBezTo>
                  <a:cubicBezTo>
                    <a:pt x="33274" y="11557"/>
                    <a:pt x="25146" y="17526"/>
                    <a:pt x="21082" y="29464"/>
                  </a:cubicBezTo>
                  <a:lnTo>
                    <a:pt x="14859" y="70612"/>
                  </a:lnTo>
                  <a:cubicBezTo>
                    <a:pt x="14859" y="85979"/>
                    <a:pt x="17018" y="99568"/>
                    <a:pt x="21082" y="111252"/>
                  </a:cubicBezTo>
                  <a:cubicBezTo>
                    <a:pt x="25146" y="122936"/>
                    <a:pt x="33401" y="128905"/>
                    <a:pt x="45212" y="128905"/>
                  </a:cubicBezTo>
                  <a:cubicBezTo>
                    <a:pt x="57277" y="128905"/>
                    <a:pt x="65405" y="123063"/>
                    <a:pt x="69596" y="111252"/>
                  </a:cubicBezTo>
                  <a:moveTo>
                    <a:pt x="10795" y="120523"/>
                  </a:moveTo>
                  <a:cubicBezTo>
                    <a:pt x="3683" y="107061"/>
                    <a:pt x="0" y="90424"/>
                    <a:pt x="0" y="70612"/>
                  </a:cubicBezTo>
                  <a:cubicBezTo>
                    <a:pt x="0" y="50800"/>
                    <a:pt x="3429" y="33909"/>
                    <a:pt x="10541" y="20320"/>
                  </a:cubicBezTo>
                  <a:cubicBezTo>
                    <a:pt x="17653" y="6731"/>
                    <a:pt x="29083" y="0"/>
                    <a:pt x="45212" y="0"/>
                  </a:cubicBezTo>
                  <a:cubicBezTo>
                    <a:pt x="61468" y="0"/>
                    <a:pt x="73025" y="6858"/>
                    <a:pt x="80010" y="20320"/>
                  </a:cubicBezTo>
                  <a:cubicBezTo>
                    <a:pt x="86995" y="33782"/>
                    <a:pt x="90424" y="50673"/>
                    <a:pt x="90424" y="70612"/>
                  </a:cubicBezTo>
                  <a:cubicBezTo>
                    <a:pt x="90424" y="90551"/>
                    <a:pt x="86868" y="107061"/>
                    <a:pt x="79629" y="120523"/>
                  </a:cubicBezTo>
                  <a:cubicBezTo>
                    <a:pt x="72390" y="133985"/>
                    <a:pt x="60960" y="140589"/>
                    <a:pt x="45212" y="140589"/>
                  </a:cubicBezTo>
                  <a:cubicBezTo>
                    <a:pt x="29464" y="140589"/>
                    <a:pt x="18034" y="133858"/>
                    <a:pt x="10795" y="120523"/>
                  </a:cubicBezTo>
                </a:path>
              </a:pathLst>
            </a:custGeom>
            <a:solidFill>
              <a:srgbClr val="231F20"/>
            </a:solidFill>
          </p:spPr>
          <p:txBody>
            <a:bodyPr/>
            <a:lstStyle/>
            <a:p>
              <a:endParaRPr lang="en-US"/>
            </a:p>
          </p:txBody>
        </p:sp>
        <p:sp>
          <p:nvSpPr>
            <p:cNvPr id="38" name="Freeform 38"/>
            <p:cNvSpPr/>
            <p:nvPr/>
          </p:nvSpPr>
          <p:spPr>
            <a:xfrm>
              <a:off x="890143" y="67818"/>
              <a:ext cx="90424" cy="140589"/>
            </a:xfrm>
            <a:custGeom>
              <a:avLst/>
              <a:gdLst/>
              <a:ahLst/>
              <a:cxnLst/>
              <a:rect l="l" t="t" r="r" b="b"/>
              <a:pathLst>
                <a:path w="90424" h="140589">
                  <a:moveTo>
                    <a:pt x="69850" y="111252"/>
                  </a:moveTo>
                  <a:lnTo>
                    <a:pt x="76073" y="70612"/>
                  </a:lnTo>
                  <a:cubicBezTo>
                    <a:pt x="76073" y="55118"/>
                    <a:pt x="74041" y="41402"/>
                    <a:pt x="69850" y="29464"/>
                  </a:cubicBezTo>
                  <a:cubicBezTo>
                    <a:pt x="65659" y="17526"/>
                    <a:pt x="57531" y="11557"/>
                    <a:pt x="45339" y="11557"/>
                  </a:cubicBezTo>
                  <a:cubicBezTo>
                    <a:pt x="33274" y="11557"/>
                    <a:pt x="25146" y="17526"/>
                    <a:pt x="21082" y="29464"/>
                  </a:cubicBezTo>
                  <a:lnTo>
                    <a:pt x="14859" y="70612"/>
                  </a:lnTo>
                  <a:cubicBezTo>
                    <a:pt x="14859" y="85979"/>
                    <a:pt x="17018" y="99568"/>
                    <a:pt x="21082" y="111252"/>
                  </a:cubicBezTo>
                  <a:cubicBezTo>
                    <a:pt x="25146" y="122936"/>
                    <a:pt x="33401" y="128905"/>
                    <a:pt x="45212" y="128905"/>
                  </a:cubicBezTo>
                  <a:cubicBezTo>
                    <a:pt x="57277" y="128905"/>
                    <a:pt x="65405" y="123063"/>
                    <a:pt x="69596" y="111252"/>
                  </a:cubicBezTo>
                  <a:moveTo>
                    <a:pt x="10795" y="120523"/>
                  </a:moveTo>
                  <a:cubicBezTo>
                    <a:pt x="3683" y="107061"/>
                    <a:pt x="0" y="90424"/>
                    <a:pt x="0" y="70612"/>
                  </a:cubicBezTo>
                  <a:cubicBezTo>
                    <a:pt x="0" y="50800"/>
                    <a:pt x="3429" y="33909"/>
                    <a:pt x="10541" y="20320"/>
                  </a:cubicBezTo>
                  <a:cubicBezTo>
                    <a:pt x="17653" y="6731"/>
                    <a:pt x="29083" y="0"/>
                    <a:pt x="45212" y="0"/>
                  </a:cubicBezTo>
                  <a:cubicBezTo>
                    <a:pt x="61468" y="0"/>
                    <a:pt x="73025" y="6858"/>
                    <a:pt x="80010" y="20320"/>
                  </a:cubicBezTo>
                  <a:cubicBezTo>
                    <a:pt x="86995" y="33782"/>
                    <a:pt x="90424" y="50673"/>
                    <a:pt x="90424" y="70612"/>
                  </a:cubicBezTo>
                  <a:cubicBezTo>
                    <a:pt x="90424" y="90551"/>
                    <a:pt x="86868" y="107061"/>
                    <a:pt x="79629" y="120523"/>
                  </a:cubicBezTo>
                  <a:cubicBezTo>
                    <a:pt x="72390" y="133985"/>
                    <a:pt x="60960" y="140589"/>
                    <a:pt x="45212" y="140589"/>
                  </a:cubicBezTo>
                  <a:cubicBezTo>
                    <a:pt x="29464" y="140589"/>
                    <a:pt x="18034" y="133858"/>
                    <a:pt x="10795" y="120523"/>
                  </a:cubicBezTo>
                </a:path>
              </a:pathLst>
            </a:custGeom>
            <a:solidFill>
              <a:srgbClr val="231F20"/>
            </a:solidFill>
          </p:spPr>
          <p:txBody>
            <a:bodyPr/>
            <a:lstStyle/>
            <a:p>
              <a:endParaRPr lang="en-US"/>
            </a:p>
          </p:txBody>
        </p:sp>
        <p:sp>
          <p:nvSpPr>
            <p:cNvPr id="39" name="Freeform 39"/>
            <p:cNvSpPr/>
            <p:nvPr/>
          </p:nvSpPr>
          <p:spPr>
            <a:xfrm>
              <a:off x="1002919" y="67818"/>
              <a:ext cx="90424" cy="140589"/>
            </a:xfrm>
            <a:custGeom>
              <a:avLst/>
              <a:gdLst/>
              <a:ahLst/>
              <a:cxnLst/>
              <a:rect l="l" t="t" r="r" b="b"/>
              <a:pathLst>
                <a:path w="90424" h="140589">
                  <a:moveTo>
                    <a:pt x="69850" y="111252"/>
                  </a:moveTo>
                  <a:lnTo>
                    <a:pt x="76073" y="70612"/>
                  </a:lnTo>
                  <a:cubicBezTo>
                    <a:pt x="76073" y="55118"/>
                    <a:pt x="74041" y="41402"/>
                    <a:pt x="69850" y="29464"/>
                  </a:cubicBezTo>
                  <a:cubicBezTo>
                    <a:pt x="65659" y="17526"/>
                    <a:pt x="57531" y="11557"/>
                    <a:pt x="45339" y="11557"/>
                  </a:cubicBezTo>
                  <a:cubicBezTo>
                    <a:pt x="33274" y="11557"/>
                    <a:pt x="25146" y="17526"/>
                    <a:pt x="21082" y="29464"/>
                  </a:cubicBezTo>
                  <a:lnTo>
                    <a:pt x="14859" y="70612"/>
                  </a:lnTo>
                  <a:cubicBezTo>
                    <a:pt x="14859" y="85979"/>
                    <a:pt x="17018" y="99568"/>
                    <a:pt x="21082" y="111252"/>
                  </a:cubicBezTo>
                  <a:cubicBezTo>
                    <a:pt x="25146" y="122936"/>
                    <a:pt x="33401" y="128905"/>
                    <a:pt x="45212" y="128905"/>
                  </a:cubicBezTo>
                  <a:cubicBezTo>
                    <a:pt x="57277" y="128905"/>
                    <a:pt x="65405" y="123063"/>
                    <a:pt x="69596" y="111252"/>
                  </a:cubicBezTo>
                  <a:moveTo>
                    <a:pt x="10795" y="120523"/>
                  </a:moveTo>
                  <a:cubicBezTo>
                    <a:pt x="3683" y="107061"/>
                    <a:pt x="0" y="90424"/>
                    <a:pt x="0" y="70612"/>
                  </a:cubicBezTo>
                  <a:cubicBezTo>
                    <a:pt x="0" y="50800"/>
                    <a:pt x="3429" y="33909"/>
                    <a:pt x="10541" y="20320"/>
                  </a:cubicBezTo>
                  <a:cubicBezTo>
                    <a:pt x="17653" y="6731"/>
                    <a:pt x="29083" y="0"/>
                    <a:pt x="45212" y="0"/>
                  </a:cubicBezTo>
                  <a:cubicBezTo>
                    <a:pt x="61468" y="0"/>
                    <a:pt x="73025" y="6858"/>
                    <a:pt x="80010" y="20320"/>
                  </a:cubicBezTo>
                  <a:cubicBezTo>
                    <a:pt x="86995" y="33782"/>
                    <a:pt x="90424" y="50673"/>
                    <a:pt x="90424" y="70612"/>
                  </a:cubicBezTo>
                  <a:cubicBezTo>
                    <a:pt x="90424" y="90551"/>
                    <a:pt x="86868" y="107061"/>
                    <a:pt x="79629" y="120523"/>
                  </a:cubicBezTo>
                  <a:cubicBezTo>
                    <a:pt x="72390" y="133985"/>
                    <a:pt x="60960" y="140589"/>
                    <a:pt x="45212" y="140589"/>
                  </a:cubicBezTo>
                  <a:cubicBezTo>
                    <a:pt x="29464" y="140589"/>
                    <a:pt x="18034" y="133858"/>
                    <a:pt x="10795" y="120523"/>
                  </a:cubicBezTo>
                </a:path>
              </a:pathLst>
            </a:custGeom>
            <a:solidFill>
              <a:srgbClr val="231F20"/>
            </a:solidFill>
          </p:spPr>
          <p:txBody>
            <a:bodyPr/>
            <a:lstStyle/>
            <a:p>
              <a:endParaRPr lang="en-US"/>
            </a:p>
          </p:txBody>
        </p:sp>
        <p:sp>
          <p:nvSpPr>
            <p:cNvPr id="40" name="Freeform 40"/>
            <p:cNvSpPr/>
            <p:nvPr/>
          </p:nvSpPr>
          <p:spPr>
            <a:xfrm>
              <a:off x="1164209" y="70485"/>
              <a:ext cx="14859" cy="135382"/>
            </a:xfrm>
            <a:custGeom>
              <a:avLst/>
              <a:gdLst/>
              <a:ahLst/>
              <a:cxnLst/>
              <a:rect l="l" t="t" r="r" b="b"/>
              <a:pathLst>
                <a:path w="14859" h="135382">
                  <a:moveTo>
                    <a:pt x="0" y="0"/>
                  </a:moveTo>
                  <a:lnTo>
                    <a:pt x="14859" y="0"/>
                  </a:lnTo>
                  <a:lnTo>
                    <a:pt x="14859" y="135382"/>
                  </a:lnTo>
                  <a:lnTo>
                    <a:pt x="0" y="135382"/>
                  </a:lnTo>
                  <a:close/>
                </a:path>
              </a:pathLst>
            </a:custGeom>
            <a:solidFill>
              <a:srgbClr val="231F20"/>
            </a:solidFill>
          </p:spPr>
          <p:txBody>
            <a:bodyPr/>
            <a:lstStyle/>
            <a:p>
              <a:endParaRPr lang="en-US"/>
            </a:p>
          </p:txBody>
        </p:sp>
        <p:sp>
          <p:nvSpPr>
            <p:cNvPr id="41" name="Freeform 41"/>
            <p:cNvSpPr/>
            <p:nvPr/>
          </p:nvSpPr>
          <p:spPr>
            <a:xfrm>
              <a:off x="1211580" y="107823"/>
              <a:ext cx="67945" cy="98044"/>
            </a:xfrm>
            <a:custGeom>
              <a:avLst/>
              <a:gdLst/>
              <a:ahLst/>
              <a:cxnLst/>
              <a:rect l="l" t="t" r="r" b="b"/>
              <a:pathLst>
                <a:path w="67945" h="98044">
                  <a:moveTo>
                    <a:pt x="14097" y="2667"/>
                  </a:moveTo>
                  <a:lnTo>
                    <a:pt x="14097" y="12700"/>
                  </a:lnTo>
                  <a:lnTo>
                    <a:pt x="23114" y="5842"/>
                  </a:lnTo>
                  <a:cubicBezTo>
                    <a:pt x="32385" y="1143"/>
                    <a:pt x="37465" y="0"/>
                    <a:pt x="43053" y="0"/>
                  </a:cubicBezTo>
                  <a:lnTo>
                    <a:pt x="56388" y="2286"/>
                  </a:lnTo>
                  <a:cubicBezTo>
                    <a:pt x="65659" y="11430"/>
                    <a:pt x="67945" y="19050"/>
                    <a:pt x="67945" y="29718"/>
                  </a:cubicBezTo>
                  <a:lnTo>
                    <a:pt x="67945" y="97917"/>
                  </a:lnTo>
                  <a:lnTo>
                    <a:pt x="53975" y="97917"/>
                  </a:lnTo>
                  <a:lnTo>
                    <a:pt x="53975" y="30226"/>
                  </a:lnTo>
                  <a:cubicBezTo>
                    <a:pt x="53975" y="25273"/>
                    <a:pt x="52705" y="20828"/>
                    <a:pt x="50292" y="16891"/>
                  </a:cubicBezTo>
                  <a:lnTo>
                    <a:pt x="44069" y="11049"/>
                  </a:lnTo>
                  <a:cubicBezTo>
                    <a:pt x="31877" y="11049"/>
                    <a:pt x="23622" y="15367"/>
                    <a:pt x="14224" y="24003"/>
                  </a:cubicBezTo>
                  <a:lnTo>
                    <a:pt x="14224" y="98044"/>
                  </a:lnTo>
                  <a:lnTo>
                    <a:pt x="0" y="98044"/>
                  </a:lnTo>
                  <a:lnTo>
                    <a:pt x="0" y="2667"/>
                  </a:lnTo>
                  <a:close/>
                </a:path>
              </a:pathLst>
            </a:custGeom>
            <a:solidFill>
              <a:srgbClr val="231F20"/>
            </a:solidFill>
          </p:spPr>
          <p:txBody>
            <a:bodyPr/>
            <a:lstStyle/>
            <a:p>
              <a:endParaRPr lang="en-US"/>
            </a:p>
          </p:txBody>
        </p:sp>
        <p:sp>
          <p:nvSpPr>
            <p:cNvPr id="42" name="Freeform 42"/>
            <p:cNvSpPr/>
            <p:nvPr/>
          </p:nvSpPr>
          <p:spPr>
            <a:xfrm>
              <a:off x="1303528" y="63500"/>
              <a:ext cx="76454" cy="145034"/>
            </a:xfrm>
            <a:custGeom>
              <a:avLst/>
              <a:gdLst/>
              <a:ahLst/>
              <a:cxnLst/>
              <a:rect l="l" t="t" r="r" b="b"/>
              <a:pathLst>
                <a:path w="76454" h="145034">
                  <a:moveTo>
                    <a:pt x="52959" y="128270"/>
                  </a:moveTo>
                  <a:lnTo>
                    <a:pt x="60071" y="121158"/>
                  </a:lnTo>
                  <a:lnTo>
                    <a:pt x="62357" y="70358"/>
                  </a:lnTo>
                  <a:cubicBezTo>
                    <a:pt x="59690" y="66167"/>
                    <a:pt x="56515" y="62611"/>
                    <a:pt x="52832" y="59817"/>
                  </a:cubicBezTo>
                  <a:lnTo>
                    <a:pt x="44958" y="55753"/>
                  </a:lnTo>
                  <a:cubicBezTo>
                    <a:pt x="31369" y="55753"/>
                    <a:pt x="24765" y="59690"/>
                    <a:pt x="20574" y="67564"/>
                  </a:cubicBezTo>
                  <a:lnTo>
                    <a:pt x="14224" y="95631"/>
                  </a:lnTo>
                  <a:cubicBezTo>
                    <a:pt x="14224" y="103759"/>
                    <a:pt x="15494" y="110744"/>
                    <a:pt x="17907" y="116332"/>
                  </a:cubicBezTo>
                  <a:lnTo>
                    <a:pt x="23622" y="126238"/>
                  </a:lnTo>
                  <a:cubicBezTo>
                    <a:pt x="31623" y="131826"/>
                    <a:pt x="35814" y="133223"/>
                    <a:pt x="40259" y="133223"/>
                  </a:cubicBezTo>
                  <a:lnTo>
                    <a:pt x="48895" y="131572"/>
                  </a:lnTo>
                  <a:moveTo>
                    <a:pt x="20193" y="140081"/>
                  </a:moveTo>
                  <a:lnTo>
                    <a:pt x="9652" y="131572"/>
                  </a:lnTo>
                  <a:cubicBezTo>
                    <a:pt x="1905" y="116840"/>
                    <a:pt x="0" y="107188"/>
                    <a:pt x="0" y="95377"/>
                  </a:cubicBezTo>
                  <a:lnTo>
                    <a:pt x="5461" y="66548"/>
                  </a:lnTo>
                  <a:cubicBezTo>
                    <a:pt x="9144" y="58928"/>
                    <a:pt x="13843" y="53340"/>
                    <a:pt x="19558" y="49784"/>
                  </a:cubicBezTo>
                  <a:lnTo>
                    <a:pt x="31115" y="44450"/>
                  </a:lnTo>
                  <a:cubicBezTo>
                    <a:pt x="41656" y="44450"/>
                    <a:pt x="45974" y="45593"/>
                    <a:pt x="50165" y="47879"/>
                  </a:cubicBezTo>
                  <a:lnTo>
                    <a:pt x="58293" y="53086"/>
                  </a:lnTo>
                  <a:lnTo>
                    <a:pt x="62230" y="7874"/>
                  </a:lnTo>
                  <a:lnTo>
                    <a:pt x="76454" y="0"/>
                  </a:lnTo>
                  <a:lnTo>
                    <a:pt x="76454" y="142367"/>
                  </a:lnTo>
                  <a:lnTo>
                    <a:pt x="63119" y="142367"/>
                  </a:lnTo>
                  <a:lnTo>
                    <a:pt x="63119" y="132207"/>
                  </a:lnTo>
                  <a:lnTo>
                    <a:pt x="54991" y="139700"/>
                  </a:lnTo>
                  <a:cubicBezTo>
                    <a:pt x="47117" y="144018"/>
                    <a:pt x="42545" y="145034"/>
                    <a:pt x="37338" y="145034"/>
                  </a:cubicBezTo>
                  <a:lnTo>
                    <a:pt x="25908" y="143383"/>
                  </a:lnTo>
                </a:path>
              </a:pathLst>
            </a:custGeom>
            <a:solidFill>
              <a:srgbClr val="231F20"/>
            </a:solidFill>
          </p:spPr>
          <p:txBody>
            <a:bodyPr/>
            <a:lstStyle/>
            <a:p>
              <a:endParaRPr lang="en-US"/>
            </a:p>
          </p:txBody>
        </p:sp>
        <p:sp>
          <p:nvSpPr>
            <p:cNvPr id="43" name="Freeform 43"/>
            <p:cNvSpPr/>
            <p:nvPr/>
          </p:nvSpPr>
          <p:spPr>
            <a:xfrm>
              <a:off x="1404366" y="108077"/>
              <a:ext cx="76581" cy="100457"/>
            </a:xfrm>
            <a:custGeom>
              <a:avLst/>
              <a:gdLst/>
              <a:ahLst/>
              <a:cxnLst/>
              <a:rect l="l" t="t" r="r" b="b"/>
              <a:pathLst>
                <a:path w="76581" h="100457">
                  <a:moveTo>
                    <a:pt x="56642" y="19431"/>
                  </a:moveTo>
                  <a:lnTo>
                    <a:pt x="47244" y="10287"/>
                  </a:lnTo>
                  <a:cubicBezTo>
                    <a:pt x="34163" y="10287"/>
                    <a:pt x="29718" y="11811"/>
                    <a:pt x="26035" y="14986"/>
                  </a:cubicBezTo>
                  <a:lnTo>
                    <a:pt x="19558" y="22098"/>
                  </a:lnTo>
                  <a:cubicBezTo>
                    <a:pt x="16002" y="31877"/>
                    <a:pt x="15113" y="36830"/>
                    <a:pt x="14986" y="42164"/>
                  </a:cubicBezTo>
                  <a:lnTo>
                    <a:pt x="62103" y="42164"/>
                  </a:lnTo>
                  <a:cubicBezTo>
                    <a:pt x="62230" y="33147"/>
                    <a:pt x="60452" y="25654"/>
                    <a:pt x="56769" y="19558"/>
                  </a:cubicBezTo>
                  <a:moveTo>
                    <a:pt x="10922" y="87503"/>
                  </a:moveTo>
                  <a:cubicBezTo>
                    <a:pt x="3683" y="78867"/>
                    <a:pt x="0" y="66294"/>
                    <a:pt x="0" y="49911"/>
                  </a:cubicBezTo>
                  <a:cubicBezTo>
                    <a:pt x="0" y="33909"/>
                    <a:pt x="3683" y="21590"/>
                    <a:pt x="10922" y="12954"/>
                  </a:cubicBezTo>
                  <a:cubicBezTo>
                    <a:pt x="18161" y="4318"/>
                    <a:pt x="28194" y="0"/>
                    <a:pt x="40767" y="0"/>
                  </a:cubicBezTo>
                  <a:cubicBezTo>
                    <a:pt x="52832" y="0"/>
                    <a:pt x="61849" y="4318"/>
                    <a:pt x="67691" y="12827"/>
                  </a:cubicBezTo>
                  <a:cubicBezTo>
                    <a:pt x="73533" y="21336"/>
                    <a:pt x="76581" y="32893"/>
                    <a:pt x="76581" y="47244"/>
                  </a:cubicBezTo>
                  <a:lnTo>
                    <a:pt x="76454" y="50673"/>
                  </a:lnTo>
                  <a:lnTo>
                    <a:pt x="14478" y="51816"/>
                  </a:lnTo>
                  <a:cubicBezTo>
                    <a:pt x="14351" y="64770"/>
                    <a:pt x="16764" y="74295"/>
                    <a:pt x="21844" y="80518"/>
                  </a:cubicBezTo>
                  <a:lnTo>
                    <a:pt x="33528" y="89789"/>
                  </a:lnTo>
                  <a:cubicBezTo>
                    <a:pt x="46863" y="89789"/>
                    <a:pt x="51562" y="88265"/>
                    <a:pt x="55880" y="85090"/>
                  </a:cubicBezTo>
                  <a:lnTo>
                    <a:pt x="63881" y="78105"/>
                  </a:lnTo>
                  <a:lnTo>
                    <a:pt x="75438" y="81153"/>
                  </a:lnTo>
                  <a:lnTo>
                    <a:pt x="66929" y="91567"/>
                  </a:lnTo>
                  <a:cubicBezTo>
                    <a:pt x="54991" y="98679"/>
                    <a:pt x="48133" y="100457"/>
                    <a:pt x="40259" y="100457"/>
                  </a:cubicBezTo>
                  <a:cubicBezTo>
                    <a:pt x="27940" y="100457"/>
                    <a:pt x="18161" y="96139"/>
                    <a:pt x="10922" y="87503"/>
                  </a:cubicBezTo>
                </a:path>
              </a:pathLst>
            </a:custGeom>
            <a:solidFill>
              <a:srgbClr val="231F20"/>
            </a:solidFill>
          </p:spPr>
          <p:txBody>
            <a:bodyPr/>
            <a:lstStyle/>
            <a:p>
              <a:endParaRPr lang="en-US"/>
            </a:p>
          </p:txBody>
        </p:sp>
        <p:sp>
          <p:nvSpPr>
            <p:cNvPr id="44" name="Freeform 44"/>
            <p:cNvSpPr/>
            <p:nvPr/>
          </p:nvSpPr>
          <p:spPr>
            <a:xfrm>
              <a:off x="1493266" y="110490"/>
              <a:ext cx="80010" cy="95377"/>
            </a:xfrm>
            <a:custGeom>
              <a:avLst/>
              <a:gdLst/>
              <a:ahLst/>
              <a:cxnLst/>
              <a:rect l="l" t="t" r="r" b="b"/>
              <a:pathLst>
                <a:path w="80010" h="95377">
                  <a:moveTo>
                    <a:pt x="46990" y="44704"/>
                  </a:moveTo>
                  <a:lnTo>
                    <a:pt x="80010" y="95377"/>
                  </a:lnTo>
                  <a:lnTo>
                    <a:pt x="63754" y="95377"/>
                  </a:lnTo>
                  <a:lnTo>
                    <a:pt x="38481" y="54991"/>
                  </a:lnTo>
                  <a:lnTo>
                    <a:pt x="38100" y="54991"/>
                  </a:lnTo>
                  <a:lnTo>
                    <a:pt x="14605" y="95377"/>
                  </a:lnTo>
                  <a:lnTo>
                    <a:pt x="0" y="95377"/>
                  </a:lnTo>
                  <a:lnTo>
                    <a:pt x="30480" y="45466"/>
                  </a:lnTo>
                  <a:lnTo>
                    <a:pt x="508" y="0"/>
                  </a:lnTo>
                  <a:lnTo>
                    <a:pt x="16510" y="0"/>
                  </a:lnTo>
                  <a:lnTo>
                    <a:pt x="38608" y="35814"/>
                  </a:lnTo>
                  <a:lnTo>
                    <a:pt x="38989" y="35814"/>
                  </a:lnTo>
                  <a:lnTo>
                    <a:pt x="59944" y="0"/>
                  </a:lnTo>
                  <a:lnTo>
                    <a:pt x="74549" y="0"/>
                  </a:lnTo>
                  <a:close/>
                </a:path>
              </a:pathLst>
            </a:custGeom>
            <a:solidFill>
              <a:srgbClr val="231F20"/>
            </a:solidFill>
          </p:spPr>
          <p:txBody>
            <a:bodyPr/>
            <a:lstStyle/>
            <a:p>
              <a:endParaRPr lang="en-US"/>
            </a:p>
          </p:txBody>
        </p:sp>
      </p:grpSp>
      <p:sp>
        <p:nvSpPr>
          <p:cNvPr id="45" name="Freeform 45"/>
          <p:cNvSpPr/>
          <p:nvPr/>
        </p:nvSpPr>
        <p:spPr>
          <a:xfrm>
            <a:off x="2742263" y="8669227"/>
            <a:ext cx="1355460" cy="230087"/>
          </a:xfrm>
          <a:custGeom>
            <a:avLst/>
            <a:gdLst/>
            <a:ahLst/>
            <a:cxnLst/>
            <a:rect l="l" t="t" r="r" b="b"/>
            <a:pathLst>
              <a:path w="1355460" h="230087">
                <a:moveTo>
                  <a:pt x="0" y="0"/>
                </a:moveTo>
                <a:lnTo>
                  <a:pt x="1355461" y="0"/>
                </a:lnTo>
                <a:lnTo>
                  <a:pt x="1355461" y="230087"/>
                </a:lnTo>
                <a:lnTo>
                  <a:pt x="0" y="2300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6" name="Freeform 46"/>
          <p:cNvSpPr/>
          <p:nvPr/>
        </p:nvSpPr>
        <p:spPr>
          <a:xfrm>
            <a:off x="1105454" y="4375776"/>
            <a:ext cx="4611183" cy="4267170"/>
          </a:xfrm>
          <a:custGeom>
            <a:avLst/>
            <a:gdLst/>
            <a:ahLst/>
            <a:cxnLst/>
            <a:rect l="l" t="t" r="r" b="b"/>
            <a:pathLst>
              <a:path w="4611183" h="4267170">
                <a:moveTo>
                  <a:pt x="0" y="0"/>
                </a:moveTo>
                <a:lnTo>
                  <a:pt x="4611183" y="0"/>
                </a:lnTo>
                <a:lnTo>
                  <a:pt x="4611183" y="4267170"/>
                </a:lnTo>
                <a:lnTo>
                  <a:pt x="0" y="42671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7" name="Freeform 47"/>
          <p:cNvSpPr/>
          <p:nvPr/>
        </p:nvSpPr>
        <p:spPr>
          <a:xfrm>
            <a:off x="4410854" y="8669227"/>
            <a:ext cx="1255113" cy="208503"/>
          </a:xfrm>
          <a:custGeom>
            <a:avLst/>
            <a:gdLst/>
            <a:ahLst/>
            <a:cxnLst/>
            <a:rect l="l" t="t" r="r" b="b"/>
            <a:pathLst>
              <a:path w="1255113" h="208503">
                <a:moveTo>
                  <a:pt x="0" y="0"/>
                </a:moveTo>
                <a:lnTo>
                  <a:pt x="1255113" y="0"/>
                </a:lnTo>
                <a:lnTo>
                  <a:pt x="1255113" y="208502"/>
                </a:lnTo>
                <a:lnTo>
                  <a:pt x="0" y="2085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8" name="TextBox 48"/>
          <p:cNvSpPr txBox="1"/>
          <p:nvPr/>
        </p:nvSpPr>
        <p:spPr>
          <a:xfrm>
            <a:off x="1028700" y="3593196"/>
            <a:ext cx="5106366" cy="454936"/>
          </a:xfrm>
          <a:prstGeom prst="rect">
            <a:avLst/>
          </a:prstGeom>
        </p:spPr>
        <p:txBody>
          <a:bodyPr lIns="0" tIns="0" rIns="0" bIns="0" rtlCol="0" anchor="t">
            <a:spAutoFit/>
          </a:bodyPr>
          <a:lstStyle/>
          <a:p>
            <a:pPr algn="just">
              <a:lnSpc>
                <a:spcPts val="1763"/>
              </a:lnSpc>
            </a:pPr>
            <a:r>
              <a:rPr lang="en-US" sz="1533" spc="-9">
                <a:solidFill>
                  <a:srgbClr val="000000"/>
                </a:solidFill>
                <a:latin typeface="IBM Plex Sans Condensed Bold"/>
              </a:rPr>
              <a:t>U.S. mid- and small-cap stocks have significant exposure to the industrials sector</a:t>
            </a:r>
          </a:p>
        </p:txBody>
      </p:sp>
      <p:sp>
        <p:nvSpPr>
          <p:cNvPr id="49" name="TextBox 49"/>
          <p:cNvSpPr txBox="1"/>
          <p:nvPr/>
        </p:nvSpPr>
        <p:spPr>
          <a:xfrm>
            <a:off x="1028700" y="9046329"/>
            <a:ext cx="14502120" cy="439620"/>
          </a:xfrm>
          <a:prstGeom prst="rect">
            <a:avLst/>
          </a:prstGeom>
        </p:spPr>
        <p:txBody>
          <a:bodyPr lIns="0" tIns="0" rIns="0" bIns="0" rtlCol="0" anchor="t">
            <a:spAutoFit/>
          </a:bodyPr>
          <a:lstStyle/>
          <a:p>
            <a:pPr algn="just">
              <a:lnSpc>
                <a:spcPts val="1190"/>
              </a:lnSpc>
            </a:pPr>
            <a:r>
              <a:rPr lang="en-US" sz="939" spc="-5">
                <a:solidFill>
                  <a:srgbClr val="000000"/>
                </a:solidFill>
                <a:latin typeface="IBM Plex Sans Condensed"/>
              </a:rPr>
              <a:t>Source: FactSet, as of 3/31/24. The Russell 1000 Index tracks the performance of 1,000 large-cap companies in the United States. The Russell Midcap Index tracks the performance of approximately 800 mid-cap companies in the United States. The Russell 2000 Index tracks the performance of 2,000 small-cap companies in the United States. It is not possible to invest directly in an index. Past performance does not guarantee future results. </a:t>
            </a:r>
          </a:p>
          <a:p>
            <a:pPr algn="l">
              <a:lnSpc>
                <a:spcPts val="1190"/>
              </a:lnSpc>
            </a:pPr>
            <a:r>
              <a:rPr lang="en-US" sz="939" spc="-5">
                <a:solidFill>
                  <a:srgbClr val="000000"/>
                </a:solidFill>
                <a:latin typeface="IBM Plex Sans Condensed Bold"/>
              </a:rPr>
              <a:t>1</a:t>
            </a:r>
            <a:r>
              <a:rPr lang="en-US" sz="939" spc="-5">
                <a:solidFill>
                  <a:srgbClr val="000000"/>
                </a:solidFill>
                <a:latin typeface="IBM Plex Sans Condensed"/>
              </a:rPr>
              <a:t> Quote is attributed to the subadvisor featured on the page.</a:t>
            </a:r>
          </a:p>
        </p:txBody>
      </p:sp>
      <p:sp>
        <p:nvSpPr>
          <p:cNvPr id="50" name="Freeform 50"/>
          <p:cNvSpPr/>
          <p:nvPr/>
        </p:nvSpPr>
        <p:spPr>
          <a:xfrm>
            <a:off x="11510737" y="1909868"/>
            <a:ext cx="5748563" cy="1490850"/>
          </a:xfrm>
          <a:custGeom>
            <a:avLst/>
            <a:gdLst/>
            <a:ahLst/>
            <a:cxnLst/>
            <a:rect l="l" t="t" r="r" b="b"/>
            <a:pathLst>
              <a:path w="5748563" h="1490850">
                <a:moveTo>
                  <a:pt x="0" y="0"/>
                </a:moveTo>
                <a:lnTo>
                  <a:pt x="5748563" y="0"/>
                </a:lnTo>
                <a:lnTo>
                  <a:pt x="5748563" y="1490850"/>
                </a:lnTo>
                <a:lnTo>
                  <a:pt x="0" y="14908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028700" y="609600"/>
            <a:ext cx="16230600" cy="1060547"/>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Insights: U.S. Equity</a:t>
            </a:r>
          </a:p>
        </p:txBody>
      </p:sp>
      <p:sp>
        <p:nvSpPr>
          <p:cNvPr id="6" name="TextBox 6"/>
          <p:cNvSpPr txBox="1"/>
          <p:nvPr/>
        </p:nvSpPr>
        <p:spPr>
          <a:xfrm>
            <a:off x="1028700" y="9657147"/>
            <a:ext cx="3095422" cy="406458"/>
          </a:xfrm>
          <a:prstGeom prst="rect">
            <a:avLst/>
          </a:prstGeom>
        </p:spPr>
        <p:txBody>
          <a:bodyPr lIns="0" tIns="0" rIns="0" bIns="0" rtlCol="0" anchor="t">
            <a:spAutoFit/>
          </a:bodyPr>
          <a:lstStyle/>
          <a:p>
            <a:pPr>
              <a:lnSpc>
                <a:spcPts val="3359"/>
              </a:lnSpc>
            </a:pPr>
            <a:fld id="{2520987A-133E-4E46-A02C-555522BD09EC}" type="slidenum">
              <a:rPr lang="en-US" sz="2400" smtClean="0">
                <a:solidFill>
                  <a:srgbClr val="FFFFFF"/>
                </a:solidFill>
                <a:latin typeface="Open Sans" panose="020B0606030504020204" pitchFamily="34" charset="0"/>
              </a:rPr>
              <a:t>22</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
        <p:nvSpPr>
          <p:cNvPr id="7" name="Freeform 7"/>
          <p:cNvSpPr/>
          <p:nvPr/>
        </p:nvSpPr>
        <p:spPr>
          <a:xfrm>
            <a:off x="1028700" y="4535332"/>
            <a:ext cx="622207" cy="4012265"/>
          </a:xfrm>
          <a:custGeom>
            <a:avLst/>
            <a:gdLst/>
            <a:ahLst/>
            <a:cxnLst/>
            <a:rect l="l" t="t" r="r" b="b"/>
            <a:pathLst>
              <a:path w="622207" h="4012265">
                <a:moveTo>
                  <a:pt x="0" y="0"/>
                </a:moveTo>
                <a:lnTo>
                  <a:pt x="622207" y="0"/>
                </a:lnTo>
                <a:lnTo>
                  <a:pt x="622207" y="4012265"/>
                </a:lnTo>
                <a:lnTo>
                  <a:pt x="0" y="4012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a:grpSpLocks noChangeAspect="1"/>
          </p:cNvGrpSpPr>
          <p:nvPr/>
        </p:nvGrpSpPr>
        <p:grpSpPr>
          <a:xfrm>
            <a:off x="1692962" y="4658738"/>
            <a:ext cx="261612" cy="190820"/>
            <a:chOff x="0" y="0"/>
            <a:chExt cx="370256" cy="270066"/>
          </a:xfrm>
        </p:grpSpPr>
        <p:sp>
          <p:nvSpPr>
            <p:cNvPr id="9" name="Freeform 9"/>
            <p:cNvSpPr/>
            <p:nvPr/>
          </p:nvSpPr>
          <p:spPr>
            <a:xfrm>
              <a:off x="63500" y="63500"/>
              <a:ext cx="66294" cy="141097"/>
            </a:xfrm>
            <a:custGeom>
              <a:avLst/>
              <a:gdLst/>
              <a:ahLst/>
              <a:cxnLst/>
              <a:rect l="l" t="t" r="r" b="b"/>
              <a:pathLst>
                <a:path w="66294" h="141097">
                  <a:moveTo>
                    <a:pt x="29718" y="129286"/>
                  </a:moveTo>
                  <a:lnTo>
                    <a:pt x="29718" y="20320"/>
                  </a:lnTo>
                  <a:cubicBezTo>
                    <a:pt x="23749" y="27432"/>
                    <a:pt x="14986" y="33020"/>
                    <a:pt x="3429" y="36830"/>
                  </a:cubicBezTo>
                  <a:lnTo>
                    <a:pt x="0" y="25527"/>
                  </a:lnTo>
                  <a:cubicBezTo>
                    <a:pt x="7112" y="23241"/>
                    <a:pt x="13589" y="19939"/>
                    <a:pt x="19431" y="15494"/>
                  </a:cubicBezTo>
                  <a:lnTo>
                    <a:pt x="29845" y="5969"/>
                  </a:lnTo>
                  <a:lnTo>
                    <a:pt x="44577" y="0"/>
                  </a:lnTo>
                  <a:lnTo>
                    <a:pt x="44577" y="129286"/>
                  </a:lnTo>
                  <a:lnTo>
                    <a:pt x="66294" y="129286"/>
                  </a:lnTo>
                  <a:lnTo>
                    <a:pt x="66294" y="141097"/>
                  </a:lnTo>
                  <a:lnTo>
                    <a:pt x="8001" y="141097"/>
                  </a:lnTo>
                  <a:lnTo>
                    <a:pt x="8001" y="129286"/>
                  </a:lnTo>
                  <a:close/>
                </a:path>
              </a:pathLst>
            </a:custGeom>
            <a:solidFill>
              <a:srgbClr val="000000"/>
            </a:solidFill>
          </p:spPr>
          <p:txBody>
            <a:bodyPr/>
            <a:lstStyle/>
            <a:p>
              <a:endParaRPr lang="en-US"/>
            </a:p>
          </p:txBody>
        </p:sp>
        <p:sp>
          <p:nvSpPr>
            <p:cNvPr id="10" name="Freeform 10"/>
            <p:cNvSpPr/>
            <p:nvPr/>
          </p:nvSpPr>
          <p:spPr>
            <a:xfrm>
              <a:off x="168021" y="184531"/>
              <a:ext cx="22098" cy="22098"/>
            </a:xfrm>
            <a:custGeom>
              <a:avLst/>
              <a:gdLst/>
              <a:ahLst/>
              <a:cxnLst/>
              <a:rect l="l" t="t" r="r" b="b"/>
              <a:pathLst>
                <a:path w="22098" h="22098">
                  <a:moveTo>
                    <a:pt x="3175" y="18923"/>
                  </a:moveTo>
                  <a:lnTo>
                    <a:pt x="0" y="14224"/>
                  </a:lnTo>
                  <a:lnTo>
                    <a:pt x="1016" y="5334"/>
                  </a:lnTo>
                  <a:lnTo>
                    <a:pt x="7747" y="0"/>
                  </a:lnTo>
                  <a:lnTo>
                    <a:pt x="16637" y="1143"/>
                  </a:lnTo>
                  <a:lnTo>
                    <a:pt x="22098" y="8128"/>
                  </a:lnTo>
                  <a:lnTo>
                    <a:pt x="20955" y="16891"/>
                  </a:lnTo>
                  <a:lnTo>
                    <a:pt x="13970" y="22098"/>
                  </a:lnTo>
                  <a:lnTo>
                    <a:pt x="5207" y="21082"/>
                  </a:lnTo>
                </a:path>
              </a:pathLst>
            </a:custGeom>
            <a:solidFill>
              <a:srgbClr val="000000"/>
            </a:solidFill>
          </p:spPr>
          <p:txBody>
            <a:bodyPr/>
            <a:lstStyle/>
            <a:p>
              <a:endParaRPr lang="en-US"/>
            </a:p>
          </p:txBody>
        </p:sp>
        <p:sp>
          <p:nvSpPr>
            <p:cNvPr id="11" name="Freeform 11"/>
            <p:cNvSpPr/>
            <p:nvPr/>
          </p:nvSpPr>
          <p:spPr>
            <a:xfrm>
              <a:off x="213360" y="63500"/>
              <a:ext cx="93345" cy="141224"/>
            </a:xfrm>
            <a:custGeom>
              <a:avLst/>
              <a:gdLst/>
              <a:ahLst/>
              <a:cxnLst/>
              <a:rect l="l" t="t" r="r" b="b"/>
              <a:pathLst>
                <a:path w="93345" h="141224">
                  <a:moveTo>
                    <a:pt x="57404" y="94869"/>
                  </a:moveTo>
                  <a:lnTo>
                    <a:pt x="57404" y="16002"/>
                  </a:lnTo>
                  <a:lnTo>
                    <a:pt x="57150" y="16002"/>
                  </a:lnTo>
                  <a:lnTo>
                    <a:pt x="13970" y="94869"/>
                  </a:lnTo>
                  <a:close/>
                  <a:moveTo>
                    <a:pt x="57404" y="106934"/>
                  </a:moveTo>
                  <a:lnTo>
                    <a:pt x="0" y="106934"/>
                  </a:lnTo>
                  <a:lnTo>
                    <a:pt x="0" y="94107"/>
                  </a:lnTo>
                  <a:lnTo>
                    <a:pt x="52832" y="0"/>
                  </a:lnTo>
                  <a:lnTo>
                    <a:pt x="72390" y="0"/>
                  </a:lnTo>
                  <a:lnTo>
                    <a:pt x="72390" y="94869"/>
                  </a:lnTo>
                  <a:lnTo>
                    <a:pt x="93345" y="94869"/>
                  </a:lnTo>
                  <a:lnTo>
                    <a:pt x="93345" y="106934"/>
                  </a:lnTo>
                  <a:lnTo>
                    <a:pt x="72390" y="106934"/>
                  </a:lnTo>
                  <a:lnTo>
                    <a:pt x="72390" y="141224"/>
                  </a:lnTo>
                  <a:lnTo>
                    <a:pt x="57404" y="141224"/>
                  </a:lnTo>
                  <a:close/>
                </a:path>
              </a:pathLst>
            </a:custGeom>
            <a:solidFill>
              <a:srgbClr val="000000"/>
            </a:solidFill>
          </p:spPr>
          <p:txBody>
            <a:bodyPr/>
            <a:lstStyle/>
            <a:p>
              <a:endParaRPr lang="en-US"/>
            </a:p>
          </p:txBody>
        </p:sp>
      </p:grpSp>
      <p:grpSp>
        <p:nvGrpSpPr>
          <p:cNvPr id="12" name="Group 12"/>
          <p:cNvGrpSpPr>
            <a:grpSpLocks noChangeAspect="1"/>
          </p:cNvGrpSpPr>
          <p:nvPr/>
        </p:nvGrpSpPr>
        <p:grpSpPr>
          <a:xfrm>
            <a:off x="1686367" y="7315377"/>
            <a:ext cx="266861" cy="193646"/>
            <a:chOff x="0" y="0"/>
            <a:chExt cx="377698" cy="274066"/>
          </a:xfrm>
        </p:grpSpPr>
        <p:sp>
          <p:nvSpPr>
            <p:cNvPr id="13" name="Freeform 13"/>
            <p:cNvSpPr/>
            <p:nvPr/>
          </p:nvSpPr>
          <p:spPr>
            <a:xfrm>
              <a:off x="63500" y="63500"/>
              <a:ext cx="90297" cy="146685"/>
            </a:xfrm>
            <a:custGeom>
              <a:avLst/>
              <a:gdLst/>
              <a:ahLst/>
              <a:cxnLst/>
              <a:rect l="l" t="t" r="r" b="b"/>
              <a:pathLst>
                <a:path w="90297" h="146685">
                  <a:moveTo>
                    <a:pt x="69596" y="116078"/>
                  </a:moveTo>
                  <a:lnTo>
                    <a:pt x="75819" y="73660"/>
                  </a:lnTo>
                  <a:cubicBezTo>
                    <a:pt x="75819" y="57531"/>
                    <a:pt x="73787" y="43307"/>
                    <a:pt x="69596" y="30734"/>
                  </a:cubicBezTo>
                  <a:cubicBezTo>
                    <a:pt x="65405" y="18161"/>
                    <a:pt x="57404" y="12192"/>
                    <a:pt x="45085" y="12192"/>
                  </a:cubicBezTo>
                  <a:cubicBezTo>
                    <a:pt x="33020" y="12192"/>
                    <a:pt x="24892" y="18415"/>
                    <a:pt x="20828" y="30861"/>
                  </a:cubicBezTo>
                  <a:lnTo>
                    <a:pt x="14605" y="73660"/>
                  </a:lnTo>
                  <a:cubicBezTo>
                    <a:pt x="14605" y="89662"/>
                    <a:pt x="16764" y="103759"/>
                    <a:pt x="20828" y="116078"/>
                  </a:cubicBezTo>
                  <a:cubicBezTo>
                    <a:pt x="24892" y="128397"/>
                    <a:pt x="33147" y="134493"/>
                    <a:pt x="44958" y="134493"/>
                  </a:cubicBezTo>
                  <a:cubicBezTo>
                    <a:pt x="57023" y="134493"/>
                    <a:pt x="65151" y="128397"/>
                    <a:pt x="69342" y="116078"/>
                  </a:cubicBezTo>
                  <a:moveTo>
                    <a:pt x="10541" y="125730"/>
                  </a:moveTo>
                  <a:cubicBezTo>
                    <a:pt x="3556" y="111760"/>
                    <a:pt x="0" y="94361"/>
                    <a:pt x="0" y="73660"/>
                  </a:cubicBezTo>
                  <a:cubicBezTo>
                    <a:pt x="0" y="52959"/>
                    <a:pt x="3429" y="35306"/>
                    <a:pt x="10541" y="21209"/>
                  </a:cubicBezTo>
                  <a:cubicBezTo>
                    <a:pt x="17653" y="7112"/>
                    <a:pt x="29083" y="0"/>
                    <a:pt x="45085" y="0"/>
                  </a:cubicBezTo>
                  <a:cubicBezTo>
                    <a:pt x="61341" y="0"/>
                    <a:pt x="72898" y="7112"/>
                    <a:pt x="79883" y="21209"/>
                  </a:cubicBezTo>
                  <a:cubicBezTo>
                    <a:pt x="86868" y="35306"/>
                    <a:pt x="90297" y="52832"/>
                    <a:pt x="90297" y="73660"/>
                  </a:cubicBezTo>
                  <a:cubicBezTo>
                    <a:pt x="90297" y="94488"/>
                    <a:pt x="86741" y="111760"/>
                    <a:pt x="79502" y="125730"/>
                  </a:cubicBezTo>
                  <a:cubicBezTo>
                    <a:pt x="72263" y="139700"/>
                    <a:pt x="60833" y="146685"/>
                    <a:pt x="45085" y="146685"/>
                  </a:cubicBezTo>
                  <a:cubicBezTo>
                    <a:pt x="29337" y="146685"/>
                    <a:pt x="17907" y="139700"/>
                    <a:pt x="10795" y="125730"/>
                  </a:cubicBezTo>
                </a:path>
              </a:pathLst>
            </a:custGeom>
            <a:solidFill>
              <a:srgbClr val="000000"/>
            </a:solidFill>
          </p:spPr>
          <p:txBody>
            <a:bodyPr/>
            <a:lstStyle/>
            <a:p>
              <a:endParaRPr lang="en-US"/>
            </a:p>
          </p:txBody>
        </p:sp>
        <p:sp>
          <p:nvSpPr>
            <p:cNvPr id="14" name="Freeform 14"/>
            <p:cNvSpPr/>
            <p:nvPr/>
          </p:nvSpPr>
          <p:spPr>
            <a:xfrm>
              <a:off x="177800" y="187325"/>
              <a:ext cx="22098" cy="21971"/>
            </a:xfrm>
            <a:custGeom>
              <a:avLst/>
              <a:gdLst/>
              <a:ahLst/>
              <a:cxnLst/>
              <a:rect l="l" t="t" r="r" b="b"/>
              <a:pathLst>
                <a:path w="22098" h="21971">
                  <a:moveTo>
                    <a:pt x="3175" y="18923"/>
                  </a:moveTo>
                  <a:lnTo>
                    <a:pt x="0" y="14351"/>
                  </a:lnTo>
                  <a:lnTo>
                    <a:pt x="1016" y="5461"/>
                  </a:lnTo>
                  <a:lnTo>
                    <a:pt x="7747" y="0"/>
                  </a:lnTo>
                  <a:lnTo>
                    <a:pt x="16637" y="1016"/>
                  </a:lnTo>
                  <a:lnTo>
                    <a:pt x="22098" y="8001"/>
                  </a:lnTo>
                  <a:lnTo>
                    <a:pt x="20955" y="16764"/>
                  </a:lnTo>
                  <a:lnTo>
                    <a:pt x="13970" y="21971"/>
                  </a:lnTo>
                  <a:lnTo>
                    <a:pt x="5207" y="20955"/>
                  </a:lnTo>
                </a:path>
              </a:pathLst>
            </a:custGeom>
            <a:solidFill>
              <a:srgbClr val="000000"/>
            </a:solidFill>
          </p:spPr>
          <p:txBody>
            <a:bodyPr/>
            <a:lstStyle/>
            <a:p>
              <a:endParaRPr lang="en-US"/>
            </a:p>
          </p:txBody>
        </p:sp>
        <p:sp>
          <p:nvSpPr>
            <p:cNvPr id="15" name="Freeform 15"/>
            <p:cNvSpPr/>
            <p:nvPr/>
          </p:nvSpPr>
          <p:spPr>
            <a:xfrm>
              <a:off x="223012" y="63373"/>
              <a:ext cx="91059" cy="147066"/>
            </a:xfrm>
            <a:custGeom>
              <a:avLst/>
              <a:gdLst/>
              <a:ahLst/>
              <a:cxnLst/>
              <a:rect l="l" t="t" r="r" b="b"/>
              <a:pathLst>
                <a:path w="91059" h="147066">
                  <a:moveTo>
                    <a:pt x="26416" y="50419"/>
                  </a:moveTo>
                  <a:lnTo>
                    <a:pt x="37719" y="58928"/>
                  </a:lnTo>
                  <a:cubicBezTo>
                    <a:pt x="54864" y="59055"/>
                    <a:pt x="61214" y="54737"/>
                    <a:pt x="65659" y="50419"/>
                  </a:cubicBezTo>
                  <a:lnTo>
                    <a:pt x="72263" y="40640"/>
                  </a:lnTo>
                  <a:cubicBezTo>
                    <a:pt x="72263" y="27559"/>
                    <a:pt x="69850" y="22352"/>
                    <a:pt x="64897" y="18288"/>
                  </a:cubicBezTo>
                  <a:lnTo>
                    <a:pt x="53848" y="12446"/>
                  </a:lnTo>
                  <a:cubicBezTo>
                    <a:pt x="39243" y="12446"/>
                    <a:pt x="33020" y="14351"/>
                    <a:pt x="27559" y="18161"/>
                  </a:cubicBezTo>
                  <a:lnTo>
                    <a:pt x="19431" y="27305"/>
                  </a:lnTo>
                  <a:cubicBezTo>
                    <a:pt x="19431" y="40767"/>
                    <a:pt x="21717" y="46228"/>
                    <a:pt x="26289" y="50419"/>
                  </a:cubicBezTo>
                  <a:moveTo>
                    <a:pt x="67818" y="127889"/>
                  </a:moveTo>
                  <a:lnTo>
                    <a:pt x="76835" y="116713"/>
                  </a:lnTo>
                  <a:cubicBezTo>
                    <a:pt x="76835" y="102997"/>
                    <a:pt x="75438" y="98425"/>
                    <a:pt x="72644" y="94615"/>
                  </a:cubicBezTo>
                  <a:lnTo>
                    <a:pt x="66294" y="87630"/>
                  </a:lnTo>
                  <a:cubicBezTo>
                    <a:pt x="57785" y="82296"/>
                    <a:pt x="52197" y="79375"/>
                    <a:pt x="45212" y="76200"/>
                  </a:cubicBezTo>
                  <a:lnTo>
                    <a:pt x="33274" y="82169"/>
                  </a:lnTo>
                  <a:cubicBezTo>
                    <a:pt x="24892" y="87503"/>
                    <a:pt x="21463" y="90805"/>
                    <a:pt x="18669" y="94615"/>
                  </a:cubicBezTo>
                  <a:lnTo>
                    <a:pt x="14605" y="102997"/>
                  </a:lnTo>
                  <a:cubicBezTo>
                    <a:pt x="14605" y="116586"/>
                    <a:pt x="17526" y="123063"/>
                    <a:pt x="23495" y="127762"/>
                  </a:cubicBezTo>
                  <a:lnTo>
                    <a:pt x="36830" y="134747"/>
                  </a:lnTo>
                  <a:cubicBezTo>
                    <a:pt x="54483" y="134747"/>
                    <a:pt x="61849" y="132461"/>
                    <a:pt x="67818" y="127762"/>
                  </a:cubicBezTo>
                  <a:moveTo>
                    <a:pt x="82677" y="85725"/>
                  </a:moveTo>
                  <a:lnTo>
                    <a:pt x="91059" y="99187"/>
                  </a:lnTo>
                  <a:cubicBezTo>
                    <a:pt x="91059" y="116205"/>
                    <a:pt x="89027" y="122809"/>
                    <a:pt x="85090" y="128651"/>
                  </a:cubicBezTo>
                  <a:lnTo>
                    <a:pt x="75565" y="138938"/>
                  </a:lnTo>
                  <a:cubicBezTo>
                    <a:pt x="61595" y="145415"/>
                    <a:pt x="53848" y="147066"/>
                    <a:pt x="45339" y="147066"/>
                  </a:cubicBezTo>
                  <a:lnTo>
                    <a:pt x="29464" y="145542"/>
                  </a:lnTo>
                  <a:cubicBezTo>
                    <a:pt x="15621" y="139319"/>
                    <a:pt x="10160" y="134874"/>
                    <a:pt x="6096" y="129159"/>
                  </a:cubicBezTo>
                  <a:lnTo>
                    <a:pt x="0" y="116967"/>
                  </a:lnTo>
                  <a:cubicBezTo>
                    <a:pt x="0" y="99949"/>
                    <a:pt x="2794" y="92202"/>
                    <a:pt x="8509" y="86233"/>
                  </a:cubicBezTo>
                  <a:lnTo>
                    <a:pt x="32385" y="69723"/>
                  </a:lnTo>
                  <a:cubicBezTo>
                    <a:pt x="23749" y="65278"/>
                    <a:pt x="17018" y="60325"/>
                    <a:pt x="12319" y="54991"/>
                  </a:cubicBezTo>
                  <a:lnTo>
                    <a:pt x="5207" y="42672"/>
                  </a:lnTo>
                  <a:cubicBezTo>
                    <a:pt x="5207" y="27559"/>
                    <a:pt x="7112" y="21590"/>
                    <a:pt x="11049" y="16256"/>
                  </a:cubicBezTo>
                  <a:lnTo>
                    <a:pt x="20066" y="6985"/>
                  </a:lnTo>
                  <a:cubicBezTo>
                    <a:pt x="32766" y="1397"/>
                    <a:pt x="39497" y="0"/>
                    <a:pt x="46609" y="0"/>
                  </a:cubicBezTo>
                  <a:lnTo>
                    <a:pt x="60579" y="1397"/>
                  </a:lnTo>
                  <a:cubicBezTo>
                    <a:pt x="72771" y="6858"/>
                    <a:pt x="77724" y="10795"/>
                    <a:pt x="81407" y="15875"/>
                  </a:cubicBezTo>
                  <a:lnTo>
                    <a:pt x="86868" y="27051"/>
                  </a:lnTo>
                  <a:cubicBezTo>
                    <a:pt x="86868" y="42418"/>
                    <a:pt x="84455" y="49276"/>
                    <a:pt x="79629" y="54737"/>
                  </a:cubicBezTo>
                  <a:lnTo>
                    <a:pt x="68072" y="65024"/>
                  </a:lnTo>
                  <a:cubicBezTo>
                    <a:pt x="69469" y="74549"/>
                    <a:pt x="77343" y="80010"/>
                    <a:pt x="82931" y="85852"/>
                  </a:cubicBezTo>
                </a:path>
              </a:pathLst>
            </a:custGeom>
            <a:solidFill>
              <a:srgbClr val="000000"/>
            </a:solidFill>
          </p:spPr>
          <p:txBody>
            <a:bodyPr/>
            <a:lstStyle/>
            <a:p>
              <a:endParaRPr lang="en-US"/>
            </a:p>
          </p:txBody>
        </p:sp>
      </p:grpSp>
      <p:grpSp>
        <p:nvGrpSpPr>
          <p:cNvPr id="16" name="Group 16"/>
          <p:cNvGrpSpPr>
            <a:grpSpLocks noChangeAspect="1"/>
          </p:cNvGrpSpPr>
          <p:nvPr/>
        </p:nvGrpSpPr>
        <p:grpSpPr>
          <a:xfrm>
            <a:off x="1692962" y="6429162"/>
            <a:ext cx="259997" cy="193371"/>
            <a:chOff x="0" y="0"/>
            <a:chExt cx="367970" cy="273685"/>
          </a:xfrm>
        </p:grpSpPr>
        <p:sp>
          <p:nvSpPr>
            <p:cNvPr id="17" name="Freeform 17"/>
            <p:cNvSpPr/>
            <p:nvPr/>
          </p:nvSpPr>
          <p:spPr>
            <a:xfrm>
              <a:off x="63500" y="66421"/>
              <a:ext cx="66421" cy="141097"/>
            </a:xfrm>
            <a:custGeom>
              <a:avLst/>
              <a:gdLst/>
              <a:ahLst/>
              <a:cxnLst/>
              <a:rect l="l" t="t" r="r" b="b"/>
              <a:pathLst>
                <a:path w="66421" h="141097">
                  <a:moveTo>
                    <a:pt x="29718" y="129286"/>
                  </a:moveTo>
                  <a:lnTo>
                    <a:pt x="29718" y="20320"/>
                  </a:lnTo>
                  <a:cubicBezTo>
                    <a:pt x="23749" y="27432"/>
                    <a:pt x="14986" y="32893"/>
                    <a:pt x="3429" y="36830"/>
                  </a:cubicBezTo>
                  <a:lnTo>
                    <a:pt x="0" y="25527"/>
                  </a:lnTo>
                  <a:cubicBezTo>
                    <a:pt x="7112" y="23241"/>
                    <a:pt x="13589" y="19939"/>
                    <a:pt x="19431" y="15494"/>
                  </a:cubicBezTo>
                  <a:lnTo>
                    <a:pt x="29845" y="5969"/>
                  </a:lnTo>
                  <a:lnTo>
                    <a:pt x="44704" y="0"/>
                  </a:lnTo>
                  <a:lnTo>
                    <a:pt x="44704" y="129286"/>
                  </a:lnTo>
                  <a:lnTo>
                    <a:pt x="66421" y="129286"/>
                  </a:lnTo>
                  <a:lnTo>
                    <a:pt x="66421" y="141097"/>
                  </a:lnTo>
                  <a:lnTo>
                    <a:pt x="8001" y="141097"/>
                  </a:lnTo>
                  <a:lnTo>
                    <a:pt x="8001" y="129286"/>
                  </a:lnTo>
                  <a:close/>
                </a:path>
              </a:pathLst>
            </a:custGeom>
            <a:solidFill>
              <a:srgbClr val="000000"/>
            </a:solidFill>
          </p:spPr>
          <p:txBody>
            <a:bodyPr/>
            <a:lstStyle/>
            <a:p>
              <a:endParaRPr lang="en-US"/>
            </a:p>
          </p:txBody>
        </p:sp>
        <p:sp>
          <p:nvSpPr>
            <p:cNvPr id="18" name="Freeform 18"/>
            <p:cNvSpPr/>
            <p:nvPr/>
          </p:nvSpPr>
          <p:spPr>
            <a:xfrm>
              <a:off x="168021" y="187198"/>
              <a:ext cx="22098" cy="21971"/>
            </a:xfrm>
            <a:custGeom>
              <a:avLst/>
              <a:gdLst/>
              <a:ahLst/>
              <a:cxnLst/>
              <a:rect l="l" t="t" r="r" b="b"/>
              <a:pathLst>
                <a:path w="22098" h="21971">
                  <a:moveTo>
                    <a:pt x="3175" y="19050"/>
                  </a:moveTo>
                  <a:lnTo>
                    <a:pt x="0" y="14351"/>
                  </a:lnTo>
                  <a:lnTo>
                    <a:pt x="1016" y="5461"/>
                  </a:lnTo>
                  <a:lnTo>
                    <a:pt x="7747" y="0"/>
                  </a:lnTo>
                  <a:lnTo>
                    <a:pt x="16637" y="1016"/>
                  </a:lnTo>
                  <a:lnTo>
                    <a:pt x="22098" y="8001"/>
                  </a:lnTo>
                  <a:lnTo>
                    <a:pt x="20955" y="16764"/>
                  </a:lnTo>
                  <a:lnTo>
                    <a:pt x="13970" y="21971"/>
                  </a:lnTo>
                  <a:lnTo>
                    <a:pt x="5207" y="20955"/>
                  </a:lnTo>
                </a:path>
              </a:pathLst>
            </a:custGeom>
            <a:solidFill>
              <a:srgbClr val="000000"/>
            </a:solidFill>
          </p:spPr>
          <p:txBody>
            <a:bodyPr/>
            <a:lstStyle/>
            <a:p>
              <a:endParaRPr lang="en-US"/>
            </a:p>
          </p:txBody>
        </p:sp>
        <p:sp>
          <p:nvSpPr>
            <p:cNvPr id="19" name="Freeform 19"/>
            <p:cNvSpPr/>
            <p:nvPr/>
          </p:nvSpPr>
          <p:spPr>
            <a:xfrm>
              <a:off x="213868" y="63500"/>
              <a:ext cx="90678" cy="146685"/>
            </a:xfrm>
            <a:custGeom>
              <a:avLst/>
              <a:gdLst/>
              <a:ahLst/>
              <a:cxnLst/>
              <a:rect l="l" t="t" r="r" b="b"/>
              <a:pathLst>
                <a:path w="90678" h="146685">
                  <a:moveTo>
                    <a:pt x="69850" y="116078"/>
                  </a:moveTo>
                  <a:lnTo>
                    <a:pt x="76073" y="73660"/>
                  </a:lnTo>
                  <a:cubicBezTo>
                    <a:pt x="76073" y="57531"/>
                    <a:pt x="74041" y="43307"/>
                    <a:pt x="69850" y="30734"/>
                  </a:cubicBezTo>
                  <a:cubicBezTo>
                    <a:pt x="65659" y="18161"/>
                    <a:pt x="57531" y="12065"/>
                    <a:pt x="45339" y="12065"/>
                  </a:cubicBezTo>
                  <a:cubicBezTo>
                    <a:pt x="33274" y="12065"/>
                    <a:pt x="25146" y="18288"/>
                    <a:pt x="21082" y="30734"/>
                  </a:cubicBezTo>
                  <a:lnTo>
                    <a:pt x="14859" y="73660"/>
                  </a:lnTo>
                  <a:cubicBezTo>
                    <a:pt x="14859" y="89662"/>
                    <a:pt x="17018" y="103759"/>
                    <a:pt x="21082" y="116078"/>
                  </a:cubicBezTo>
                  <a:cubicBezTo>
                    <a:pt x="25146" y="128397"/>
                    <a:pt x="33401" y="134493"/>
                    <a:pt x="45212" y="134493"/>
                  </a:cubicBezTo>
                  <a:cubicBezTo>
                    <a:pt x="57277" y="134493"/>
                    <a:pt x="65405" y="128397"/>
                    <a:pt x="69596" y="116078"/>
                  </a:cubicBezTo>
                  <a:moveTo>
                    <a:pt x="10795" y="125730"/>
                  </a:moveTo>
                  <a:cubicBezTo>
                    <a:pt x="3683" y="111760"/>
                    <a:pt x="0" y="94488"/>
                    <a:pt x="0" y="73660"/>
                  </a:cubicBezTo>
                  <a:cubicBezTo>
                    <a:pt x="0" y="52832"/>
                    <a:pt x="3429" y="35306"/>
                    <a:pt x="10541" y="21209"/>
                  </a:cubicBezTo>
                  <a:cubicBezTo>
                    <a:pt x="17653" y="7112"/>
                    <a:pt x="29337" y="0"/>
                    <a:pt x="45466" y="0"/>
                  </a:cubicBezTo>
                  <a:cubicBezTo>
                    <a:pt x="61722" y="0"/>
                    <a:pt x="73279" y="7112"/>
                    <a:pt x="80264" y="21209"/>
                  </a:cubicBezTo>
                  <a:cubicBezTo>
                    <a:pt x="87249" y="35306"/>
                    <a:pt x="90678" y="52832"/>
                    <a:pt x="90678" y="73660"/>
                  </a:cubicBezTo>
                  <a:cubicBezTo>
                    <a:pt x="90678" y="94488"/>
                    <a:pt x="87122" y="111760"/>
                    <a:pt x="79883" y="125730"/>
                  </a:cubicBezTo>
                  <a:cubicBezTo>
                    <a:pt x="72644" y="139700"/>
                    <a:pt x="61214" y="146685"/>
                    <a:pt x="45466" y="146685"/>
                  </a:cubicBezTo>
                  <a:cubicBezTo>
                    <a:pt x="29718" y="146685"/>
                    <a:pt x="18288" y="139700"/>
                    <a:pt x="11049" y="125730"/>
                  </a:cubicBezTo>
                </a:path>
              </a:pathLst>
            </a:custGeom>
            <a:solidFill>
              <a:srgbClr val="000000"/>
            </a:solidFill>
          </p:spPr>
          <p:txBody>
            <a:bodyPr/>
            <a:lstStyle/>
            <a:p>
              <a:endParaRPr lang="en-US"/>
            </a:p>
          </p:txBody>
        </p:sp>
      </p:grpSp>
      <p:grpSp>
        <p:nvGrpSpPr>
          <p:cNvPr id="20" name="Group 20"/>
          <p:cNvGrpSpPr>
            <a:grpSpLocks noChangeAspect="1"/>
          </p:cNvGrpSpPr>
          <p:nvPr/>
        </p:nvGrpSpPr>
        <p:grpSpPr>
          <a:xfrm>
            <a:off x="1686098" y="6872266"/>
            <a:ext cx="265656" cy="193646"/>
            <a:chOff x="0" y="0"/>
            <a:chExt cx="375984" cy="274066"/>
          </a:xfrm>
        </p:grpSpPr>
        <p:sp>
          <p:nvSpPr>
            <p:cNvPr id="21" name="Freeform 21"/>
            <p:cNvSpPr/>
            <p:nvPr/>
          </p:nvSpPr>
          <p:spPr>
            <a:xfrm>
              <a:off x="63500" y="63500"/>
              <a:ext cx="90297" cy="146685"/>
            </a:xfrm>
            <a:custGeom>
              <a:avLst/>
              <a:gdLst/>
              <a:ahLst/>
              <a:cxnLst/>
              <a:rect l="l" t="t" r="r" b="b"/>
              <a:pathLst>
                <a:path w="90297" h="146685">
                  <a:moveTo>
                    <a:pt x="69596" y="116078"/>
                  </a:moveTo>
                  <a:lnTo>
                    <a:pt x="75819" y="73660"/>
                  </a:lnTo>
                  <a:cubicBezTo>
                    <a:pt x="75819" y="57531"/>
                    <a:pt x="73787" y="43307"/>
                    <a:pt x="69596" y="30734"/>
                  </a:cubicBezTo>
                  <a:cubicBezTo>
                    <a:pt x="65405" y="18161"/>
                    <a:pt x="57404" y="12192"/>
                    <a:pt x="45085" y="12192"/>
                  </a:cubicBezTo>
                  <a:cubicBezTo>
                    <a:pt x="33020" y="12192"/>
                    <a:pt x="24892" y="18415"/>
                    <a:pt x="20828" y="30861"/>
                  </a:cubicBezTo>
                  <a:lnTo>
                    <a:pt x="14605" y="73660"/>
                  </a:lnTo>
                  <a:cubicBezTo>
                    <a:pt x="14605" y="89662"/>
                    <a:pt x="16764" y="103759"/>
                    <a:pt x="20828" y="116078"/>
                  </a:cubicBezTo>
                  <a:cubicBezTo>
                    <a:pt x="24892" y="128397"/>
                    <a:pt x="33147" y="134493"/>
                    <a:pt x="44958" y="134493"/>
                  </a:cubicBezTo>
                  <a:cubicBezTo>
                    <a:pt x="57023" y="134493"/>
                    <a:pt x="65151" y="128397"/>
                    <a:pt x="69342" y="116078"/>
                  </a:cubicBezTo>
                  <a:moveTo>
                    <a:pt x="10541" y="125730"/>
                  </a:moveTo>
                  <a:cubicBezTo>
                    <a:pt x="3556" y="111760"/>
                    <a:pt x="0" y="94361"/>
                    <a:pt x="0" y="73660"/>
                  </a:cubicBezTo>
                  <a:cubicBezTo>
                    <a:pt x="0" y="52959"/>
                    <a:pt x="3429" y="35306"/>
                    <a:pt x="10541" y="21209"/>
                  </a:cubicBezTo>
                  <a:cubicBezTo>
                    <a:pt x="17653" y="7112"/>
                    <a:pt x="29083" y="0"/>
                    <a:pt x="45085" y="0"/>
                  </a:cubicBezTo>
                  <a:cubicBezTo>
                    <a:pt x="61341" y="0"/>
                    <a:pt x="72898" y="7112"/>
                    <a:pt x="79883" y="21209"/>
                  </a:cubicBezTo>
                  <a:cubicBezTo>
                    <a:pt x="86868" y="35306"/>
                    <a:pt x="90297" y="52832"/>
                    <a:pt x="90297" y="73660"/>
                  </a:cubicBezTo>
                  <a:cubicBezTo>
                    <a:pt x="90297" y="94488"/>
                    <a:pt x="86741" y="111760"/>
                    <a:pt x="79502" y="125730"/>
                  </a:cubicBezTo>
                  <a:cubicBezTo>
                    <a:pt x="72263" y="139700"/>
                    <a:pt x="60833" y="146685"/>
                    <a:pt x="45085" y="146685"/>
                  </a:cubicBezTo>
                  <a:cubicBezTo>
                    <a:pt x="29337" y="146685"/>
                    <a:pt x="17907" y="139700"/>
                    <a:pt x="10795" y="125730"/>
                  </a:cubicBezTo>
                </a:path>
              </a:pathLst>
            </a:custGeom>
            <a:solidFill>
              <a:srgbClr val="000000"/>
            </a:solidFill>
          </p:spPr>
          <p:txBody>
            <a:bodyPr/>
            <a:lstStyle/>
            <a:p>
              <a:endParaRPr lang="en-US"/>
            </a:p>
          </p:txBody>
        </p:sp>
        <p:sp>
          <p:nvSpPr>
            <p:cNvPr id="22" name="Freeform 22"/>
            <p:cNvSpPr/>
            <p:nvPr/>
          </p:nvSpPr>
          <p:spPr>
            <a:xfrm>
              <a:off x="177800" y="187325"/>
              <a:ext cx="22098" cy="21971"/>
            </a:xfrm>
            <a:custGeom>
              <a:avLst/>
              <a:gdLst/>
              <a:ahLst/>
              <a:cxnLst/>
              <a:rect l="l" t="t" r="r" b="b"/>
              <a:pathLst>
                <a:path w="22098" h="21971">
                  <a:moveTo>
                    <a:pt x="3175" y="18923"/>
                  </a:moveTo>
                  <a:lnTo>
                    <a:pt x="0" y="14351"/>
                  </a:lnTo>
                  <a:lnTo>
                    <a:pt x="1016" y="5461"/>
                  </a:lnTo>
                  <a:lnTo>
                    <a:pt x="7747" y="0"/>
                  </a:lnTo>
                  <a:lnTo>
                    <a:pt x="16637" y="1016"/>
                  </a:lnTo>
                  <a:lnTo>
                    <a:pt x="22098" y="8001"/>
                  </a:lnTo>
                  <a:lnTo>
                    <a:pt x="20955" y="16764"/>
                  </a:lnTo>
                  <a:lnTo>
                    <a:pt x="13970" y="21971"/>
                  </a:lnTo>
                  <a:lnTo>
                    <a:pt x="5207" y="20955"/>
                  </a:lnTo>
                </a:path>
              </a:pathLst>
            </a:custGeom>
            <a:solidFill>
              <a:srgbClr val="000000"/>
            </a:solidFill>
          </p:spPr>
          <p:txBody>
            <a:bodyPr/>
            <a:lstStyle/>
            <a:p>
              <a:endParaRPr lang="en-US"/>
            </a:p>
          </p:txBody>
        </p:sp>
        <p:sp>
          <p:nvSpPr>
            <p:cNvPr id="23" name="Freeform 23"/>
            <p:cNvSpPr/>
            <p:nvPr/>
          </p:nvSpPr>
          <p:spPr>
            <a:xfrm>
              <a:off x="223901" y="63500"/>
              <a:ext cx="88646" cy="146939"/>
            </a:xfrm>
            <a:custGeom>
              <a:avLst/>
              <a:gdLst/>
              <a:ahLst/>
              <a:cxnLst/>
              <a:rect l="l" t="t" r="r" b="b"/>
              <a:pathLst>
                <a:path w="88646" h="146939">
                  <a:moveTo>
                    <a:pt x="58928" y="73152"/>
                  </a:moveTo>
                  <a:lnTo>
                    <a:pt x="69342" y="62865"/>
                  </a:lnTo>
                  <a:cubicBezTo>
                    <a:pt x="72771" y="45339"/>
                    <a:pt x="70993" y="36830"/>
                    <a:pt x="67691" y="30353"/>
                  </a:cubicBezTo>
                  <a:lnTo>
                    <a:pt x="60579" y="19304"/>
                  </a:lnTo>
                  <a:cubicBezTo>
                    <a:pt x="51562" y="13970"/>
                    <a:pt x="47117" y="12700"/>
                    <a:pt x="42672" y="12700"/>
                  </a:cubicBezTo>
                  <a:lnTo>
                    <a:pt x="33528" y="13970"/>
                  </a:lnTo>
                  <a:cubicBezTo>
                    <a:pt x="25146" y="18923"/>
                    <a:pt x="21717" y="22860"/>
                    <a:pt x="19177" y="28194"/>
                  </a:cubicBezTo>
                  <a:lnTo>
                    <a:pt x="15240" y="40386"/>
                  </a:lnTo>
                  <a:cubicBezTo>
                    <a:pt x="15240" y="57023"/>
                    <a:pt x="17399" y="64389"/>
                    <a:pt x="21590" y="70739"/>
                  </a:cubicBezTo>
                  <a:lnTo>
                    <a:pt x="31877" y="80137"/>
                  </a:lnTo>
                  <a:cubicBezTo>
                    <a:pt x="46863" y="80137"/>
                    <a:pt x="53213" y="77851"/>
                    <a:pt x="58928" y="73279"/>
                  </a:cubicBezTo>
                  <a:moveTo>
                    <a:pt x="5715" y="134874"/>
                  </a:moveTo>
                  <a:lnTo>
                    <a:pt x="13843" y="124587"/>
                  </a:lnTo>
                  <a:cubicBezTo>
                    <a:pt x="21082" y="131318"/>
                    <a:pt x="28448" y="134620"/>
                    <a:pt x="35941" y="134620"/>
                  </a:cubicBezTo>
                  <a:lnTo>
                    <a:pt x="47625" y="132588"/>
                  </a:lnTo>
                  <a:cubicBezTo>
                    <a:pt x="58420" y="124333"/>
                    <a:pt x="62992" y="117602"/>
                    <a:pt x="66802" y="108204"/>
                  </a:cubicBezTo>
                  <a:cubicBezTo>
                    <a:pt x="70612" y="98806"/>
                    <a:pt x="72771" y="86868"/>
                    <a:pt x="73279" y="72263"/>
                  </a:cubicBezTo>
                  <a:lnTo>
                    <a:pt x="62865" y="83439"/>
                  </a:lnTo>
                  <a:cubicBezTo>
                    <a:pt x="51181" y="90678"/>
                    <a:pt x="45212" y="92456"/>
                    <a:pt x="39116" y="92456"/>
                  </a:cubicBezTo>
                  <a:lnTo>
                    <a:pt x="27559" y="90932"/>
                  </a:lnTo>
                  <a:cubicBezTo>
                    <a:pt x="15621" y="84836"/>
                    <a:pt x="10541" y="80010"/>
                    <a:pt x="6350" y="73406"/>
                  </a:cubicBezTo>
                  <a:lnTo>
                    <a:pt x="0" y="48260"/>
                  </a:lnTo>
                  <a:cubicBezTo>
                    <a:pt x="0" y="37211"/>
                    <a:pt x="2159" y="28067"/>
                    <a:pt x="6604" y="20828"/>
                  </a:cubicBezTo>
                  <a:lnTo>
                    <a:pt x="16510" y="8382"/>
                  </a:lnTo>
                  <a:cubicBezTo>
                    <a:pt x="29718" y="1651"/>
                    <a:pt x="36068" y="0"/>
                    <a:pt x="42291" y="0"/>
                  </a:cubicBezTo>
                  <a:lnTo>
                    <a:pt x="58166" y="2286"/>
                  </a:lnTo>
                  <a:cubicBezTo>
                    <a:pt x="72136" y="11684"/>
                    <a:pt x="77724" y="19050"/>
                    <a:pt x="82169" y="28956"/>
                  </a:cubicBezTo>
                  <a:cubicBezTo>
                    <a:pt x="86614" y="38862"/>
                    <a:pt x="88646" y="51308"/>
                    <a:pt x="88646" y="66294"/>
                  </a:cubicBezTo>
                  <a:cubicBezTo>
                    <a:pt x="88646" y="83693"/>
                    <a:pt x="86233" y="98552"/>
                    <a:pt x="81661" y="110617"/>
                  </a:cubicBezTo>
                  <a:cubicBezTo>
                    <a:pt x="77089" y="122682"/>
                    <a:pt x="70612" y="131953"/>
                    <a:pt x="62611" y="137922"/>
                  </a:cubicBezTo>
                  <a:cubicBezTo>
                    <a:pt x="54610" y="143891"/>
                    <a:pt x="45720" y="146939"/>
                    <a:pt x="35941" y="146939"/>
                  </a:cubicBezTo>
                  <a:cubicBezTo>
                    <a:pt x="25019" y="146939"/>
                    <a:pt x="14986" y="142748"/>
                    <a:pt x="5842" y="134493"/>
                  </a:cubicBezTo>
                </a:path>
              </a:pathLst>
            </a:custGeom>
            <a:solidFill>
              <a:srgbClr val="000000"/>
            </a:solidFill>
          </p:spPr>
          <p:txBody>
            <a:bodyPr/>
            <a:lstStyle/>
            <a:p>
              <a:endParaRPr lang="en-US"/>
            </a:p>
          </p:txBody>
        </p:sp>
      </p:grpSp>
      <p:grpSp>
        <p:nvGrpSpPr>
          <p:cNvPr id="24" name="Group 24"/>
          <p:cNvGrpSpPr>
            <a:grpSpLocks noChangeAspect="1"/>
          </p:cNvGrpSpPr>
          <p:nvPr/>
        </p:nvGrpSpPr>
        <p:grpSpPr>
          <a:xfrm>
            <a:off x="1692962" y="5099965"/>
            <a:ext cx="258381" cy="193371"/>
            <a:chOff x="0" y="0"/>
            <a:chExt cx="365696" cy="273685"/>
          </a:xfrm>
        </p:grpSpPr>
        <p:sp>
          <p:nvSpPr>
            <p:cNvPr id="25" name="Freeform 25"/>
            <p:cNvSpPr/>
            <p:nvPr/>
          </p:nvSpPr>
          <p:spPr>
            <a:xfrm>
              <a:off x="63500" y="66167"/>
              <a:ext cx="66421" cy="141224"/>
            </a:xfrm>
            <a:custGeom>
              <a:avLst/>
              <a:gdLst/>
              <a:ahLst/>
              <a:cxnLst/>
              <a:rect l="l" t="t" r="r" b="b"/>
              <a:pathLst>
                <a:path w="66421" h="141224">
                  <a:moveTo>
                    <a:pt x="29718" y="129413"/>
                  </a:moveTo>
                  <a:lnTo>
                    <a:pt x="29718" y="20447"/>
                  </a:lnTo>
                  <a:cubicBezTo>
                    <a:pt x="23749" y="27559"/>
                    <a:pt x="14986" y="33147"/>
                    <a:pt x="3429" y="36957"/>
                  </a:cubicBezTo>
                  <a:lnTo>
                    <a:pt x="0" y="25527"/>
                  </a:lnTo>
                  <a:cubicBezTo>
                    <a:pt x="7112" y="23241"/>
                    <a:pt x="13589" y="19939"/>
                    <a:pt x="19431" y="15494"/>
                  </a:cubicBezTo>
                  <a:lnTo>
                    <a:pt x="29845" y="5969"/>
                  </a:lnTo>
                  <a:lnTo>
                    <a:pt x="44704" y="0"/>
                  </a:lnTo>
                  <a:lnTo>
                    <a:pt x="44704" y="129413"/>
                  </a:lnTo>
                  <a:lnTo>
                    <a:pt x="66421" y="129413"/>
                  </a:lnTo>
                  <a:lnTo>
                    <a:pt x="66421" y="141224"/>
                  </a:lnTo>
                  <a:lnTo>
                    <a:pt x="8001" y="141224"/>
                  </a:lnTo>
                  <a:lnTo>
                    <a:pt x="8001" y="129413"/>
                  </a:lnTo>
                  <a:close/>
                </a:path>
              </a:pathLst>
            </a:custGeom>
            <a:solidFill>
              <a:srgbClr val="000000"/>
            </a:solidFill>
          </p:spPr>
          <p:txBody>
            <a:bodyPr/>
            <a:lstStyle/>
            <a:p>
              <a:endParaRPr lang="en-US"/>
            </a:p>
          </p:txBody>
        </p:sp>
        <p:sp>
          <p:nvSpPr>
            <p:cNvPr id="26" name="Freeform 26"/>
            <p:cNvSpPr/>
            <p:nvPr/>
          </p:nvSpPr>
          <p:spPr>
            <a:xfrm>
              <a:off x="168021" y="187198"/>
              <a:ext cx="22098" cy="22098"/>
            </a:xfrm>
            <a:custGeom>
              <a:avLst/>
              <a:gdLst/>
              <a:ahLst/>
              <a:cxnLst/>
              <a:rect l="l" t="t" r="r" b="b"/>
              <a:pathLst>
                <a:path w="22098" h="22098">
                  <a:moveTo>
                    <a:pt x="3175" y="18923"/>
                  </a:moveTo>
                  <a:lnTo>
                    <a:pt x="0" y="14224"/>
                  </a:lnTo>
                  <a:lnTo>
                    <a:pt x="1016" y="5334"/>
                  </a:lnTo>
                  <a:lnTo>
                    <a:pt x="7747" y="0"/>
                  </a:lnTo>
                  <a:lnTo>
                    <a:pt x="16637" y="1143"/>
                  </a:lnTo>
                  <a:lnTo>
                    <a:pt x="22098" y="8128"/>
                  </a:lnTo>
                  <a:lnTo>
                    <a:pt x="20955" y="16891"/>
                  </a:lnTo>
                  <a:lnTo>
                    <a:pt x="13970" y="22098"/>
                  </a:lnTo>
                  <a:lnTo>
                    <a:pt x="5207" y="21082"/>
                  </a:lnTo>
                </a:path>
              </a:pathLst>
            </a:custGeom>
            <a:solidFill>
              <a:srgbClr val="000000"/>
            </a:solidFill>
          </p:spPr>
          <p:txBody>
            <a:bodyPr/>
            <a:lstStyle/>
            <a:p>
              <a:endParaRPr lang="en-US"/>
            </a:p>
          </p:txBody>
        </p:sp>
        <p:sp>
          <p:nvSpPr>
            <p:cNvPr id="27" name="Freeform 27"/>
            <p:cNvSpPr/>
            <p:nvPr/>
          </p:nvSpPr>
          <p:spPr>
            <a:xfrm>
              <a:off x="214757" y="63500"/>
              <a:ext cx="87249" cy="146558"/>
            </a:xfrm>
            <a:custGeom>
              <a:avLst/>
              <a:gdLst/>
              <a:ahLst/>
              <a:cxnLst/>
              <a:rect l="l" t="t" r="r" b="b"/>
              <a:pathLst>
                <a:path w="87249" h="146558">
                  <a:moveTo>
                    <a:pt x="16891" y="138811"/>
                  </a:moveTo>
                  <a:lnTo>
                    <a:pt x="0" y="117221"/>
                  </a:lnTo>
                  <a:lnTo>
                    <a:pt x="12573" y="109474"/>
                  </a:lnTo>
                  <a:cubicBezTo>
                    <a:pt x="15113" y="116840"/>
                    <a:pt x="19177" y="122809"/>
                    <a:pt x="24638" y="127508"/>
                  </a:cubicBezTo>
                  <a:lnTo>
                    <a:pt x="36449" y="134493"/>
                  </a:lnTo>
                  <a:cubicBezTo>
                    <a:pt x="52197" y="134493"/>
                    <a:pt x="59182" y="131953"/>
                    <a:pt x="64389" y="126873"/>
                  </a:cubicBezTo>
                  <a:lnTo>
                    <a:pt x="72263" y="114935"/>
                  </a:lnTo>
                  <a:cubicBezTo>
                    <a:pt x="72263" y="95123"/>
                    <a:pt x="69088" y="87122"/>
                    <a:pt x="62738" y="82296"/>
                  </a:cubicBezTo>
                  <a:cubicBezTo>
                    <a:pt x="56388" y="77470"/>
                    <a:pt x="47498" y="75057"/>
                    <a:pt x="36068" y="75057"/>
                  </a:cubicBezTo>
                  <a:lnTo>
                    <a:pt x="29972" y="75184"/>
                  </a:lnTo>
                  <a:lnTo>
                    <a:pt x="28067" y="63246"/>
                  </a:lnTo>
                  <a:lnTo>
                    <a:pt x="34544" y="64008"/>
                  </a:lnTo>
                  <a:cubicBezTo>
                    <a:pt x="48387" y="64008"/>
                    <a:pt x="56134" y="61595"/>
                    <a:pt x="61468" y="56769"/>
                  </a:cubicBezTo>
                  <a:lnTo>
                    <a:pt x="69469" y="45466"/>
                  </a:lnTo>
                  <a:cubicBezTo>
                    <a:pt x="69469" y="29591"/>
                    <a:pt x="67056" y="23495"/>
                    <a:pt x="62357" y="18923"/>
                  </a:cubicBezTo>
                  <a:lnTo>
                    <a:pt x="51435" y="12065"/>
                  </a:lnTo>
                  <a:cubicBezTo>
                    <a:pt x="37211" y="12065"/>
                    <a:pt x="31623" y="13970"/>
                    <a:pt x="26924" y="17907"/>
                  </a:cubicBezTo>
                  <a:lnTo>
                    <a:pt x="18923" y="26670"/>
                  </a:lnTo>
                  <a:lnTo>
                    <a:pt x="5461" y="25654"/>
                  </a:lnTo>
                  <a:lnTo>
                    <a:pt x="13589" y="11684"/>
                  </a:lnTo>
                  <a:cubicBezTo>
                    <a:pt x="28067" y="2286"/>
                    <a:pt x="36449" y="0"/>
                    <a:pt x="45847" y="0"/>
                  </a:cubicBezTo>
                  <a:lnTo>
                    <a:pt x="59563" y="1524"/>
                  </a:lnTo>
                  <a:cubicBezTo>
                    <a:pt x="71120" y="7747"/>
                    <a:pt x="75692" y="12065"/>
                    <a:pt x="78867" y="17526"/>
                  </a:cubicBezTo>
                  <a:lnTo>
                    <a:pt x="83693" y="29083"/>
                  </a:lnTo>
                  <a:cubicBezTo>
                    <a:pt x="83693" y="43815"/>
                    <a:pt x="81788" y="50546"/>
                    <a:pt x="77978" y="56007"/>
                  </a:cubicBezTo>
                  <a:lnTo>
                    <a:pt x="67945" y="65913"/>
                  </a:lnTo>
                  <a:cubicBezTo>
                    <a:pt x="68453" y="71882"/>
                    <a:pt x="75311" y="76327"/>
                    <a:pt x="80137" y="82550"/>
                  </a:cubicBezTo>
                  <a:lnTo>
                    <a:pt x="87249" y="96139"/>
                  </a:lnTo>
                  <a:cubicBezTo>
                    <a:pt x="87249" y="113030"/>
                    <a:pt x="85344" y="120396"/>
                    <a:pt x="81534" y="126746"/>
                  </a:cubicBezTo>
                  <a:lnTo>
                    <a:pt x="72517" y="138049"/>
                  </a:lnTo>
                  <a:cubicBezTo>
                    <a:pt x="59182" y="144907"/>
                    <a:pt x="51689" y="146558"/>
                    <a:pt x="43307" y="146558"/>
                  </a:cubicBezTo>
                  <a:lnTo>
                    <a:pt x="16891" y="138811"/>
                  </a:lnTo>
                </a:path>
              </a:pathLst>
            </a:custGeom>
            <a:solidFill>
              <a:srgbClr val="000000"/>
            </a:solidFill>
          </p:spPr>
          <p:txBody>
            <a:bodyPr/>
            <a:lstStyle/>
            <a:p>
              <a:endParaRPr lang="en-US"/>
            </a:p>
          </p:txBody>
        </p:sp>
      </p:grpSp>
      <p:grpSp>
        <p:nvGrpSpPr>
          <p:cNvPr id="28" name="Group 28"/>
          <p:cNvGrpSpPr>
            <a:grpSpLocks noChangeAspect="1"/>
          </p:cNvGrpSpPr>
          <p:nvPr/>
        </p:nvGrpSpPr>
        <p:grpSpPr>
          <a:xfrm>
            <a:off x="1686098" y="8201599"/>
            <a:ext cx="266727" cy="193646"/>
            <a:chOff x="0" y="0"/>
            <a:chExt cx="377508" cy="274066"/>
          </a:xfrm>
        </p:grpSpPr>
        <p:sp>
          <p:nvSpPr>
            <p:cNvPr id="29" name="Freeform 29"/>
            <p:cNvSpPr/>
            <p:nvPr/>
          </p:nvSpPr>
          <p:spPr>
            <a:xfrm>
              <a:off x="63500" y="63500"/>
              <a:ext cx="90297" cy="146685"/>
            </a:xfrm>
            <a:custGeom>
              <a:avLst/>
              <a:gdLst/>
              <a:ahLst/>
              <a:cxnLst/>
              <a:rect l="l" t="t" r="r" b="b"/>
              <a:pathLst>
                <a:path w="90297" h="146685">
                  <a:moveTo>
                    <a:pt x="69596" y="116078"/>
                  </a:moveTo>
                  <a:lnTo>
                    <a:pt x="75819" y="73660"/>
                  </a:lnTo>
                  <a:cubicBezTo>
                    <a:pt x="75819" y="57531"/>
                    <a:pt x="73787" y="43307"/>
                    <a:pt x="69596" y="30734"/>
                  </a:cubicBezTo>
                  <a:cubicBezTo>
                    <a:pt x="65405" y="18161"/>
                    <a:pt x="57404" y="12192"/>
                    <a:pt x="45085" y="12192"/>
                  </a:cubicBezTo>
                  <a:cubicBezTo>
                    <a:pt x="33020" y="12192"/>
                    <a:pt x="24892" y="18415"/>
                    <a:pt x="20828" y="30861"/>
                  </a:cubicBezTo>
                  <a:lnTo>
                    <a:pt x="14605" y="73660"/>
                  </a:lnTo>
                  <a:cubicBezTo>
                    <a:pt x="14605" y="89662"/>
                    <a:pt x="16764" y="103759"/>
                    <a:pt x="20828" y="116078"/>
                  </a:cubicBezTo>
                  <a:cubicBezTo>
                    <a:pt x="24892" y="128397"/>
                    <a:pt x="33147" y="134493"/>
                    <a:pt x="44958" y="134493"/>
                  </a:cubicBezTo>
                  <a:cubicBezTo>
                    <a:pt x="57023" y="134493"/>
                    <a:pt x="65151" y="128397"/>
                    <a:pt x="69342" y="116078"/>
                  </a:cubicBezTo>
                  <a:moveTo>
                    <a:pt x="10541" y="125730"/>
                  </a:moveTo>
                  <a:cubicBezTo>
                    <a:pt x="3556" y="111760"/>
                    <a:pt x="0" y="94361"/>
                    <a:pt x="0" y="73660"/>
                  </a:cubicBezTo>
                  <a:cubicBezTo>
                    <a:pt x="0" y="52832"/>
                    <a:pt x="3429" y="35306"/>
                    <a:pt x="10541" y="21209"/>
                  </a:cubicBezTo>
                  <a:cubicBezTo>
                    <a:pt x="17653" y="7112"/>
                    <a:pt x="29083" y="0"/>
                    <a:pt x="45085" y="0"/>
                  </a:cubicBezTo>
                  <a:cubicBezTo>
                    <a:pt x="61341" y="0"/>
                    <a:pt x="72898" y="7112"/>
                    <a:pt x="79883" y="21209"/>
                  </a:cubicBezTo>
                  <a:cubicBezTo>
                    <a:pt x="86868" y="35306"/>
                    <a:pt x="90297" y="52832"/>
                    <a:pt x="90297" y="73660"/>
                  </a:cubicBezTo>
                  <a:cubicBezTo>
                    <a:pt x="90297" y="94361"/>
                    <a:pt x="86741" y="111633"/>
                    <a:pt x="79502" y="125730"/>
                  </a:cubicBezTo>
                  <a:cubicBezTo>
                    <a:pt x="72263" y="139827"/>
                    <a:pt x="60960" y="146685"/>
                    <a:pt x="45085" y="146685"/>
                  </a:cubicBezTo>
                  <a:cubicBezTo>
                    <a:pt x="29210" y="146685"/>
                    <a:pt x="17907" y="139700"/>
                    <a:pt x="10795" y="125730"/>
                  </a:cubicBezTo>
                </a:path>
              </a:pathLst>
            </a:custGeom>
            <a:solidFill>
              <a:srgbClr val="000000"/>
            </a:solidFill>
          </p:spPr>
          <p:txBody>
            <a:bodyPr/>
            <a:lstStyle/>
            <a:p>
              <a:endParaRPr lang="en-US"/>
            </a:p>
          </p:txBody>
        </p:sp>
        <p:sp>
          <p:nvSpPr>
            <p:cNvPr id="30" name="Freeform 30"/>
            <p:cNvSpPr/>
            <p:nvPr/>
          </p:nvSpPr>
          <p:spPr>
            <a:xfrm>
              <a:off x="177800" y="187325"/>
              <a:ext cx="22098" cy="22098"/>
            </a:xfrm>
            <a:custGeom>
              <a:avLst/>
              <a:gdLst/>
              <a:ahLst/>
              <a:cxnLst/>
              <a:rect l="l" t="t" r="r" b="b"/>
              <a:pathLst>
                <a:path w="22098" h="22098">
                  <a:moveTo>
                    <a:pt x="3175" y="18923"/>
                  </a:moveTo>
                  <a:lnTo>
                    <a:pt x="0" y="14351"/>
                  </a:lnTo>
                  <a:lnTo>
                    <a:pt x="1016" y="5461"/>
                  </a:lnTo>
                  <a:lnTo>
                    <a:pt x="7747" y="0"/>
                  </a:lnTo>
                  <a:lnTo>
                    <a:pt x="16637" y="1143"/>
                  </a:lnTo>
                  <a:lnTo>
                    <a:pt x="22098" y="8128"/>
                  </a:lnTo>
                  <a:lnTo>
                    <a:pt x="20955" y="16891"/>
                  </a:lnTo>
                  <a:lnTo>
                    <a:pt x="13970" y="22098"/>
                  </a:lnTo>
                  <a:lnTo>
                    <a:pt x="5207" y="21082"/>
                  </a:lnTo>
                </a:path>
              </a:pathLst>
            </a:custGeom>
            <a:solidFill>
              <a:srgbClr val="000000"/>
            </a:solidFill>
          </p:spPr>
          <p:txBody>
            <a:bodyPr/>
            <a:lstStyle/>
            <a:p>
              <a:endParaRPr lang="en-US"/>
            </a:p>
          </p:txBody>
        </p:sp>
        <p:sp>
          <p:nvSpPr>
            <p:cNvPr id="31" name="Freeform 31"/>
            <p:cNvSpPr/>
            <p:nvPr/>
          </p:nvSpPr>
          <p:spPr>
            <a:xfrm>
              <a:off x="225425" y="63500"/>
              <a:ext cx="88519" cy="147193"/>
            </a:xfrm>
            <a:custGeom>
              <a:avLst/>
              <a:gdLst/>
              <a:ahLst/>
              <a:cxnLst/>
              <a:rect l="l" t="t" r="r" b="b"/>
              <a:pathLst>
                <a:path w="88519" h="147193">
                  <a:moveTo>
                    <a:pt x="59182" y="130683"/>
                  </a:moveTo>
                  <a:lnTo>
                    <a:pt x="66802" y="124206"/>
                  </a:lnTo>
                  <a:cubicBezTo>
                    <a:pt x="72136" y="113411"/>
                    <a:pt x="73406" y="106680"/>
                    <a:pt x="73406" y="98552"/>
                  </a:cubicBezTo>
                  <a:lnTo>
                    <a:pt x="72390" y="88138"/>
                  </a:lnTo>
                  <a:cubicBezTo>
                    <a:pt x="68580" y="78486"/>
                    <a:pt x="65786" y="74549"/>
                    <a:pt x="61976" y="71501"/>
                  </a:cubicBezTo>
                  <a:lnTo>
                    <a:pt x="53594" y="66929"/>
                  </a:lnTo>
                  <a:cubicBezTo>
                    <a:pt x="41275" y="66929"/>
                    <a:pt x="35052" y="69215"/>
                    <a:pt x="29464" y="73787"/>
                  </a:cubicBezTo>
                  <a:lnTo>
                    <a:pt x="19304" y="84074"/>
                  </a:lnTo>
                  <a:cubicBezTo>
                    <a:pt x="15875" y="101600"/>
                    <a:pt x="17653" y="110109"/>
                    <a:pt x="20955" y="116586"/>
                  </a:cubicBezTo>
                  <a:lnTo>
                    <a:pt x="28067" y="127635"/>
                  </a:lnTo>
                  <a:cubicBezTo>
                    <a:pt x="37084" y="133096"/>
                    <a:pt x="41529" y="134493"/>
                    <a:pt x="45974" y="134493"/>
                  </a:cubicBezTo>
                  <a:lnTo>
                    <a:pt x="54991" y="133223"/>
                  </a:lnTo>
                  <a:moveTo>
                    <a:pt x="23495" y="139954"/>
                  </a:moveTo>
                  <a:lnTo>
                    <a:pt x="6477" y="117983"/>
                  </a:lnTo>
                  <a:cubicBezTo>
                    <a:pt x="2159" y="108077"/>
                    <a:pt x="0" y="95504"/>
                    <a:pt x="0" y="80518"/>
                  </a:cubicBezTo>
                  <a:cubicBezTo>
                    <a:pt x="0" y="63119"/>
                    <a:pt x="2286" y="48387"/>
                    <a:pt x="6985" y="36195"/>
                  </a:cubicBezTo>
                  <a:cubicBezTo>
                    <a:pt x="11684" y="24003"/>
                    <a:pt x="18034" y="14986"/>
                    <a:pt x="26035" y="9017"/>
                  </a:cubicBezTo>
                  <a:cubicBezTo>
                    <a:pt x="34036" y="3048"/>
                    <a:pt x="43180" y="0"/>
                    <a:pt x="52959" y="0"/>
                  </a:cubicBezTo>
                  <a:lnTo>
                    <a:pt x="63500" y="762"/>
                  </a:lnTo>
                  <a:cubicBezTo>
                    <a:pt x="73025" y="3810"/>
                    <a:pt x="77089" y="6223"/>
                    <a:pt x="80518" y="9271"/>
                  </a:cubicBezTo>
                  <a:lnTo>
                    <a:pt x="74422" y="21463"/>
                  </a:lnTo>
                  <a:cubicBezTo>
                    <a:pt x="68707" y="15494"/>
                    <a:pt x="61595" y="12573"/>
                    <a:pt x="53213" y="12573"/>
                  </a:cubicBezTo>
                  <a:lnTo>
                    <a:pt x="41402" y="14605"/>
                  </a:lnTo>
                  <a:cubicBezTo>
                    <a:pt x="30226" y="22860"/>
                    <a:pt x="25527" y="29591"/>
                    <a:pt x="21717" y="38862"/>
                  </a:cubicBezTo>
                  <a:cubicBezTo>
                    <a:pt x="17907" y="48133"/>
                    <a:pt x="15621" y="60071"/>
                    <a:pt x="15113" y="74676"/>
                  </a:cubicBezTo>
                  <a:lnTo>
                    <a:pt x="25781" y="63500"/>
                  </a:lnTo>
                  <a:cubicBezTo>
                    <a:pt x="37338" y="56261"/>
                    <a:pt x="43307" y="54483"/>
                    <a:pt x="49403" y="54483"/>
                  </a:cubicBezTo>
                  <a:lnTo>
                    <a:pt x="62103" y="56134"/>
                  </a:lnTo>
                  <a:cubicBezTo>
                    <a:pt x="74041" y="62611"/>
                    <a:pt x="78994" y="67564"/>
                    <a:pt x="82677" y="74168"/>
                  </a:cubicBezTo>
                  <a:lnTo>
                    <a:pt x="88519" y="88900"/>
                  </a:lnTo>
                  <a:cubicBezTo>
                    <a:pt x="88519" y="109855"/>
                    <a:pt x="86360" y="119126"/>
                    <a:pt x="81915" y="126365"/>
                  </a:cubicBezTo>
                  <a:lnTo>
                    <a:pt x="72009" y="138938"/>
                  </a:lnTo>
                  <a:cubicBezTo>
                    <a:pt x="59055" y="145542"/>
                    <a:pt x="52705" y="147193"/>
                    <a:pt x="46355" y="147193"/>
                  </a:cubicBezTo>
                  <a:lnTo>
                    <a:pt x="30607" y="144780"/>
                  </a:lnTo>
                </a:path>
              </a:pathLst>
            </a:custGeom>
            <a:solidFill>
              <a:srgbClr val="000000"/>
            </a:solidFill>
          </p:spPr>
          <p:txBody>
            <a:bodyPr/>
            <a:lstStyle/>
            <a:p>
              <a:endParaRPr lang="en-US"/>
            </a:p>
          </p:txBody>
        </p:sp>
      </p:grpSp>
      <p:grpSp>
        <p:nvGrpSpPr>
          <p:cNvPr id="32" name="Group 32"/>
          <p:cNvGrpSpPr>
            <a:grpSpLocks noChangeAspect="1"/>
          </p:cNvGrpSpPr>
          <p:nvPr/>
        </p:nvGrpSpPr>
        <p:grpSpPr>
          <a:xfrm>
            <a:off x="1692962" y="5543082"/>
            <a:ext cx="257971" cy="192704"/>
            <a:chOff x="0" y="0"/>
            <a:chExt cx="365112" cy="272732"/>
          </a:xfrm>
        </p:grpSpPr>
        <p:sp>
          <p:nvSpPr>
            <p:cNvPr id="33" name="Freeform 33"/>
            <p:cNvSpPr/>
            <p:nvPr/>
          </p:nvSpPr>
          <p:spPr>
            <a:xfrm>
              <a:off x="63500" y="66167"/>
              <a:ext cx="66421" cy="141097"/>
            </a:xfrm>
            <a:custGeom>
              <a:avLst/>
              <a:gdLst/>
              <a:ahLst/>
              <a:cxnLst/>
              <a:rect l="l" t="t" r="r" b="b"/>
              <a:pathLst>
                <a:path w="66421" h="141097">
                  <a:moveTo>
                    <a:pt x="29718" y="129286"/>
                  </a:moveTo>
                  <a:lnTo>
                    <a:pt x="29718" y="20320"/>
                  </a:lnTo>
                  <a:cubicBezTo>
                    <a:pt x="23749" y="27432"/>
                    <a:pt x="14986" y="33020"/>
                    <a:pt x="3429" y="36830"/>
                  </a:cubicBezTo>
                  <a:lnTo>
                    <a:pt x="0" y="25527"/>
                  </a:lnTo>
                  <a:cubicBezTo>
                    <a:pt x="7112" y="23241"/>
                    <a:pt x="13589" y="19939"/>
                    <a:pt x="19431" y="15494"/>
                  </a:cubicBezTo>
                  <a:lnTo>
                    <a:pt x="29845" y="5969"/>
                  </a:lnTo>
                  <a:lnTo>
                    <a:pt x="44704" y="0"/>
                  </a:lnTo>
                  <a:lnTo>
                    <a:pt x="44704" y="129286"/>
                  </a:lnTo>
                  <a:lnTo>
                    <a:pt x="66421" y="129286"/>
                  </a:lnTo>
                  <a:lnTo>
                    <a:pt x="66421" y="141097"/>
                  </a:lnTo>
                  <a:lnTo>
                    <a:pt x="8001" y="141097"/>
                  </a:lnTo>
                  <a:lnTo>
                    <a:pt x="8001" y="129286"/>
                  </a:lnTo>
                  <a:close/>
                </a:path>
              </a:pathLst>
            </a:custGeom>
            <a:solidFill>
              <a:srgbClr val="000000"/>
            </a:solidFill>
          </p:spPr>
          <p:txBody>
            <a:bodyPr/>
            <a:lstStyle/>
            <a:p>
              <a:endParaRPr lang="en-US"/>
            </a:p>
          </p:txBody>
        </p:sp>
        <p:sp>
          <p:nvSpPr>
            <p:cNvPr id="34" name="Freeform 34"/>
            <p:cNvSpPr/>
            <p:nvPr/>
          </p:nvSpPr>
          <p:spPr>
            <a:xfrm>
              <a:off x="168021" y="187198"/>
              <a:ext cx="22098" cy="22098"/>
            </a:xfrm>
            <a:custGeom>
              <a:avLst/>
              <a:gdLst/>
              <a:ahLst/>
              <a:cxnLst/>
              <a:rect l="l" t="t" r="r" b="b"/>
              <a:pathLst>
                <a:path w="22098" h="22098">
                  <a:moveTo>
                    <a:pt x="3175" y="18923"/>
                  </a:moveTo>
                  <a:lnTo>
                    <a:pt x="0" y="14224"/>
                  </a:lnTo>
                  <a:lnTo>
                    <a:pt x="1016" y="5334"/>
                  </a:lnTo>
                  <a:lnTo>
                    <a:pt x="7747" y="0"/>
                  </a:lnTo>
                  <a:lnTo>
                    <a:pt x="16637" y="1143"/>
                  </a:lnTo>
                  <a:lnTo>
                    <a:pt x="22098" y="8128"/>
                  </a:lnTo>
                  <a:lnTo>
                    <a:pt x="20955" y="16891"/>
                  </a:lnTo>
                  <a:lnTo>
                    <a:pt x="13970" y="22098"/>
                  </a:lnTo>
                  <a:lnTo>
                    <a:pt x="5207" y="21082"/>
                  </a:lnTo>
                </a:path>
              </a:pathLst>
            </a:custGeom>
            <a:solidFill>
              <a:srgbClr val="000000"/>
            </a:solidFill>
          </p:spPr>
          <p:txBody>
            <a:bodyPr/>
            <a:lstStyle/>
            <a:p>
              <a:endParaRPr lang="en-US"/>
            </a:p>
          </p:txBody>
        </p:sp>
        <p:sp>
          <p:nvSpPr>
            <p:cNvPr id="35" name="Freeform 35"/>
            <p:cNvSpPr/>
            <p:nvPr/>
          </p:nvSpPr>
          <p:spPr>
            <a:xfrm>
              <a:off x="218313" y="63500"/>
              <a:ext cx="83185" cy="143764"/>
            </a:xfrm>
            <a:custGeom>
              <a:avLst/>
              <a:gdLst/>
              <a:ahLst/>
              <a:cxnLst/>
              <a:rect l="l" t="t" r="r" b="b"/>
              <a:pathLst>
                <a:path w="83185" h="143764">
                  <a:moveTo>
                    <a:pt x="15748" y="105029"/>
                  </a:moveTo>
                  <a:lnTo>
                    <a:pt x="39878" y="81026"/>
                  </a:lnTo>
                  <a:cubicBezTo>
                    <a:pt x="46355" y="75311"/>
                    <a:pt x="51435" y="70485"/>
                    <a:pt x="55118" y="66802"/>
                  </a:cubicBezTo>
                  <a:lnTo>
                    <a:pt x="61849" y="58801"/>
                  </a:lnTo>
                  <a:cubicBezTo>
                    <a:pt x="66675" y="49657"/>
                    <a:pt x="67945" y="44704"/>
                    <a:pt x="67945" y="39370"/>
                  </a:cubicBezTo>
                  <a:lnTo>
                    <a:pt x="65659" y="25273"/>
                  </a:lnTo>
                  <a:cubicBezTo>
                    <a:pt x="56769" y="14859"/>
                    <a:pt x="50800" y="12319"/>
                    <a:pt x="43561" y="12319"/>
                  </a:cubicBezTo>
                  <a:lnTo>
                    <a:pt x="33020" y="13843"/>
                  </a:lnTo>
                  <a:cubicBezTo>
                    <a:pt x="24511" y="20066"/>
                    <a:pt x="21209" y="24130"/>
                    <a:pt x="19050" y="29083"/>
                  </a:cubicBezTo>
                  <a:lnTo>
                    <a:pt x="15875" y="39497"/>
                  </a:lnTo>
                  <a:lnTo>
                    <a:pt x="3429" y="38481"/>
                  </a:lnTo>
                  <a:lnTo>
                    <a:pt x="4953" y="24892"/>
                  </a:lnTo>
                  <a:cubicBezTo>
                    <a:pt x="12065" y="13208"/>
                    <a:pt x="17018" y="8509"/>
                    <a:pt x="23241" y="5207"/>
                  </a:cubicBezTo>
                  <a:lnTo>
                    <a:pt x="36449" y="0"/>
                  </a:lnTo>
                  <a:cubicBezTo>
                    <a:pt x="52197" y="0"/>
                    <a:pt x="59182" y="1651"/>
                    <a:pt x="65024" y="5080"/>
                  </a:cubicBezTo>
                  <a:lnTo>
                    <a:pt x="75438" y="13081"/>
                  </a:lnTo>
                  <a:cubicBezTo>
                    <a:pt x="81661" y="24765"/>
                    <a:pt x="83185" y="31242"/>
                    <a:pt x="83185" y="38608"/>
                  </a:cubicBezTo>
                  <a:lnTo>
                    <a:pt x="81788" y="52070"/>
                  </a:lnTo>
                  <a:cubicBezTo>
                    <a:pt x="75946" y="63627"/>
                    <a:pt x="72390" y="68834"/>
                    <a:pt x="68072" y="73279"/>
                  </a:cubicBezTo>
                  <a:lnTo>
                    <a:pt x="57912" y="83185"/>
                  </a:lnTo>
                  <a:cubicBezTo>
                    <a:pt x="41402" y="97282"/>
                    <a:pt x="34036" y="104267"/>
                    <a:pt x="28448" y="110363"/>
                  </a:cubicBezTo>
                  <a:lnTo>
                    <a:pt x="18288" y="123571"/>
                  </a:lnTo>
                  <a:lnTo>
                    <a:pt x="83185" y="131572"/>
                  </a:lnTo>
                  <a:lnTo>
                    <a:pt x="83185" y="143764"/>
                  </a:lnTo>
                  <a:lnTo>
                    <a:pt x="0" y="143764"/>
                  </a:lnTo>
                  <a:lnTo>
                    <a:pt x="0" y="130810"/>
                  </a:lnTo>
                  <a:cubicBezTo>
                    <a:pt x="4191" y="120777"/>
                    <a:pt x="9398" y="112141"/>
                    <a:pt x="15748" y="104902"/>
                  </a:cubicBezTo>
                </a:path>
              </a:pathLst>
            </a:custGeom>
            <a:solidFill>
              <a:srgbClr val="000000"/>
            </a:solidFill>
          </p:spPr>
          <p:txBody>
            <a:bodyPr/>
            <a:lstStyle/>
            <a:p>
              <a:endParaRPr lang="en-US"/>
            </a:p>
          </p:txBody>
        </p:sp>
      </p:grpSp>
      <p:grpSp>
        <p:nvGrpSpPr>
          <p:cNvPr id="36" name="Group 36"/>
          <p:cNvGrpSpPr>
            <a:grpSpLocks noChangeAspect="1"/>
          </p:cNvGrpSpPr>
          <p:nvPr/>
        </p:nvGrpSpPr>
        <p:grpSpPr>
          <a:xfrm>
            <a:off x="1686098" y="7758495"/>
            <a:ext cx="265643" cy="193371"/>
            <a:chOff x="0" y="0"/>
            <a:chExt cx="375971" cy="273685"/>
          </a:xfrm>
        </p:grpSpPr>
        <p:sp>
          <p:nvSpPr>
            <p:cNvPr id="37" name="Freeform 37"/>
            <p:cNvSpPr/>
            <p:nvPr/>
          </p:nvSpPr>
          <p:spPr>
            <a:xfrm>
              <a:off x="63500" y="63500"/>
              <a:ext cx="90297" cy="146685"/>
            </a:xfrm>
            <a:custGeom>
              <a:avLst/>
              <a:gdLst/>
              <a:ahLst/>
              <a:cxnLst/>
              <a:rect l="l" t="t" r="r" b="b"/>
              <a:pathLst>
                <a:path w="90297" h="146685">
                  <a:moveTo>
                    <a:pt x="69596" y="116078"/>
                  </a:moveTo>
                  <a:lnTo>
                    <a:pt x="75819" y="73660"/>
                  </a:lnTo>
                  <a:cubicBezTo>
                    <a:pt x="75819" y="57531"/>
                    <a:pt x="73787" y="43307"/>
                    <a:pt x="69596" y="30734"/>
                  </a:cubicBezTo>
                  <a:cubicBezTo>
                    <a:pt x="65405" y="18161"/>
                    <a:pt x="57404" y="12192"/>
                    <a:pt x="45085" y="12192"/>
                  </a:cubicBezTo>
                  <a:cubicBezTo>
                    <a:pt x="33020" y="12192"/>
                    <a:pt x="24892" y="18415"/>
                    <a:pt x="20828" y="30861"/>
                  </a:cubicBezTo>
                  <a:lnTo>
                    <a:pt x="14605" y="73660"/>
                  </a:lnTo>
                  <a:cubicBezTo>
                    <a:pt x="14605" y="89662"/>
                    <a:pt x="16764" y="103759"/>
                    <a:pt x="20828" y="116078"/>
                  </a:cubicBezTo>
                  <a:cubicBezTo>
                    <a:pt x="24892" y="128397"/>
                    <a:pt x="33147" y="134493"/>
                    <a:pt x="44958" y="134493"/>
                  </a:cubicBezTo>
                  <a:cubicBezTo>
                    <a:pt x="57023" y="134493"/>
                    <a:pt x="65151" y="128397"/>
                    <a:pt x="69342" y="116078"/>
                  </a:cubicBezTo>
                  <a:moveTo>
                    <a:pt x="10541" y="125730"/>
                  </a:moveTo>
                  <a:cubicBezTo>
                    <a:pt x="3556" y="111760"/>
                    <a:pt x="0" y="94361"/>
                    <a:pt x="0" y="73660"/>
                  </a:cubicBezTo>
                  <a:cubicBezTo>
                    <a:pt x="0" y="52959"/>
                    <a:pt x="3429" y="35306"/>
                    <a:pt x="10541" y="21209"/>
                  </a:cubicBezTo>
                  <a:cubicBezTo>
                    <a:pt x="17653" y="7112"/>
                    <a:pt x="29083" y="0"/>
                    <a:pt x="45085" y="0"/>
                  </a:cubicBezTo>
                  <a:cubicBezTo>
                    <a:pt x="61341" y="0"/>
                    <a:pt x="72898" y="7112"/>
                    <a:pt x="79883" y="21209"/>
                  </a:cubicBezTo>
                  <a:cubicBezTo>
                    <a:pt x="86868" y="35306"/>
                    <a:pt x="90297" y="52832"/>
                    <a:pt x="90297" y="73660"/>
                  </a:cubicBezTo>
                  <a:cubicBezTo>
                    <a:pt x="90297" y="94488"/>
                    <a:pt x="86741" y="111760"/>
                    <a:pt x="79502" y="125730"/>
                  </a:cubicBezTo>
                  <a:cubicBezTo>
                    <a:pt x="72263" y="139700"/>
                    <a:pt x="60833" y="146685"/>
                    <a:pt x="45085" y="146685"/>
                  </a:cubicBezTo>
                  <a:cubicBezTo>
                    <a:pt x="29337" y="146685"/>
                    <a:pt x="17907" y="139700"/>
                    <a:pt x="10795" y="125730"/>
                  </a:cubicBezTo>
                </a:path>
              </a:pathLst>
            </a:custGeom>
            <a:solidFill>
              <a:srgbClr val="000000"/>
            </a:solidFill>
          </p:spPr>
          <p:txBody>
            <a:bodyPr/>
            <a:lstStyle/>
            <a:p>
              <a:endParaRPr lang="en-US"/>
            </a:p>
          </p:txBody>
        </p:sp>
        <p:sp>
          <p:nvSpPr>
            <p:cNvPr id="38" name="Freeform 38"/>
            <p:cNvSpPr/>
            <p:nvPr/>
          </p:nvSpPr>
          <p:spPr>
            <a:xfrm>
              <a:off x="177800" y="187325"/>
              <a:ext cx="22098" cy="21971"/>
            </a:xfrm>
            <a:custGeom>
              <a:avLst/>
              <a:gdLst/>
              <a:ahLst/>
              <a:cxnLst/>
              <a:rect l="l" t="t" r="r" b="b"/>
              <a:pathLst>
                <a:path w="22098" h="21971">
                  <a:moveTo>
                    <a:pt x="3175" y="18923"/>
                  </a:moveTo>
                  <a:lnTo>
                    <a:pt x="0" y="14351"/>
                  </a:lnTo>
                  <a:lnTo>
                    <a:pt x="1016" y="5461"/>
                  </a:lnTo>
                  <a:lnTo>
                    <a:pt x="7747" y="0"/>
                  </a:lnTo>
                  <a:lnTo>
                    <a:pt x="16637" y="1016"/>
                  </a:lnTo>
                  <a:lnTo>
                    <a:pt x="22098" y="8001"/>
                  </a:lnTo>
                  <a:lnTo>
                    <a:pt x="20955" y="16764"/>
                  </a:lnTo>
                  <a:lnTo>
                    <a:pt x="13970" y="21971"/>
                  </a:lnTo>
                  <a:lnTo>
                    <a:pt x="5207" y="20955"/>
                  </a:lnTo>
                </a:path>
              </a:pathLst>
            </a:custGeom>
            <a:solidFill>
              <a:srgbClr val="000000"/>
            </a:solidFill>
          </p:spPr>
          <p:txBody>
            <a:bodyPr/>
            <a:lstStyle/>
            <a:p>
              <a:endParaRPr lang="en-US"/>
            </a:p>
          </p:txBody>
        </p:sp>
        <p:sp>
          <p:nvSpPr>
            <p:cNvPr id="39" name="Freeform 39"/>
            <p:cNvSpPr/>
            <p:nvPr/>
          </p:nvSpPr>
          <p:spPr>
            <a:xfrm>
              <a:off x="232029" y="66294"/>
              <a:ext cx="80391" cy="141224"/>
            </a:xfrm>
            <a:custGeom>
              <a:avLst/>
              <a:gdLst/>
              <a:ahLst/>
              <a:cxnLst/>
              <a:rect l="l" t="t" r="r" b="b"/>
              <a:pathLst>
                <a:path w="80391" h="141224">
                  <a:moveTo>
                    <a:pt x="29083" y="78994"/>
                  </a:moveTo>
                  <a:lnTo>
                    <a:pt x="65913" y="12446"/>
                  </a:lnTo>
                  <a:lnTo>
                    <a:pt x="0" y="12446"/>
                  </a:lnTo>
                  <a:lnTo>
                    <a:pt x="0" y="0"/>
                  </a:lnTo>
                  <a:lnTo>
                    <a:pt x="80391" y="0"/>
                  </a:lnTo>
                  <a:lnTo>
                    <a:pt x="80391" y="9906"/>
                  </a:lnTo>
                  <a:cubicBezTo>
                    <a:pt x="66294" y="32385"/>
                    <a:pt x="54229" y="55499"/>
                    <a:pt x="44323" y="79375"/>
                  </a:cubicBezTo>
                  <a:cubicBezTo>
                    <a:pt x="34417" y="103251"/>
                    <a:pt x="28575" y="123825"/>
                    <a:pt x="27051" y="141224"/>
                  </a:cubicBezTo>
                  <a:lnTo>
                    <a:pt x="10287" y="141224"/>
                  </a:lnTo>
                  <a:cubicBezTo>
                    <a:pt x="12954" y="122174"/>
                    <a:pt x="19177" y="101473"/>
                    <a:pt x="29083" y="78994"/>
                  </a:cubicBezTo>
                </a:path>
              </a:pathLst>
            </a:custGeom>
            <a:solidFill>
              <a:srgbClr val="000000"/>
            </a:solidFill>
          </p:spPr>
          <p:txBody>
            <a:bodyPr/>
            <a:lstStyle/>
            <a:p>
              <a:endParaRPr lang="en-US"/>
            </a:p>
          </p:txBody>
        </p:sp>
      </p:grpSp>
      <p:grpSp>
        <p:nvGrpSpPr>
          <p:cNvPr id="40" name="Group 40"/>
          <p:cNvGrpSpPr>
            <a:grpSpLocks noChangeAspect="1"/>
          </p:cNvGrpSpPr>
          <p:nvPr/>
        </p:nvGrpSpPr>
        <p:grpSpPr>
          <a:xfrm>
            <a:off x="1692962" y="5988070"/>
            <a:ext cx="249902" cy="190820"/>
            <a:chOff x="0" y="0"/>
            <a:chExt cx="353695" cy="270066"/>
          </a:xfrm>
        </p:grpSpPr>
        <p:sp>
          <p:nvSpPr>
            <p:cNvPr id="41" name="Freeform 41"/>
            <p:cNvSpPr/>
            <p:nvPr/>
          </p:nvSpPr>
          <p:spPr>
            <a:xfrm>
              <a:off x="63500" y="63500"/>
              <a:ext cx="66294" cy="141097"/>
            </a:xfrm>
            <a:custGeom>
              <a:avLst/>
              <a:gdLst/>
              <a:ahLst/>
              <a:cxnLst/>
              <a:rect l="l" t="t" r="r" b="b"/>
              <a:pathLst>
                <a:path w="66294" h="141097">
                  <a:moveTo>
                    <a:pt x="29718" y="129286"/>
                  </a:moveTo>
                  <a:lnTo>
                    <a:pt x="29718" y="20447"/>
                  </a:lnTo>
                  <a:cubicBezTo>
                    <a:pt x="23749" y="27559"/>
                    <a:pt x="14986" y="33147"/>
                    <a:pt x="3429" y="36957"/>
                  </a:cubicBezTo>
                  <a:lnTo>
                    <a:pt x="0" y="25527"/>
                  </a:lnTo>
                  <a:cubicBezTo>
                    <a:pt x="7112" y="23241"/>
                    <a:pt x="13589" y="19939"/>
                    <a:pt x="19431" y="15494"/>
                  </a:cubicBezTo>
                  <a:lnTo>
                    <a:pt x="29845" y="5969"/>
                  </a:lnTo>
                  <a:lnTo>
                    <a:pt x="44577" y="0"/>
                  </a:lnTo>
                  <a:lnTo>
                    <a:pt x="44577" y="129286"/>
                  </a:lnTo>
                  <a:lnTo>
                    <a:pt x="66294" y="129286"/>
                  </a:lnTo>
                  <a:lnTo>
                    <a:pt x="66294" y="141097"/>
                  </a:lnTo>
                  <a:lnTo>
                    <a:pt x="8001" y="141097"/>
                  </a:lnTo>
                  <a:lnTo>
                    <a:pt x="8001" y="129286"/>
                  </a:lnTo>
                  <a:close/>
                </a:path>
              </a:pathLst>
            </a:custGeom>
            <a:solidFill>
              <a:srgbClr val="000000"/>
            </a:solidFill>
          </p:spPr>
          <p:txBody>
            <a:bodyPr/>
            <a:lstStyle/>
            <a:p>
              <a:endParaRPr lang="en-US"/>
            </a:p>
          </p:txBody>
        </p:sp>
        <p:sp>
          <p:nvSpPr>
            <p:cNvPr id="42" name="Freeform 42"/>
            <p:cNvSpPr/>
            <p:nvPr/>
          </p:nvSpPr>
          <p:spPr>
            <a:xfrm>
              <a:off x="168021" y="184404"/>
              <a:ext cx="22098" cy="21971"/>
            </a:xfrm>
            <a:custGeom>
              <a:avLst/>
              <a:gdLst/>
              <a:ahLst/>
              <a:cxnLst/>
              <a:rect l="l" t="t" r="r" b="b"/>
              <a:pathLst>
                <a:path w="22098" h="21971">
                  <a:moveTo>
                    <a:pt x="3175" y="19050"/>
                  </a:moveTo>
                  <a:lnTo>
                    <a:pt x="0" y="14351"/>
                  </a:lnTo>
                  <a:lnTo>
                    <a:pt x="1016" y="5461"/>
                  </a:lnTo>
                  <a:lnTo>
                    <a:pt x="7747" y="0"/>
                  </a:lnTo>
                  <a:lnTo>
                    <a:pt x="16637" y="1016"/>
                  </a:lnTo>
                  <a:lnTo>
                    <a:pt x="22098" y="8001"/>
                  </a:lnTo>
                  <a:lnTo>
                    <a:pt x="20955" y="16764"/>
                  </a:lnTo>
                  <a:lnTo>
                    <a:pt x="13970" y="21971"/>
                  </a:lnTo>
                  <a:lnTo>
                    <a:pt x="5207" y="20955"/>
                  </a:lnTo>
                </a:path>
              </a:pathLst>
            </a:custGeom>
            <a:solidFill>
              <a:srgbClr val="000000"/>
            </a:solidFill>
          </p:spPr>
          <p:txBody>
            <a:bodyPr/>
            <a:lstStyle/>
            <a:p>
              <a:endParaRPr lang="en-US"/>
            </a:p>
          </p:txBody>
        </p:sp>
        <p:sp>
          <p:nvSpPr>
            <p:cNvPr id="43" name="Freeform 43"/>
            <p:cNvSpPr/>
            <p:nvPr/>
          </p:nvSpPr>
          <p:spPr>
            <a:xfrm>
              <a:off x="223901" y="63500"/>
              <a:ext cx="66294" cy="141097"/>
            </a:xfrm>
            <a:custGeom>
              <a:avLst/>
              <a:gdLst/>
              <a:ahLst/>
              <a:cxnLst/>
              <a:rect l="l" t="t" r="r" b="b"/>
              <a:pathLst>
                <a:path w="66294" h="141097">
                  <a:moveTo>
                    <a:pt x="29718" y="129286"/>
                  </a:moveTo>
                  <a:lnTo>
                    <a:pt x="29718" y="20447"/>
                  </a:lnTo>
                  <a:cubicBezTo>
                    <a:pt x="23749" y="27559"/>
                    <a:pt x="14986" y="33147"/>
                    <a:pt x="3429" y="36957"/>
                  </a:cubicBezTo>
                  <a:lnTo>
                    <a:pt x="0" y="25527"/>
                  </a:lnTo>
                  <a:cubicBezTo>
                    <a:pt x="7112" y="23241"/>
                    <a:pt x="13589" y="19939"/>
                    <a:pt x="19431" y="15494"/>
                  </a:cubicBezTo>
                  <a:lnTo>
                    <a:pt x="29845" y="5969"/>
                  </a:lnTo>
                  <a:lnTo>
                    <a:pt x="44577" y="0"/>
                  </a:lnTo>
                  <a:lnTo>
                    <a:pt x="44577" y="129286"/>
                  </a:lnTo>
                  <a:lnTo>
                    <a:pt x="66294" y="129286"/>
                  </a:lnTo>
                  <a:lnTo>
                    <a:pt x="66294" y="141097"/>
                  </a:lnTo>
                  <a:lnTo>
                    <a:pt x="8001" y="141097"/>
                  </a:lnTo>
                  <a:lnTo>
                    <a:pt x="8001" y="129286"/>
                  </a:lnTo>
                  <a:close/>
                </a:path>
              </a:pathLst>
            </a:custGeom>
            <a:solidFill>
              <a:srgbClr val="000000"/>
            </a:solidFill>
          </p:spPr>
          <p:txBody>
            <a:bodyPr/>
            <a:lstStyle/>
            <a:p>
              <a:endParaRPr lang="en-US"/>
            </a:p>
          </p:txBody>
        </p:sp>
      </p:grpSp>
      <p:grpSp>
        <p:nvGrpSpPr>
          <p:cNvPr id="44" name="Group 44"/>
          <p:cNvGrpSpPr>
            <a:grpSpLocks noChangeAspect="1"/>
          </p:cNvGrpSpPr>
          <p:nvPr/>
        </p:nvGrpSpPr>
        <p:grpSpPr>
          <a:xfrm>
            <a:off x="2002626" y="8462376"/>
            <a:ext cx="381943" cy="193640"/>
            <a:chOff x="0" y="0"/>
            <a:chExt cx="540576" cy="274066"/>
          </a:xfrm>
        </p:grpSpPr>
        <p:sp>
          <p:nvSpPr>
            <p:cNvPr id="45" name="Freeform 45"/>
            <p:cNvSpPr/>
            <p:nvPr/>
          </p:nvSpPr>
          <p:spPr>
            <a:xfrm>
              <a:off x="63500" y="66294"/>
              <a:ext cx="66421" cy="141224"/>
            </a:xfrm>
            <a:custGeom>
              <a:avLst/>
              <a:gdLst/>
              <a:ahLst/>
              <a:cxnLst/>
              <a:rect l="l" t="t" r="r" b="b"/>
              <a:pathLst>
                <a:path w="66421" h="141224">
                  <a:moveTo>
                    <a:pt x="29718" y="129413"/>
                  </a:moveTo>
                  <a:lnTo>
                    <a:pt x="29718" y="20447"/>
                  </a:lnTo>
                  <a:cubicBezTo>
                    <a:pt x="23749" y="27559"/>
                    <a:pt x="14986" y="33020"/>
                    <a:pt x="3429" y="37084"/>
                  </a:cubicBezTo>
                  <a:lnTo>
                    <a:pt x="0" y="25527"/>
                  </a:lnTo>
                  <a:cubicBezTo>
                    <a:pt x="7112" y="23241"/>
                    <a:pt x="13589" y="19939"/>
                    <a:pt x="19431" y="15494"/>
                  </a:cubicBezTo>
                  <a:lnTo>
                    <a:pt x="29845" y="5969"/>
                  </a:lnTo>
                  <a:lnTo>
                    <a:pt x="44704" y="0"/>
                  </a:lnTo>
                  <a:lnTo>
                    <a:pt x="44704" y="129413"/>
                  </a:lnTo>
                  <a:lnTo>
                    <a:pt x="66421" y="129413"/>
                  </a:lnTo>
                  <a:lnTo>
                    <a:pt x="66421" y="141224"/>
                  </a:lnTo>
                  <a:lnTo>
                    <a:pt x="8001" y="141224"/>
                  </a:lnTo>
                  <a:lnTo>
                    <a:pt x="8001" y="129413"/>
                  </a:lnTo>
                  <a:close/>
                </a:path>
              </a:pathLst>
            </a:custGeom>
            <a:solidFill>
              <a:srgbClr val="000000"/>
            </a:solidFill>
          </p:spPr>
          <p:txBody>
            <a:bodyPr/>
            <a:lstStyle/>
            <a:p>
              <a:endParaRPr lang="en-US"/>
            </a:p>
          </p:txBody>
        </p:sp>
        <p:sp>
          <p:nvSpPr>
            <p:cNvPr id="46" name="Freeform 46"/>
            <p:cNvSpPr/>
            <p:nvPr/>
          </p:nvSpPr>
          <p:spPr>
            <a:xfrm>
              <a:off x="164719" y="63500"/>
              <a:ext cx="88646" cy="146939"/>
            </a:xfrm>
            <a:custGeom>
              <a:avLst/>
              <a:gdLst/>
              <a:ahLst/>
              <a:cxnLst/>
              <a:rect l="l" t="t" r="r" b="b"/>
              <a:pathLst>
                <a:path w="88646" h="146939">
                  <a:moveTo>
                    <a:pt x="58928" y="73152"/>
                  </a:moveTo>
                  <a:lnTo>
                    <a:pt x="69342" y="62865"/>
                  </a:lnTo>
                  <a:cubicBezTo>
                    <a:pt x="72771" y="45339"/>
                    <a:pt x="70993" y="36830"/>
                    <a:pt x="67691" y="30353"/>
                  </a:cubicBezTo>
                  <a:lnTo>
                    <a:pt x="60579" y="19304"/>
                  </a:lnTo>
                  <a:cubicBezTo>
                    <a:pt x="51562" y="13970"/>
                    <a:pt x="47117" y="12573"/>
                    <a:pt x="42672" y="12573"/>
                  </a:cubicBezTo>
                  <a:lnTo>
                    <a:pt x="33528" y="13843"/>
                  </a:lnTo>
                  <a:cubicBezTo>
                    <a:pt x="25146" y="18796"/>
                    <a:pt x="21717" y="22733"/>
                    <a:pt x="19177" y="28067"/>
                  </a:cubicBezTo>
                  <a:lnTo>
                    <a:pt x="15240" y="40259"/>
                  </a:lnTo>
                  <a:cubicBezTo>
                    <a:pt x="15240" y="56896"/>
                    <a:pt x="17399" y="64262"/>
                    <a:pt x="21590" y="70612"/>
                  </a:cubicBezTo>
                  <a:lnTo>
                    <a:pt x="31877" y="80010"/>
                  </a:lnTo>
                  <a:cubicBezTo>
                    <a:pt x="46863" y="80010"/>
                    <a:pt x="53213" y="77724"/>
                    <a:pt x="58928" y="73152"/>
                  </a:cubicBezTo>
                  <a:moveTo>
                    <a:pt x="5715" y="134620"/>
                  </a:moveTo>
                  <a:lnTo>
                    <a:pt x="13843" y="124333"/>
                  </a:lnTo>
                  <a:cubicBezTo>
                    <a:pt x="21082" y="131064"/>
                    <a:pt x="28448" y="134366"/>
                    <a:pt x="35941" y="134366"/>
                  </a:cubicBezTo>
                  <a:lnTo>
                    <a:pt x="47625" y="132334"/>
                  </a:lnTo>
                  <a:cubicBezTo>
                    <a:pt x="58420" y="124079"/>
                    <a:pt x="62992" y="117348"/>
                    <a:pt x="66802" y="108077"/>
                  </a:cubicBezTo>
                  <a:cubicBezTo>
                    <a:pt x="70612" y="98806"/>
                    <a:pt x="72771" y="86741"/>
                    <a:pt x="73279" y="72136"/>
                  </a:cubicBezTo>
                  <a:lnTo>
                    <a:pt x="62865" y="83312"/>
                  </a:lnTo>
                  <a:cubicBezTo>
                    <a:pt x="51181" y="90551"/>
                    <a:pt x="45212" y="92329"/>
                    <a:pt x="39116" y="92329"/>
                  </a:cubicBezTo>
                  <a:lnTo>
                    <a:pt x="27559" y="90805"/>
                  </a:lnTo>
                  <a:cubicBezTo>
                    <a:pt x="15621" y="84709"/>
                    <a:pt x="10541" y="79883"/>
                    <a:pt x="6350" y="73279"/>
                  </a:cubicBezTo>
                  <a:lnTo>
                    <a:pt x="0" y="48133"/>
                  </a:lnTo>
                  <a:cubicBezTo>
                    <a:pt x="0" y="37084"/>
                    <a:pt x="2159" y="27940"/>
                    <a:pt x="6604" y="20701"/>
                  </a:cubicBezTo>
                  <a:lnTo>
                    <a:pt x="16510" y="8255"/>
                  </a:lnTo>
                  <a:cubicBezTo>
                    <a:pt x="29718" y="1651"/>
                    <a:pt x="36068" y="0"/>
                    <a:pt x="42291" y="0"/>
                  </a:cubicBezTo>
                  <a:lnTo>
                    <a:pt x="58166" y="2286"/>
                  </a:lnTo>
                  <a:cubicBezTo>
                    <a:pt x="72136" y="11684"/>
                    <a:pt x="77724" y="19050"/>
                    <a:pt x="82169" y="28956"/>
                  </a:cubicBezTo>
                  <a:cubicBezTo>
                    <a:pt x="86614" y="38862"/>
                    <a:pt x="88646" y="51308"/>
                    <a:pt x="88646" y="66294"/>
                  </a:cubicBezTo>
                  <a:cubicBezTo>
                    <a:pt x="88646" y="83693"/>
                    <a:pt x="86233" y="98425"/>
                    <a:pt x="81661" y="110617"/>
                  </a:cubicBezTo>
                  <a:cubicBezTo>
                    <a:pt x="77089" y="122809"/>
                    <a:pt x="70612" y="131953"/>
                    <a:pt x="62611" y="137922"/>
                  </a:cubicBezTo>
                  <a:cubicBezTo>
                    <a:pt x="54610" y="143891"/>
                    <a:pt x="45720" y="146939"/>
                    <a:pt x="35941" y="146939"/>
                  </a:cubicBezTo>
                  <a:cubicBezTo>
                    <a:pt x="25019" y="146939"/>
                    <a:pt x="14986" y="142748"/>
                    <a:pt x="5842" y="134493"/>
                  </a:cubicBezTo>
                </a:path>
              </a:pathLst>
            </a:custGeom>
            <a:solidFill>
              <a:srgbClr val="000000"/>
            </a:solidFill>
          </p:spPr>
          <p:txBody>
            <a:bodyPr/>
            <a:lstStyle/>
            <a:p>
              <a:endParaRPr lang="en-US"/>
            </a:p>
          </p:txBody>
        </p:sp>
        <p:sp>
          <p:nvSpPr>
            <p:cNvPr id="47" name="Freeform 47"/>
            <p:cNvSpPr/>
            <p:nvPr/>
          </p:nvSpPr>
          <p:spPr>
            <a:xfrm>
              <a:off x="275590" y="63500"/>
              <a:ext cx="88646" cy="146939"/>
            </a:xfrm>
            <a:custGeom>
              <a:avLst/>
              <a:gdLst/>
              <a:ahLst/>
              <a:cxnLst/>
              <a:rect l="l" t="t" r="r" b="b"/>
              <a:pathLst>
                <a:path w="88646" h="146939">
                  <a:moveTo>
                    <a:pt x="58928" y="73152"/>
                  </a:moveTo>
                  <a:lnTo>
                    <a:pt x="69342" y="62865"/>
                  </a:lnTo>
                  <a:cubicBezTo>
                    <a:pt x="72771" y="45339"/>
                    <a:pt x="70993" y="36830"/>
                    <a:pt x="67691" y="30353"/>
                  </a:cubicBezTo>
                  <a:lnTo>
                    <a:pt x="60579" y="19304"/>
                  </a:lnTo>
                  <a:cubicBezTo>
                    <a:pt x="51562" y="13970"/>
                    <a:pt x="47117" y="12573"/>
                    <a:pt x="42672" y="12573"/>
                  </a:cubicBezTo>
                  <a:lnTo>
                    <a:pt x="33528" y="13843"/>
                  </a:lnTo>
                  <a:cubicBezTo>
                    <a:pt x="25146" y="18796"/>
                    <a:pt x="21717" y="22733"/>
                    <a:pt x="19177" y="28067"/>
                  </a:cubicBezTo>
                  <a:lnTo>
                    <a:pt x="15240" y="40259"/>
                  </a:lnTo>
                  <a:cubicBezTo>
                    <a:pt x="15240" y="56896"/>
                    <a:pt x="17399" y="64262"/>
                    <a:pt x="21590" y="70612"/>
                  </a:cubicBezTo>
                  <a:lnTo>
                    <a:pt x="31877" y="80010"/>
                  </a:lnTo>
                  <a:cubicBezTo>
                    <a:pt x="46863" y="80010"/>
                    <a:pt x="53213" y="77724"/>
                    <a:pt x="58928" y="73152"/>
                  </a:cubicBezTo>
                  <a:moveTo>
                    <a:pt x="5715" y="134620"/>
                  </a:moveTo>
                  <a:lnTo>
                    <a:pt x="13843" y="124333"/>
                  </a:lnTo>
                  <a:cubicBezTo>
                    <a:pt x="21082" y="131064"/>
                    <a:pt x="28448" y="134366"/>
                    <a:pt x="35941" y="134366"/>
                  </a:cubicBezTo>
                  <a:lnTo>
                    <a:pt x="47625" y="132334"/>
                  </a:lnTo>
                  <a:cubicBezTo>
                    <a:pt x="58420" y="124079"/>
                    <a:pt x="62992" y="117348"/>
                    <a:pt x="66802" y="108077"/>
                  </a:cubicBezTo>
                  <a:cubicBezTo>
                    <a:pt x="70612" y="98806"/>
                    <a:pt x="72771" y="86741"/>
                    <a:pt x="73279" y="72136"/>
                  </a:cubicBezTo>
                  <a:lnTo>
                    <a:pt x="62865" y="83312"/>
                  </a:lnTo>
                  <a:cubicBezTo>
                    <a:pt x="51181" y="90551"/>
                    <a:pt x="45212" y="92329"/>
                    <a:pt x="39116" y="92329"/>
                  </a:cubicBezTo>
                  <a:lnTo>
                    <a:pt x="27559" y="90805"/>
                  </a:lnTo>
                  <a:cubicBezTo>
                    <a:pt x="15621" y="84709"/>
                    <a:pt x="10541" y="79883"/>
                    <a:pt x="6350" y="73279"/>
                  </a:cubicBezTo>
                  <a:lnTo>
                    <a:pt x="0" y="48133"/>
                  </a:lnTo>
                  <a:cubicBezTo>
                    <a:pt x="0" y="37084"/>
                    <a:pt x="2159" y="27940"/>
                    <a:pt x="6604" y="20701"/>
                  </a:cubicBezTo>
                  <a:lnTo>
                    <a:pt x="16510" y="8255"/>
                  </a:lnTo>
                  <a:cubicBezTo>
                    <a:pt x="29718" y="1651"/>
                    <a:pt x="36068" y="0"/>
                    <a:pt x="42291" y="0"/>
                  </a:cubicBezTo>
                  <a:lnTo>
                    <a:pt x="58166" y="2286"/>
                  </a:lnTo>
                  <a:cubicBezTo>
                    <a:pt x="72136" y="11684"/>
                    <a:pt x="77724" y="19050"/>
                    <a:pt x="82169" y="28956"/>
                  </a:cubicBezTo>
                  <a:cubicBezTo>
                    <a:pt x="86614" y="38862"/>
                    <a:pt x="88646" y="51308"/>
                    <a:pt x="88646" y="66294"/>
                  </a:cubicBezTo>
                  <a:cubicBezTo>
                    <a:pt x="88646" y="83693"/>
                    <a:pt x="86233" y="98425"/>
                    <a:pt x="81661" y="110617"/>
                  </a:cubicBezTo>
                  <a:cubicBezTo>
                    <a:pt x="77089" y="122809"/>
                    <a:pt x="70612" y="131953"/>
                    <a:pt x="62611" y="137922"/>
                  </a:cubicBezTo>
                  <a:cubicBezTo>
                    <a:pt x="54610" y="143891"/>
                    <a:pt x="45720" y="146939"/>
                    <a:pt x="35941" y="146939"/>
                  </a:cubicBezTo>
                  <a:cubicBezTo>
                    <a:pt x="25019" y="146939"/>
                    <a:pt x="14986" y="142748"/>
                    <a:pt x="5842" y="134493"/>
                  </a:cubicBezTo>
                </a:path>
              </a:pathLst>
            </a:custGeom>
            <a:solidFill>
              <a:srgbClr val="000000"/>
            </a:solidFill>
          </p:spPr>
          <p:txBody>
            <a:bodyPr/>
            <a:lstStyle/>
            <a:p>
              <a:endParaRPr lang="en-US"/>
            </a:p>
          </p:txBody>
        </p:sp>
        <p:sp>
          <p:nvSpPr>
            <p:cNvPr id="48" name="Freeform 48"/>
            <p:cNvSpPr/>
            <p:nvPr/>
          </p:nvSpPr>
          <p:spPr>
            <a:xfrm>
              <a:off x="385826" y="63627"/>
              <a:ext cx="91059" cy="147193"/>
            </a:xfrm>
            <a:custGeom>
              <a:avLst/>
              <a:gdLst/>
              <a:ahLst/>
              <a:cxnLst/>
              <a:rect l="l" t="t" r="r" b="b"/>
              <a:pathLst>
                <a:path w="91059" h="147193">
                  <a:moveTo>
                    <a:pt x="26416" y="50165"/>
                  </a:moveTo>
                  <a:lnTo>
                    <a:pt x="37719" y="58547"/>
                  </a:lnTo>
                  <a:cubicBezTo>
                    <a:pt x="54864" y="58674"/>
                    <a:pt x="61214" y="54483"/>
                    <a:pt x="65659" y="50165"/>
                  </a:cubicBezTo>
                  <a:lnTo>
                    <a:pt x="72263" y="40513"/>
                  </a:lnTo>
                  <a:cubicBezTo>
                    <a:pt x="72263" y="27432"/>
                    <a:pt x="69850" y="22098"/>
                    <a:pt x="64897" y="18161"/>
                  </a:cubicBezTo>
                  <a:lnTo>
                    <a:pt x="53848" y="12319"/>
                  </a:lnTo>
                  <a:cubicBezTo>
                    <a:pt x="39243" y="12319"/>
                    <a:pt x="33020" y="14224"/>
                    <a:pt x="27559" y="18034"/>
                  </a:cubicBezTo>
                  <a:lnTo>
                    <a:pt x="19431" y="27178"/>
                  </a:lnTo>
                  <a:cubicBezTo>
                    <a:pt x="19431" y="40640"/>
                    <a:pt x="21717" y="46101"/>
                    <a:pt x="26289" y="50292"/>
                  </a:cubicBezTo>
                  <a:moveTo>
                    <a:pt x="67818" y="127762"/>
                  </a:moveTo>
                  <a:lnTo>
                    <a:pt x="76835" y="116586"/>
                  </a:lnTo>
                  <a:cubicBezTo>
                    <a:pt x="76835" y="102870"/>
                    <a:pt x="75438" y="98298"/>
                    <a:pt x="72644" y="94488"/>
                  </a:cubicBezTo>
                  <a:lnTo>
                    <a:pt x="66294" y="87503"/>
                  </a:lnTo>
                  <a:cubicBezTo>
                    <a:pt x="57785" y="82169"/>
                    <a:pt x="52197" y="79248"/>
                    <a:pt x="45212" y="76073"/>
                  </a:cubicBezTo>
                  <a:lnTo>
                    <a:pt x="33274" y="82042"/>
                  </a:lnTo>
                  <a:cubicBezTo>
                    <a:pt x="24892" y="87376"/>
                    <a:pt x="21463" y="90678"/>
                    <a:pt x="18669" y="94488"/>
                  </a:cubicBezTo>
                  <a:lnTo>
                    <a:pt x="14605" y="102870"/>
                  </a:lnTo>
                  <a:cubicBezTo>
                    <a:pt x="14605" y="116459"/>
                    <a:pt x="17526" y="123063"/>
                    <a:pt x="23495" y="127762"/>
                  </a:cubicBezTo>
                  <a:lnTo>
                    <a:pt x="36830" y="134874"/>
                  </a:lnTo>
                  <a:cubicBezTo>
                    <a:pt x="54483" y="134874"/>
                    <a:pt x="61849" y="132588"/>
                    <a:pt x="67818" y="127889"/>
                  </a:cubicBezTo>
                  <a:moveTo>
                    <a:pt x="82677" y="85852"/>
                  </a:moveTo>
                  <a:lnTo>
                    <a:pt x="91059" y="99314"/>
                  </a:lnTo>
                  <a:cubicBezTo>
                    <a:pt x="91059" y="116332"/>
                    <a:pt x="89027" y="122936"/>
                    <a:pt x="85090" y="128778"/>
                  </a:cubicBezTo>
                  <a:lnTo>
                    <a:pt x="75565" y="139065"/>
                  </a:lnTo>
                  <a:cubicBezTo>
                    <a:pt x="61595" y="145542"/>
                    <a:pt x="53848" y="147193"/>
                    <a:pt x="45339" y="147193"/>
                  </a:cubicBezTo>
                  <a:lnTo>
                    <a:pt x="29464" y="145669"/>
                  </a:lnTo>
                  <a:cubicBezTo>
                    <a:pt x="15621" y="139446"/>
                    <a:pt x="10160" y="135001"/>
                    <a:pt x="6096" y="129286"/>
                  </a:cubicBezTo>
                  <a:lnTo>
                    <a:pt x="0" y="116967"/>
                  </a:lnTo>
                  <a:cubicBezTo>
                    <a:pt x="0" y="99949"/>
                    <a:pt x="2794" y="92202"/>
                    <a:pt x="8509" y="86233"/>
                  </a:cubicBezTo>
                  <a:lnTo>
                    <a:pt x="32385" y="69723"/>
                  </a:lnTo>
                  <a:cubicBezTo>
                    <a:pt x="23749" y="65278"/>
                    <a:pt x="17018" y="60325"/>
                    <a:pt x="12319" y="54991"/>
                  </a:cubicBezTo>
                  <a:lnTo>
                    <a:pt x="5207" y="42672"/>
                  </a:lnTo>
                  <a:cubicBezTo>
                    <a:pt x="5207" y="27559"/>
                    <a:pt x="7112" y="21590"/>
                    <a:pt x="11049" y="16256"/>
                  </a:cubicBezTo>
                  <a:lnTo>
                    <a:pt x="20066" y="6985"/>
                  </a:lnTo>
                  <a:cubicBezTo>
                    <a:pt x="32766" y="1397"/>
                    <a:pt x="39497" y="0"/>
                    <a:pt x="46609" y="0"/>
                  </a:cubicBezTo>
                  <a:lnTo>
                    <a:pt x="60579" y="1397"/>
                  </a:lnTo>
                  <a:cubicBezTo>
                    <a:pt x="72771" y="6858"/>
                    <a:pt x="77724" y="10795"/>
                    <a:pt x="81407" y="15875"/>
                  </a:cubicBezTo>
                  <a:lnTo>
                    <a:pt x="86868" y="27051"/>
                  </a:lnTo>
                  <a:cubicBezTo>
                    <a:pt x="86868" y="42418"/>
                    <a:pt x="84455" y="49276"/>
                    <a:pt x="79629" y="54737"/>
                  </a:cubicBezTo>
                  <a:lnTo>
                    <a:pt x="68072" y="65024"/>
                  </a:lnTo>
                  <a:cubicBezTo>
                    <a:pt x="69469" y="74549"/>
                    <a:pt x="77343" y="80010"/>
                    <a:pt x="82931" y="85852"/>
                  </a:cubicBezTo>
                </a:path>
              </a:pathLst>
            </a:custGeom>
            <a:solidFill>
              <a:srgbClr val="000000"/>
            </a:solidFill>
          </p:spPr>
          <p:txBody>
            <a:bodyPr/>
            <a:lstStyle/>
            <a:p>
              <a:endParaRPr lang="en-US"/>
            </a:p>
          </p:txBody>
        </p:sp>
      </p:grpSp>
      <p:grpSp>
        <p:nvGrpSpPr>
          <p:cNvPr id="49" name="Group 49"/>
          <p:cNvGrpSpPr>
            <a:grpSpLocks noChangeAspect="1"/>
          </p:cNvGrpSpPr>
          <p:nvPr/>
        </p:nvGrpSpPr>
        <p:grpSpPr>
          <a:xfrm>
            <a:off x="2546712" y="8462369"/>
            <a:ext cx="385577" cy="193371"/>
            <a:chOff x="0" y="0"/>
            <a:chExt cx="545719" cy="273685"/>
          </a:xfrm>
        </p:grpSpPr>
        <p:sp>
          <p:nvSpPr>
            <p:cNvPr id="50" name="Freeform 50"/>
            <p:cNvSpPr/>
            <p:nvPr/>
          </p:nvSpPr>
          <p:spPr>
            <a:xfrm>
              <a:off x="63500" y="63754"/>
              <a:ext cx="83185" cy="143891"/>
            </a:xfrm>
            <a:custGeom>
              <a:avLst/>
              <a:gdLst/>
              <a:ahLst/>
              <a:cxnLst/>
              <a:rect l="l" t="t" r="r" b="b"/>
              <a:pathLst>
                <a:path w="83185" h="143891">
                  <a:moveTo>
                    <a:pt x="15748" y="104902"/>
                  </a:moveTo>
                  <a:lnTo>
                    <a:pt x="39878" y="80899"/>
                  </a:lnTo>
                  <a:cubicBezTo>
                    <a:pt x="46355" y="75184"/>
                    <a:pt x="51435" y="70485"/>
                    <a:pt x="55118" y="66675"/>
                  </a:cubicBezTo>
                  <a:lnTo>
                    <a:pt x="61849" y="58674"/>
                  </a:lnTo>
                  <a:cubicBezTo>
                    <a:pt x="66675" y="49530"/>
                    <a:pt x="67945" y="44577"/>
                    <a:pt x="67945" y="39243"/>
                  </a:cubicBezTo>
                  <a:lnTo>
                    <a:pt x="65532" y="25146"/>
                  </a:lnTo>
                  <a:cubicBezTo>
                    <a:pt x="56642" y="14732"/>
                    <a:pt x="50800" y="12065"/>
                    <a:pt x="43434" y="12065"/>
                  </a:cubicBezTo>
                  <a:lnTo>
                    <a:pt x="32893" y="13589"/>
                  </a:lnTo>
                  <a:cubicBezTo>
                    <a:pt x="24384" y="19812"/>
                    <a:pt x="21209" y="23876"/>
                    <a:pt x="18923" y="28956"/>
                  </a:cubicBezTo>
                  <a:lnTo>
                    <a:pt x="15748" y="39370"/>
                  </a:lnTo>
                  <a:lnTo>
                    <a:pt x="3302" y="38481"/>
                  </a:lnTo>
                  <a:lnTo>
                    <a:pt x="4826" y="24892"/>
                  </a:lnTo>
                  <a:cubicBezTo>
                    <a:pt x="11938" y="13208"/>
                    <a:pt x="16891" y="8509"/>
                    <a:pt x="23114" y="5207"/>
                  </a:cubicBezTo>
                  <a:lnTo>
                    <a:pt x="36449" y="0"/>
                  </a:lnTo>
                  <a:cubicBezTo>
                    <a:pt x="52197" y="0"/>
                    <a:pt x="59182" y="1651"/>
                    <a:pt x="65024" y="5080"/>
                  </a:cubicBezTo>
                  <a:lnTo>
                    <a:pt x="75438" y="13081"/>
                  </a:lnTo>
                  <a:cubicBezTo>
                    <a:pt x="81661" y="24765"/>
                    <a:pt x="83185" y="31242"/>
                    <a:pt x="83185" y="38608"/>
                  </a:cubicBezTo>
                  <a:lnTo>
                    <a:pt x="81788" y="52197"/>
                  </a:lnTo>
                  <a:cubicBezTo>
                    <a:pt x="75946" y="63754"/>
                    <a:pt x="72263" y="68961"/>
                    <a:pt x="67945" y="73406"/>
                  </a:cubicBezTo>
                  <a:lnTo>
                    <a:pt x="57785" y="83312"/>
                  </a:lnTo>
                  <a:cubicBezTo>
                    <a:pt x="41275" y="97409"/>
                    <a:pt x="33909" y="104394"/>
                    <a:pt x="28321" y="110490"/>
                  </a:cubicBezTo>
                  <a:lnTo>
                    <a:pt x="18161" y="123698"/>
                  </a:lnTo>
                  <a:lnTo>
                    <a:pt x="83058" y="131699"/>
                  </a:lnTo>
                  <a:lnTo>
                    <a:pt x="83058"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51" name="Freeform 51"/>
            <p:cNvSpPr/>
            <p:nvPr/>
          </p:nvSpPr>
          <p:spPr>
            <a:xfrm>
              <a:off x="170053"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277" y="134493"/>
                    <a:pt x="65405" y="128397"/>
                    <a:pt x="69596" y="116078"/>
                  </a:cubicBezTo>
                  <a:moveTo>
                    <a:pt x="10795" y="125730"/>
                  </a:moveTo>
                  <a:cubicBezTo>
                    <a:pt x="3556" y="111760"/>
                    <a:pt x="0" y="94488"/>
                    <a:pt x="0" y="73660"/>
                  </a:cubicBezTo>
                  <a:cubicBezTo>
                    <a:pt x="0" y="52832"/>
                    <a:pt x="3429" y="35306"/>
                    <a:pt x="10414" y="21209"/>
                  </a:cubicBezTo>
                  <a:cubicBezTo>
                    <a:pt x="17399"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161" y="139700"/>
                    <a:pt x="10922" y="125730"/>
                  </a:cubicBezTo>
                </a:path>
              </a:pathLst>
            </a:custGeom>
            <a:solidFill>
              <a:srgbClr val="000000"/>
            </a:solidFill>
          </p:spPr>
          <p:txBody>
            <a:bodyPr/>
            <a:lstStyle/>
            <a:p>
              <a:endParaRPr lang="en-US"/>
            </a:p>
          </p:txBody>
        </p:sp>
        <p:sp>
          <p:nvSpPr>
            <p:cNvPr id="52" name="Freeform 52"/>
            <p:cNvSpPr/>
            <p:nvPr/>
          </p:nvSpPr>
          <p:spPr>
            <a:xfrm>
              <a:off x="280924"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277" y="134493"/>
                    <a:pt x="65405" y="128397"/>
                    <a:pt x="69596" y="116078"/>
                  </a:cubicBezTo>
                  <a:moveTo>
                    <a:pt x="10795" y="125730"/>
                  </a:moveTo>
                  <a:cubicBezTo>
                    <a:pt x="3556" y="111760"/>
                    <a:pt x="0" y="94488"/>
                    <a:pt x="0" y="73660"/>
                  </a:cubicBezTo>
                  <a:cubicBezTo>
                    <a:pt x="0" y="52832"/>
                    <a:pt x="3429" y="35306"/>
                    <a:pt x="10414" y="21209"/>
                  </a:cubicBezTo>
                  <a:cubicBezTo>
                    <a:pt x="17399"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161" y="139700"/>
                    <a:pt x="10922" y="125730"/>
                  </a:cubicBezTo>
                </a:path>
              </a:pathLst>
            </a:custGeom>
            <a:solidFill>
              <a:srgbClr val="000000"/>
            </a:solidFill>
          </p:spPr>
          <p:txBody>
            <a:bodyPr/>
            <a:lstStyle/>
            <a:p>
              <a:endParaRPr lang="en-US"/>
            </a:p>
          </p:txBody>
        </p:sp>
        <p:sp>
          <p:nvSpPr>
            <p:cNvPr id="53" name="Freeform 53"/>
            <p:cNvSpPr/>
            <p:nvPr/>
          </p:nvSpPr>
          <p:spPr>
            <a:xfrm>
              <a:off x="391795"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277" y="134493"/>
                    <a:pt x="65405" y="128397"/>
                    <a:pt x="69596" y="116078"/>
                  </a:cubicBezTo>
                  <a:moveTo>
                    <a:pt x="10795" y="125730"/>
                  </a:moveTo>
                  <a:cubicBezTo>
                    <a:pt x="3556" y="111760"/>
                    <a:pt x="0" y="94488"/>
                    <a:pt x="0" y="73660"/>
                  </a:cubicBezTo>
                  <a:cubicBezTo>
                    <a:pt x="0" y="52832"/>
                    <a:pt x="3429" y="35306"/>
                    <a:pt x="10414" y="21209"/>
                  </a:cubicBezTo>
                  <a:cubicBezTo>
                    <a:pt x="17399"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161" y="139700"/>
                    <a:pt x="10922" y="125730"/>
                  </a:cubicBezTo>
                </a:path>
              </a:pathLst>
            </a:custGeom>
            <a:solidFill>
              <a:srgbClr val="000000"/>
            </a:solidFill>
          </p:spPr>
          <p:txBody>
            <a:bodyPr/>
            <a:lstStyle/>
            <a:p>
              <a:endParaRPr lang="en-US"/>
            </a:p>
          </p:txBody>
        </p:sp>
      </p:grpSp>
      <p:grpSp>
        <p:nvGrpSpPr>
          <p:cNvPr id="54" name="Group 54"/>
          <p:cNvGrpSpPr>
            <a:grpSpLocks noChangeAspect="1"/>
          </p:cNvGrpSpPr>
          <p:nvPr/>
        </p:nvGrpSpPr>
        <p:grpSpPr>
          <a:xfrm>
            <a:off x="3118532" y="8462369"/>
            <a:ext cx="383558" cy="193371"/>
            <a:chOff x="0" y="0"/>
            <a:chExt cx="542862" cy="273685"/>
          </a:xfrm>
        </p:grpSpPr>
        <p:sp>
          <p:nvSpPr>
            <p:cNvPr id="55" name="Freeform 55"/>
            <p:cNvSpPr/>
            <p:nvPr/>
          </p:nvSpPr>
          <p:spPr>
            <a:xfrm>
              <a:off x="63500" y="63754"/>
              <a:ext cx="83185" cy="143891"/>
            </a:xfrm>
            <a:custGeom>
              <a:avLst/>
              <a:gdLst/>
              <a:ahLst/>
              <a:cxnLst/>
              <a:rect l="l" t="t" r="r" b="b"/>
              <a:pathLst>
                <a:path w="83185" h="143891">
                  <a:moveTo>
                    <a:pt x="15748" y="104902"/>
                  </a:moveTo>
                  <a:lnTo>
                    <a:pt x="39878" y="80899"/>
                  </a:lnTo>
                  <a:cubicBezTo>
                    <a:pt x="46355" y="75184"/>
                    <a:pt x="51435" y="70485"/>
                    <a:pt x="55118" y="66675"/>
                  </a:cubicBezTo>
                  <a:lnTo>
                    <a:pt x="61849" y="58674"/>
                  </a:lnTo>
                  <a:cubicBezTo>
                    <a:pt x="66675" y="49530"/>
                    <a:pt x="67945" y="44577"/>
                    <a:pt x="67945" y="39243"/>
                  </a:cubicBezTo>
                  <a:lnTo>
                    <a:pt x="65532" y="25146"/>
                  </a:lnTo>
                  <a:cubicBezTo>
                    <a:pt x="56642" y="14732"/>
                    <a:pt x="50800" y="12065"/>
                    <a:pt x="43434" y="12065"/>
                  </a:cubicBezTo>
                  <a:lnTo>
                    <a:pt x="32893" y="13589"/>
                  </a:lnTo>
                  <a:cubicBezTo>
                    <a:pt x="24384" y="19812"/>
                    <a:pt x="21209" y="23876"/>
                    <a:pt x="18923" y="28956"/>
                  </a:cubicBezTo>
                  <a:lnTo>
                    <a:pt x="15748" y="39370"/>
                  </a:lnTo>
                  <a:lnTo>
                    <a:pt x="3302" y="38481"/>
                  </a:lnTo>
                  <a:lnTo>
                    <a:pt x="4826" y="24892"/>
                  </a:lnTo>
                  <a:cubicBezTo>
                    <a:pt x="11938" y="13208"/>
                    <a:pt x="16891" y="8509"/>
                    <a:pt x="23114" y="5207"/>
                  </a:cubicBezTo>
                  <a:lnTo>
                    <a:pt x="36449" y="0"/>
                  </a:lnTo>
                  <a:cubicBezTo>
                    <a:pt x="52197" y="0"/>
                    <a:pt x="59182" y="1651"/>
                    <a:pt x="65024" y="5080"/>
                  </a:cubicBezTo>
                  <a:lnTo>
                    <a:pt x="75438" y="13081"/>
                  </a:lnTo>
                  <a:cubicBezTo>
                    <a:pt x="81661" y="24765"/>
                    <a:pt x="83185" y="31242"/>
                    <a:pt x="83185" y="38608"/>
                  </a:cubicBezTo>
                  <a:lnTo>
                    <a:pt x="81788" y="52197"/>
                  </a:lnTo>
                  <a:cubicBezTo>
                    <a:pt x="75946" y="63754"/>
                    <a:pt x="72263" y="68961"/>
                    <a:pt x="67945" y="73406"/>
                  </a:cubicBezTo>
                  <a:lnTo>
                    <a:pt x="57785" y="83312"/>
                  </a:lnTo>
                  <a:cubicBezTo>
                    <a:pt x="41275" y="97409"/>
                    <a:pt x="33909" y="104394"/>
                    <a:pt x="28321" y="110490"/>
                  </a:cubicBezTo>
                  <a:lnTo>
                    <a:pt x="18161" y="123698"/>
                  </a:lnTo>
                  <a:lnTo>
                    <a:pt x="83058" y="131699"/>
                  </a:lnTo>
                  <a:lnTo>
                    <a:pt x="83058"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56" name="Freeform 56"/>
            <p:cNvSpPr/>
            <p:nvPr/>
          </p:nvSpPr>
          <p:spPr>
            <a:xfrm>
              <a:off x="170053"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277" y="134493"/>
                    <a:pt x="65405" y="128397"/>
                    <a:pt x="69596" y="116078"/>
                  </a:cubicBezTo>
                  <a:moveTo>
                    <a:pt x="10795" y="125730"/>
                  </a:moveTo>
                  <a:cubicBezTo>
                    <a:pt x="3556" y="111760"/>
                    <a:pt x="0" y="94488"/>
                    <a:pt x="0" y="73660"/>
                  </a:cubicBezTo>
                  <a:cubicBezTo>
                    <a:pt x="0" y="52832"/>
                    <a:pt x="3429" y="35306"/>
                    <a:pt x="10414" y="21209"/>
                  </a:cubicBezTo>
                  <a:cubicBezTo>
                    <a:pt x="17399"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161" y="139700"/>
                    <a:pt x="10922" y="125730"/>
                  </a:cubicBezTo>
                </a:path>
              </a:pathLst>
            </a:custGeom>
            <a:solidFill>
              <a:srgbClr val="000000"/>
            </a:solidFill>
          </p:spPr>
          <p:txBody>
            <a:bodyPr/>
            <a:lstStyle/>
            <a:p>
              <a:endParaRPr lang="en-US"/>
            </a:p>
          </p:txBody>
        </p:sp>
        <p:sp>
          <p:nvSpPr>
            <p:cNvPr id="57" name="Freeform 57"/>
            <p:cNvSpPr/>
            <p:nvPr/>
          </p:nvSpPr>
          <p:spPr>
            <a:xfrm>
              <a:off x="280924"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277" y="134493"/>
                    <a:pt x="65405" y="128397"/>
                    <a:pt x="69596" y="116078"/>
                  </a:cubicBezTo>
                  <a:moveTo>
                    <a:pt x="10795" y="125730"/>
                  </a:moveTo>
                  <a:cubicBezTo>
                    <a:pt x="3556" y="111760"/>
                    <a:pt x="0" y="94488"/>
                    <a:pt x="0" y="73660"/>
                  </a:cubicBezTo>
                  <a:cubicBezTo>
                    <a:pt x="0" y="52832"/>
                    <a:pt x="3429" y="35306"/>
                    <a:pt x="10414" y="21209"/>
                  </a:cubicBezTo>
                  <a:cubicBezTo>
                    <a:pt x="17399"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161" y="139700"/>
                    <a:pt x="10922" y="125730"/>
                  </a:cubicBezTo>
                </a:path>
              </a:pathLst>
            </a:custGeom>
            <a:solidFill>
              <a:srgbClr val="000000"/>
            </a:solidFill>
          </p:spPr>
          <p:txBody>
            <a:bodyPr/>
            <a:lstStyle/>
            <a:p>
              <a:endParaRPr lang="en-US"/>
            </a:p>
          </p:txBody>
        </p:sp>
        <p:sp>
          <p:nvSpPr>
            <p:cNvPr id="58" name="Freeform 58"/>
            <p:cNvSpPr/>
            <p:nvPr/>
          </p:nvSpPr>
          <p:spPr>
            <a:xfrm>
              <a:off x="396113" y="63754"/>
              <a:ext cx="83185" cy="143891"/>
            </a:xfrm>
            <a:custGeom>
              <a:avLst/>
              <a:gdLst/>
              <a:ahLst/>
              <a:cxnLst/>
              <a:rect l="l" t="t" r="r" b="b"/>
              <a:pathLst>
                <a:path w="83185" h="143891">
                  <a:moveTo>
                    <a:pt x="15748" y="104902"/>
                  </a:moveTo>
                  <a:lnTo>
                    <a:pt x="39878" y="80899"/>
                  </a:lnTo>
                  <a:cubicBezTo>
                    <a:pt x="46355" y="75184"/>
                    <a:pt x="51435" y="70485"/>
                    <a:pt x="55118" y="66675"/>
                  </a:cubicBezTo>
                  <a:lnTo>
                    <a:pt x="61849" y="58674"/>
                  </a:lnTo>
                  <a:cubicBezTo>
                    <a:pt x="66675" y="49530"/>
                    <a:pt x="67945" y="44577"/>
                    <a:pt x="67945" y="39243"/>
                  </a:cubicBezTo>
                  <a:lnTo>
                    <a:pt x="65532" y="25146"/>
                  </a:lnTo>
                  <a:cubicBezTo>
                    <a:pt x="56642" y="14732"/>
                    <a:pt x="50800" y="12065"/>
                    <a:pt x="43434" y="12065"/>
                  </a:cubicBezTo>
                  <a:lnTo>
                    <a:pt x="32893" y="13589"/>
                  </a:lnTo>
                  <a:cubicBezTo>
                    <a:pt x="24384" y="19812"/>
                    <a:pt x="21209" y="23876"/>
                    <a:pt x="18923" y="28956"/>
                  </a:cubicBezTo>
                  <a:lnTo>
                    <a:pt x="15748" y="39370"/>
                  </a:lnTo>
                  <a:lnTo>
                    <a:pt x="3302" y="38481"/>
                  </a:lnTo>
                  <a:lnTo>
                    <a:pt x="4826" y="24892"/>
                  </a:lnTo>
                  <a:cubicBezTo>
                    <a:pt x="11938" y="13208"/>
                    <a:pt x="16891" y="8509"/>
                    <a:pt x="23114" y="5207"/>
                  </a:cubicBezTo>
                  <a:lnTo>
                    <a:pt x="36449" y="0"/>
                  </a:lnTo>
                  <a:cubicBezTo>
                    <a:pt x="52197" y="0"/>
                    <a:pt x="59182" y="1651"/>
                    <a:pt x="65024" y="5080"/>
                  </a:cubicBezTo>
                  <a:lnTo>
                    <a:pt x="75438" y="13081"/>
                  </a:lnTo>
                  <a:cubicBezTo>
                    <a:pt x="81661" y="24765"/>
                    <a:pt x="83185" y="31242"/>
                    <a:pt x="83185" y="38608"/>
                  </a:cubicBezTo>
                  <a:lnTo>
                    <a:pt x="81788" y="52197"/>
                  </a:lnTo>
                  <a:cubicBezTo>
                    <a:pt x="75946" y="63754"/>
                    <a:pt x="72263" y="68961"/>
                    <a:pt x="67945" y="73406"/>
                  </a:cubicBezTo>
                  <a:lnTo>
                    <a:pt x="57785" y="83312"/>
                  </a:lnTo>
                  <a:cubicBezTo>
                    <a:pt x="41275" y="97409"/>
                    <a:pt x="33909" y="104394"/>
                    <a:pt x="28321" y="110490"/>
                  </a:cubicBezTo>
                  <a:lnTo>
                    <a:pt x="18161" y="123698"/>
                  </a:lnTo>
                  <a:lnTo>
                    <a:pt x="83058" y="131699"/>
                  </a:lnTo>
                  <a:lnTo>
                    <a:pt x="83058"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grpSp>
      <p:grpSp>
        <p:nvGrpSpPr>
          <p:cNvPr id="59" name="Group 59"/>
          <p:cNvGrpSpPr>
            <a:grpSpLocks noChangeAspect="1"/>
          </p:cNvGrpSpPr>
          <p:nvPr/>
        </p:nvGrpSpPr>
        <p:grpSpPr>
          <a:xfrm>
            <a:off x="3690353" y="8462369"/>
            <a:ext cx="387192" cy="193371"/>
            <a:chOff x="0" y="0"/>
            <a:chExt cx="548005" cy="273685"/>
          </a:xfrm>
        </p:grpSpPr>
        <p:sp>
          <p:nvSpPr>
            <p:cNvPr id="60" name="Freeform 60"/>
            <p:cNvSpPr/>
            <p:nvPr/>
          </p:nvSpPr>
          <p:spPr>
            <a:xfrm>
              <a:off x="63500" y="63754"/>
              <a:ext cx="83185" cy="143891"/>
            </a:xfrm>
            <a:custGeom>
              <a:avLst/>
              <a:gdLst/>
              <a:ahLst/>
              <a:cxnLst/>
              <a:rect l="l" t="t" r="r" b="b"/>
              <a:pathLst>
                <a:path w="83185" h="143891">
                  <a:moveTo>
                    <a:pt x="15748" y="104902"/>
                  </a:moveTo>
                  <a:lnTo>
                    <a:pt x="39878" y="80899"/>
                  </a:lnTo>
                  <a:cubicBezTo>
                    <a:pt x="46355" y="75184"/>
                    <a:pt x="51435" y="70485"/>
                    <a:pt x="55118" y="66675"/>
                  </a:cubicBezTo>
                  <a:lnTo>
                    <a:pt x="61849" y="58674"/>
                  </a:lnTo>
                  <a:cubicBezTo>
                    <a:pt x="66675" y="49530"/>
                    <a:pt x="67945" y="44577"/>
                    <a:pt x="67945" y="39243"/>
                  </a:cubicBezTo>
                  <a:lnTo>
                    <a:pt x="65532" y="25146"/>
                  </a:lnTo>
                  <a:cubicBezTo>
                    <a:pt x="56642" y="14732"/>
                    <a:pt x="50800" y="12065"/>
                    <a:pt x="43434" y="12065"/>
                  </a:cubicBezTo>
                  <a:lnTo>
                    <a:pt x="32893" y="13589"/>
                  </a:lnTo>
                  <a:cubicBezTo>
                    <a:pt x="24384" y="19812"/>
                    <a:pt x="21209" y="23876"/>
                    <a:pt x="18923" y="28956"/>
                  </a:cubicBezTo>
                  <a:lnTo>
                    <a:pt x="15748" y="39370"/>
                  </a:lnTo>
                  <a:lnTo>
                    <a:pt x="3302" y="38481"/>
                  </a:lnTo>
                  <a:lnTo>
                    <a:pt x="4826" y="24892"/>
                  </a:lnTo>
                  <a:cubicBezTo>
                    <a:pt x="11938" y="13208"/>
                    <a:pt x="16891" y="8509"/>
                    <a:pt x="23114" y="5207"/>
                  </a:cubicBezTo>
                  <a:lnTo>
                    <a:pt x="36449" y="0"/>
                  </a:lnTo>
                  <a:cubicBezTo>
                    <a:pt x="52197" y="0"/>
                    <a:pt x="59182" y="1651"/>
                    <a:pt x="65024" y="5080"/>
                  </a:cubicBezTo>
                  <a:lnTo>
                    <a:pt x="75438" y="13081"/>
                  </a:lnTo>
                  <a:cubicBezTo>
                    <a:pt x="81661" y="24765"/>
                    <a:pt x="83185" y="31242"/>
                    <a:pt x="83185" y="38608"/>
                  </a:cubicBezTo>
                  <a:lnTo>
                    <a:pt x="81788" y="52197"/>
                  </a:lnTo>
                  <a:cubicBezTo>
                    <a:pt x="75946" y="63754"/>
                    <a:pt x="72263" y="68961"/>
                    <a:pt x="67945" y="73406"/>
                  </a:cubicBezTo>
                  <a:lnTo>
                    <a:pt x="57785" y="83312"/>
                  </a:lnTo>
                  <a:cubicBezTo>
                    <a:pt x="41275" y="97409"/>
                    <a:pt x="33909" y="104394"/>
                    <a:pt x="28321" y="110490"/>
                  </a:cubicBezTo>
                  <a:lnTo>
                    <a:pt x="18161" y="123698"/>
                  </a:lnTo>
                  <a:lnTo>
                    <a:pt x="83058" y="131699"/>
                  </a:lnTo>
                  <a:lnTo>
                    <a:pt x="83058"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61" name="Freeform 61"/>
            <p:cNvSpPr/>
            <p:nvPr/>
          </p:nvSpPr>
          <p:spPr>
            <a:xfrm>
              <a:off x="170053"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277" y="134493"/>
                    <a:pt x="65405" y="128397"/>
                    <a:pt x="69596" y="116078"/>
                  </a:cubicBezTo>
                  <a:moveTo>
                    <a:pt x="10795" y="125730"/>
                  </a:moveTo>
                  <a:cubicBezTo>
                    <a:pt x="3556" y="111760"/>
                    <a:pt x="0" y="94488"/>
                    <a:pt x="0" y="73660"/>
                  </a:cubicBezTo>
                  <a:cubicBezTo>
                    <a:pt x="0" y="52832"/>
                    <a:pt x="3429" y="35306"/>
                    <a:pt x="10414" y="21209"/>
                  </a:cubicBezTo>
                  <a:cubicBezTo>
                    <a:pt x="17399"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161" y="139700"/>
                    <a:pt x="10922" y="125730"/>
                  </a:cubicBezTo>
                </a:path>
              </a:pathLst>
            </a:custGeom>
            <a:solidFill>
              <a:srgbClr val="000000"/>
            </a:solidFill>
          </p:spPr>
          <p:txBody>
            <a:bodyPr/>
            <a:lstStyle/>
            <a:p>
              <a:endParaRPr lang="en-US"/>
            </a:p>
          </p:txBody>
        </p:sp>
        <p:sp>
          <p:nvSpPr>
            <p:cNvPr id="62" name="Freeform 62"/>
            <p:cNvSpPr/>
            <p:nvPr/>
          </p:nvSpPr>
          <p:spPr>
            <a:xfrm>
              <a:off x="280924"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277" y="134493"/>
                    <a:pt x="65405" y="128397"/>
                    <a:pt x="69596" y="116078"/>
                  </a:cubicBezTo>
                  <a:moveTo>
                    <a:pt x="10795" y="125730"/>
                  </a:moveTo>
                  <a:cubicBezTo>
                    <a:pt x="3556" y="111760"/>
                    <a:pt x="0" y="94488"/>
                    <a:pt x="0" y="73660"/>
                  </a:cubicBezTo>
                  <a:cubicBezTo>
                    <a:pt x="0" y="52832"/>
                    <a:pt x="3429" y="35306"/>
                    <a:pt x="10414" y="21209"/>
                  </a:cubicBezTo>
                  <a:cubicBezTo>
                    <a:pt x="17399"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161" y="139700"/>
                    <a:pt x="10922" y="125730"/>
                  </a:cubicBezTo>
                </a:path>
              </a:pathLst>
            </a:custGeom>
            <a:solidFill>
              <a:srgbClr val="000000"/>
            </a:solidFill>
          </p:spPr>
          <p:txBody>
            <a:bodyPr/>
            <a:lstStyle/>
            <a:p>
              <a:endParaRPr lang="en-US"/>
            </a:p>
          </p:txBody>
        </p:sp>
        <p:sp>
          <p:nvSpPr>
            <p:cNvPr id="63" name="Freeform 63"/>
            <p:cNvSpPr/>
            <p:nvPr/>
          </p:nvSpPr>
          <p:spPr>
            <a:xfrm>
              <a:off x="391160" y="66294"/>
              <a:ext cx="93345" cy="141224"/>
            </a:xfrm>
            <a:custGeom>
              <a:avLst/>
              <a:gdLst/>
              <a:ahLst/>
              <a:cxnLst/>
              <a:rect l="l" t="t" r="r" b="b"/>
              <a:pathLst>
                <a:path w="93345" h="141224">
                  <a:moveTo>
                    <a:pt x="57277" y="94996"/>
                  </a:moveTo>
                  <a:lnTo>
                    <a:pt x="57277" y="16002"/>
                  </a:lnTo>
                  <a:lnTo>
                    <a:pt x="57150" y="16002"/>
                  </a:lnTo>
                  <a:lnTo>
                    <a:pt x="13970" y="94869"/>
                  </a:lnTo>
                  <a:close/>
                  <a:moveTo>
                    <a:pt x="57277" y="106934"/>
                  </a:moveTo>
                  <a:lnTo>
                    <a:pt x="0" y="106934"/>
                  </a:lnTo>
                  <a:lnTo>
                    <a:pt x="0" y="94107"/>
                  </a:lnTo>
                  <a:lnTo>
                    <a:pt x="52832" y="0"/>
                  </a:lnTo>
                  <a:lnTo>
                    <a:pt x="72390" y="0"/>
                  </a:lnTo>
                  <a:lnTo>
                    <a:pt x="72390" y="94996"/>
                  </a:lnTo>
                  <a:lnTo>
                    <a:pt x="93345" y="94996"/>
                  </a:lnTo>
                  <a:lnTo>
                    <a:pt x="93345" y="106934"/>
                  </a:lnTo>
                  <a:lnTo>
                    <a:pt x="72390" y="106934"/>
                  </a:lnTo>
                  <a:lnTo>
                    <a:pt x="72390" y="141224"/>
                  </a:lnTo>
                  <a:lnTo>
                    <a:pt x="57277" y="141224"/>
                  </a:lnTo>
                  <a:close/>
                </a:path>
              </a:pathLst>
            </a:custGeom>
            <a:solidFill>
              <a:srgbClr val="000000"/>
            </a:solidFill>
          </p:spPr>
          <p:txBody>
            <a:bodyPr/>
            <a:lstStyle/>
            <a:p>
              <a:endParaRPr lang="en-US"/>
            </a:p>
          </p:txBody>
        </p:sp>
      </p:grpSp>
      <p:grpSp>
        <p:nvGrpSpPr>
          <p:cNvPr id="64" name="Group 64"/>
          <p:cNvGrpSpPr>
            <a:grpSpLocks noChangeAspect="1"/>
          </p:cNvGrpSpPr>
          <p:nvPr/>
        </p:nvGrpSpPr>
        <p:grpSpPr>
          <a:xfrm>
            <a:off x="4262173" y="8462369"/>
            <a:ext cx="385442" cy="193646"/>
            <a:chOff x="0" y="0"/>
            <a:chExt cx="545528" cy="274079"/>
          </a:xfrm>
        </p:grpSpPr>
        <p:sp>
          <p:nvSpPr>
            <p:cNvPr id="65" name="Freeform 65"/>
            <p:cNvSpPr/>
            <p:nvPr/>
          </p:nvSpPr>
          <p:spPr>
            <a:xfrm>
              <a:off x="63500" y="63754"/>
              <a:ext cx="83185" cy="143891"/>
            </a:xfrm>
            <a:custGeom>
              <a:avLst/>
              <a:gdLst/>
              <a:ahLst/>
              <a:cxnLst/>
              <a:rect l="l" t="t" r="r" b="b"/>
              <a:pathLst>
                <a:path w="83185" h="143891">
                  <a:moveTo>
                    <a:pt x="15748" y="104902"/>
                  </a:moveTo>
                  <a:lnTo>
                    <a:pt x="39878" y="80899"/>
                  </a:lnTo>
                  <a:cubicBezTo>
                    <a:pt x="46355" y="75184"/>
                    <a:pt x="51435" y="70485"/>
                    <a:pt x="55118" y="66675"/>
                  </a:cubicBezTo>
                  <a:lnTo>
                    <a:pt x="61849" y="58674"/>
                  </a:lnTo>
                  <a:cubicBezTo>
                    <a:pt x="66675" y="49530"/>
                    <a:pt x="67945" y="44577"/>
                    <a:pt x="67945" y="39243"/>
                  </a:cubicBezTo>
                  <a:lnTo>
                    <a:pt x="65532" y="25146"/>
                  </a:lnTo>
                  <a:cubicBezTo>
                    <a:pt x="56642" y="14732"/>
                    <a:pt x="50800" y="12065"/>
                    <a:pt x="43434" y="12065"/>
                  </a:cubicBezTo>
                  <a:lnTo>
                    <a:pt x="32893" y="13589"/>
                  </a:lnTo>
                  <a:cubicBezTo>
                    <a:pt x="24384" y="19812"/>
                    <a:pt x="21209" y="23876"/>
                    <a:pt x="18923" y="28956"/>
                  </a:cubicBezTo>
                  <a:lnTo>
                    <a:pt x="15748" y="39370"/>
                  </a:lnTo>
                  <a:lnTo>
                    <a:pt x="3302" y="38481"/>
                  </a:lnTo>
                  <a:lnTo>
                    <a:pt x="4826" y="24892"/>
                  </a:lnTo>
                  <a:cubicBezTo>
                    <a:pt x="11938" y="13208"/>
                    <a:pt x="16891" y="8509"/>
                    <a:pt x="23114" y="5207"/>
                  </a:cubicBezTo>
                  <a:lnTo>
                    <a:pt x="36449" y="0"/>
                  </a:lnTo>
                  <a:cubicBezTo>
                    <a:pt x="52197" y="0"/>
                    <a:pt x="59182" y="1651"/>
                    <a:pt x="65024" y="5080"/>
                  </a:cubicBezTo>
                  <a:lnTo>
                    <a:pt x="75438" y="13081"/>
                  </a:lnTo>
                  <a:cubicBezTo>
                    <a:pt x="81661" y="24765"/>
                    <a:pt x="83185" y="31242"/>
                    <a:pt x="83185" y="38608"/>
                  </a:cubicBezTo>
                  <a:lnTo>
                    <a:pt x="81788" y="52197"/>
                  </a:lnTo>
                  <a:cubicBezTo>
                    <a:pt x="75946" y="63754"/>
                    <a:pt x="72263" y="68961"/>
                    <a:pt x="67945" y="73406"/>
                  </a:cubicBezTo>
                  <a:lnTo>
                    <a:pt x="57785" y="83312"/>
                  </a:lnTo>
                  <a:cubicBezTo>
                    <a:pt x="41275" y="97409"/>
                    <a:pt x="33909" y="104394"/>
                    <a:pt x="28321" y="110490"/>
                  </a:cubicBezTo>
                  <a:lnTo>
                    <a:pt x="18161" y="123698"/>
                  </a:lnTo>
                  <a:lnTo>
                    <a:pt x="83058" y="131699"/>
                  </a:lnTo>
                  <a:lnTo>
                    <a:pt x="83058"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66" name="Freeform 66"/>
            <p:cNvSpPr/>
            <p:nvPr/>
          </p:nvSpPr>
          <p:spPr>
            <a:xfrm>
              <a:off x="170053"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277" y="134493"/>
                    <a:pt x="65405" y="128397"/>
                    <a:pt x="69596" y="116078"/>
                  </a:cubicBezTo>
                  <a:moveTo>
                    <a:pt x="10795" y="125730"/>
                  </a:moveTo>
                  <a:cubicBezTo>
                    <a:pt x="3556" y="111760"/>
                    <a:pt x="0" y="94488"/>
                    <a:pt x="0" y="73660"/>
                  </a:cubicBezTo>
                  <a:cubicBezTo>
                    <a:pt x="0" y="52832"/>
                    <a:pt x="3429" y="35306"/>
                    <a:pt x="10414" y="21209"/>
                  </a:cubicBezTo>
                  <a:cubicBezTo>
                    <a:pt x="17399"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161" y="139700"/>
                    <a:pt x="10922" y="125730"/>
                  </a:cubicBezTo>
                </a:path>
              </a:pathLst>
            </a:custGeom>
            <a:solidFill>
              <a:srgbClr val="000000"/>
            </a:solidFill>
          </p:spPr>
          <p:txBody>
            <a:bodyPr/>
            <a:lstStyle/>
            <a:p>
              <a:endParaRPr lang="en-US"/>
            </a:p>
          </p:txBody>
        </p:sp>
        <p:sp>
          <p:nvSpPr>
            <p:cNvPr id="67" name="Freeform 67"/>
            <p:cNvSpPr/>
            <p:nvPr/>
          </p:nvSpPr>
          <p:spPr>
            <a:xfrm>
              <a:off x="280924"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277" y="134493"/>
                    <a:pt x="65405" y="128397"/>
                    <a:pt x="69596" y="116078"/>
                  </a:cubicBezTo>
                  <a:moveTo>
                    <a:pt x="10795" y="125730"/>
                  </a:moveTo>
                  <a:cubicBezTo>
                    <a:pt x="3556" y="111760"/>
                    <a:pt x="0" y="94488"/>
                    <a:pt x="0" y="73660"/>
                  </a:cubicBezTo>
                  <a:cubicBezTo>
                    <a:pt x="0" y="52832"/>
                    <a:pt x="3429" y="35306"/>
                    <a:pt x="10414" y="21209"/>
                  </a:cubicBezTo>
                  <a:cubicBezTo>
                    <a:pt x="17399"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161" y="139700"/>
                    <a:pt x="10922" y="125730"/>
                  </a:cubicBezTo>
                </a:path>
              </a:pathLst>
            </a:custGeom>
            <a:solidFill>
              <a:srgbClr val="000000"/>
            </a:solidFill>
          </p:spPr>
          <p:txBody>
            <a:bodyPr/>
            <a:lstStyle/>
            <a:p>
              <a:endParaRPr lang="en-US"/>
            </a:p>
          </p:txBody>
        </p:sp>
        <p:sp>
          <p:nvSpPr>
            <p:cNvPr id="68" name="Freeform 68"/>
            <p:cNvSpPr/>
            <p:nvPr/>
          </p:nvSpPr>
          <p:spPr>
            <a:xfrm>
              <a:off x="393573" y="63500"/>
              <a:ext cx="88519" cy="147066"/>
            </a:xfrm>
            <a:custGeom>
              <a:avLst/>
              <a:gdLst/>
              <a:ahLst/>
              <a:cxnLst/>
              <a:rect l="l" t="t" r="r" b="b"/>
              <a:pathLst>
                <a:path w="88519" h="147066">
                  <a:moveTo>
                    <a:pt x="59182" y="130683"/>
                  </a:moveTo>
                  <a:lnTo>
                    <a:pt x="66802" y="124206"/>
                  </a:lnTo>
                  <a:cubicBezTo>
                    <a:pt x="72136" y="113411"/>
                    <a:pt x="73533" y="106680"/>
                    <a:pt x="73533" y="98552"/>
                  </a:cubicBezTo>
                  <a:lnTo>
                    <a:pt x="72517" y="88138"/>
                  </a:lnTo>
                  <a:cubicBezTo>
                    <a:pt x="68707" y="78486"/>
                    <a:pt x="65913" y="74549"/>
                    <a:pt x="61976" y="71501"/>
                  </a:cubicBezTo>
                  <a:lnTo>
                    <a:pt x="53594" y="66929"/>
                  </a:lnTo>
                  <a:cubicBezTo>
                    <a:pt x="41275" y="66929"/>
                    <a:pt x="35052" y="69215"/>
                    <a:pt x="29464" y="73787"/>
                  </a:cubicBezTo>
                  <a:lnTo>
                    <a:pt x="19304" y="84201"/>
                  </a:lnTo>
                  <a:cubicBezTo>
                    <a:pt x="15875" y="101727"/>
                    <a:pt x="17653" y="110236"/>
                    <a:pt x="20955" y="116713"/>
                  </a:cubicBezTo>
                  <a:lnTo>
                    <a:pt x="28067" y="127762"/>
                  </a:lnTo>
                  <a:cubicBezTo>
                    <a:pt x="37084" y="133223"/>
                    <a:pt x="41529" y="134620"/>
                    <a:pt x="45974" y="134620"/>
                  </a:cubicBezTo>
                  <a:lnTo>
                    <a:pt x="54864" y="133350"/>
                  </a:lnTo>
                  <a:moveTo>
                    <a:pt x="23495" y="140081"/>
                  </a:moveTo>
                  <a:lnTo>
                    <a:pt x="6477" y="118110"/>
                  </a:lnTo>
                  <a:cubicBezTo>
                    <a:pt x="2159" y="108204"/>
                    <a:pt x="0" y="95631"/>
                    <a:pt x="0" y="80645"/>
                  </a:cubicBezTo>
                  <a:cubicBezTo>
                    <a:pt x="0" y="63246"/>
                    <a:pt x="2286" y="48514"/>
                    <a:pt x="7112" y="36322"/>
                  </a:cubicBezTo>
                  <a:cubicBezTo>
                    <a:pt x="11938" y="24130"/>
                    <a:pt x="18161" y="15113"/>
                    <a:pt x="26162" y="9017"/>
                  </a:cubicBezTo>
                  <a:cubicBezTo>
                    <a:pt x="34163" y="2921"/>
                    <a:pt x="43053" y="0"/>
                    <a:pt x="52832" y="0"/>
                  </a:cubicBezTo>
                  <a:lnTo>
                    <a:pt x="63373" y="762"/>
                  </a:lnTo>
                  <a:cubicBezTo>
                    <a:pt x="72898" y="3810"/>
                    <a:pt x="76962" y="6096"/>
                    <a:pt x="80391" y="9271"/>
                  </a:cubicBezTo>
                  <a:lnTo>
                    <a:pt x="74295" y="21463"/>
                  </a:lnTo>
                  <a:cubicBezTo>
                    <a:pt x="68580" y="15494"/>
                    <a:pt x="61468" y="12446"/>
                    <a:pt x="53086" y="12446"/>
                  </a:cubicBezTo>
                  <a:lnTo>
                    <a:pt x="41402" y="14478"/>
                  </a:lnTo>
                  <a:cubicBezTo>
                    <a:pt x="30226" y="22733"/>
                    <a:pt x="25527" y="29464"/>
                    <a:pt x="21717" y="38735"/>
                  </a:cubicBezTo>
                  <a:cubicBezTo>
                    <a:pt x="17907" y="48006"/>
                    <a:pt x="15748" y="59944"/>
                    <a:pt x="14986" y="74549"/>
                  </a:cubicBezTo>
                  <a:lnTo>
                    <a:pt x="25654" y="63373"/>
                  </a:lnTo>
                  <a:cubicBezTo>
                    <a:pt x="37211" y="56134"/>
                    <a:pt x="43180" y="54356"/>
                    <a:pt x="49276" y="54356"/>
                  </a:cubicBezTo>
                  <a:lnTo>
                    <a:pt x="61976" y="56007"/>
                  </a:lnTo>
                  <a:cubicBezTo>
                    <a:pt x="73914" y="62484"/>
                    <a:pt x="78867" y="67437"/>
                    <a:pt x="82550" y="74041"/>
                  </a:cubicBezTo>
                  <a:lnTo>
                    <a:pt x="88519" y="88900"/>
                  </a:lnTo>
                  <a:cubicBezTo>
                    <a:pt x="88519" y="109855"/>
                    <a:pt x="86360" y="119126"/>
                    <a:pt x="81788" y="126238"/>
                  </a:cubicBezTo>
                  <a:lnTo>
                    <a:pt x="71882" y="138811"/>
                  </a:lnTo>
                  <a:cubicBezTo>
                    <a:pt x="58928" y="145415"/>
                    <a:pt x="52451" y="147066"/>
                    <a:pt x="46101" y="147066"/>
                  </a:cubicBezTo>
                  <a:lnTo>
                    <a:pt x="30480" y="144653"/>
                  </a:lnTo>
                </a:path>
              </a:pathLst>
            </a:custGeom>
            <a:solidFill>
              <a:srgbClr val="000000"/>
            </a:solidFill>
          </p:spPr>
          <p:txBody>
            <a:bodyPr/>
            <a:lstStyle/>
            <a:p>
              <a:endParaRPr lang="en-US"/>
            </a:p>
          </p:txBody>
        </p:sp>
      </p:grpSp>
      <p:grpSp>
        <p:nvGrpSpPr>
          <p:cNvPr id="69" name="Group 69"/>
          <p:cNvGrpSpPr>
            <a:grpSpLocks noChangeAspect="1"/>
          </p:cNvGrpSpPr>
          <p:nvPr/>
        </p:nvGrpSpPr>
        <p:grpSpPr>
          <a:xfrm>
            <a:off x="4833993" y="8462369"/>
            <a:ext cx="385853" cy="193646"/>
            <a:chOff x="0" y="0"/>
            <a:chExt cx="546100" cy="274066"/>
          </a:xfrm>
        </p:grpSpPr>
        <p:sp>
          <p:nvSpPr>
            <p:cNvPr id="70" name="Freeform 70"/>
            <p:cNvSpPr/>
            <p:nvPr/>
          </p:nvSpPr>
          <p:spPr>
            <a:xfrm>
              <a:off x="63500" y="63754"/>
              <a:ext cx="83185" cy="143891"/>
            </a:xfrm>
            <a:custGeom>
              <a:avLst/>
              <a:gdLst/>
              <a:ahLst/>
              <a:cxnLst/>
              <a:rect l="l" t="t" r="r" b="b"/>
              <a:pathLst>
                <a:path w="83185" h="143891">
                  <a:moveTo>
                    <a:pt x="15748" y="104902"/>
                  </a:moveTo>
                  <a:lnTo>
                    <a:pt x="39878" y="80899"/>
                  </a:lnTo>
                  <a:cubicBezTo>
                    <a:pt x="46355" y="75184"/>
                    <a:pt x="51435" y="70485"/>
                    <a:pt x="55118" y="66675"/>
                  </a:cubicBezTo>
                  <a:lnTo>
                    <a:pt x="61849" y="58674"/>
                  </a:lnTo>
                  <a:cubicBezTo>
                    <a:pt x="66675" y="49530"/>
                    <a:pt x="67945" y="44577"/>
                    <a:pt x="67945" y="39243"/>
                  </a:cubicBezTo>
                  <a:lnTo>
                    <a:pt x="65532" y="25146"/>
                  </a:lnTo>
                  <a:cubicBezTo>
                    <a:pt x="56642" y="14732"/>
                    <a:pt x="50800" y="12065"/>
                    <a:pt x="43434" y="12065"/>
                  </a:cubicBezTo>
                  <a:lnTo>
                    <a:pt x="32893" y="13589"/>
                  </a:lnTo>
                  <a:cubicBezTo>
                    <a:pt x="24384" y="19812"/>
                    <a:pt x="21209" y="23876"/>
                    <a:pt x="18923" y="28956"/>
                  </a:cubicBezTo>
                  <a:lnTo>
                    <a:pt x="15748" y="39370"/>
                  </a:lnTo>
                  <a:lnTo>
                    <a:pt x="3302" y="38481"/>
                  </a:lnTo>
                  <a:lnTo>
                    <a:pt x="4826" y="24892"/>
                  </a:lnTo>
                  <a:cubicBezTo>
                    <a:pt x="11938" y="13208"/>
                    <a:pt x="16891" y="8509"/>
                    <a:pt x="23114" y="5207"/>
                  </a:cubicBezTo>
                  <a:lnTo>
                    <a:pt x="36449" y="0"/>
                  </a:lnTo>
                  <a:cubicBezTo>
                    <a:pt x="52197" y="0"/>
                    <a:pt x="59182" y="1651"/>
                    <a:pt x="65024" y="5080"/>
                  </a:cubicBezTo>
                  <a:lnTo>
                    <a:pt x="75438" y="13081"/>
                  </a:lnTo>
                  <a:cubicBezTo>
                    <a:pt x="81661" y="24765"/>
                    <a:pt x="83185" y="31242"/>
                    <a:pt x="83185" y="38608"/>
                  </a:cubicBezTo>
                  <a:lnTo>
                    <a:pt x="81788" y="52197"/>
                  </a:lnTo>
                  <a:cubicBezTo>
                    <a:pt x="75946" y="63754"/>
                    <a:pt x="72263" y="68961"/>
                    <a:pt x="67945" y="73406"/>
                  </a:cubicBezTo>
                  <a:lnTo>
                    <a:pt x="57785" y="83312"/>
                  </a:lnTo>
                  <a:cubicBezTo>
                    <a:pt x="41275" y="97409"/>
                    <a:pt x="33909" y="104394"/>
                    <a:pt x="28321" y="110490"/>
                  </a:cubicBezTo>
                  <a:lnTo>
                    <a:pt x="18161" y="123698"/>
                  </a:lnTo>
                  <a:lnTo>
                    <a:pt x="83058" y="131699"/>
                  </a:lnTo>
                  <a:lnTo>
                    <a:pt x="83058"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71" name="Freeform 71"/>
            <p:cNvSpPr/>
            <p:nvPr/>
          </p:nvSpPr>
          <p:spPr>
            <a:xfrm>
              <a:off x="170053"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277" y="134493"/>
                    <a:pt x="65405" y="128397"/>
                    <a:pt x="69596" y="116078"/>
                  </a:cubicBezTo>
                  <a:moveTo>
                    <a:pt x="10795" y="125730"/>
                  </a:moveTo>
                  <a:cubicBezTo>
                    <a:pt x="3556" y="111760"/>
                    <a:pt x="0" y="94488"/>
                    <a:pt x="0" y="73660"/>
                  </a:cubicBezTo>
                  <a:cubicBezTo>
                    <a:pt x="0" y="52832"/>
                    <a:pt x="3429" y="35306"/>
                    <a:pt x="10414" y="21209"/>
                  </a:cubicBezTo>
                  <a:cubicBezTo>
                    <a:pt x="17399"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161" y="139700"/>
                    <a:pt x="10922" y="125730"/>
                  </a:cubicBezTo>
                </a:path>
              </a:pathLst>
            </a:custGeom>
            <a:solidFill>
              <a:srgbClr val="000000"/>
            </a:solidFill>
          </p:spPr>
          <p:txBody>
            <a:bodyPr/>
            <a:lstStyle/>
            <a:p>
              <a:endParaRPr lang="en-US"/>
            </a:p>
          </p:txBody>
        </p:sp>
        <p:sp>
          <p:nvSpPr>
            <p:cNvPr id="72" name="Freeform 72"/>
            <p:cNvSpPr/>
            <p:nvPr/>
          </p:nvSpPr>
          <p:spPr>
            <a:xfrm>
              <a:off x="280924"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277" y="134493"/>
                    <a:pt x="65405" y="128397"/>
                    <a:pt x="69596" y="116078"/>
                  </a:cubicBezTo>
                  <a:moveTo>
                    <a:pt x="10795" y="125730"/>
                  </a:moveTo>
                  <a:cubicBezTo>
                    <a:pt x="3556" y="111760"/>
                    <a:pt x="0" y="94488"/>
                    <a:pt x="0" y="73660"/>
                  </a:cubicBezTo>
                  <a:cubicBezTo>
                    <a:pt x="0" y="52832"/>
                    <a:pt x="3429" y="35306"/>
                    <a:pt x="10414" y="21209"/>
                  </a:cubicBezTo>
                  <a:cubicBezTo>
                    <a:pt x="17399"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161" y="139700"/>
                    <a:pt x="10922" y="125730"/>
                  </a:cubicBezTo>
                </a:path>
              </a:pathLst>
            </a:custGeom>
            <a:solidFill>
              <a:srgbClr val="000000"/>
            </a:solidFill>
          </p:spPr>
          <p:txBody>
            <a:bodyPr/>
            <a:lstStyle/>
            <a:p>
              <a:endParaRPr lang="en-US"/>
            </a:p>
          </p:txBody>
        </p:sp>
        <p:sp>
          <p:nvSpPr>
            <p:cNvPr id="73" name="Freeform 73"/>
            <p:cNvSpPr/>
            <p:nvPr/>
          </p:nvSpPr>
          <p:spPr>
            <a:xfrm>
              <a:off x="391541" y="63373"/>
              <a:ext cx="91059" cy="147193"/>
            </a:xfrm>
            <a:custGeom>
              <a:avLst/>
              <a:gdLst/>
              <a:ahLst/>
              <a:cxnLst/>
              <a:rect l="l" t="t" r="r" b="b"/>
              <a:pathLst>
                <a:path w="91059" h="147193">
                  <a:moveTo>
                    <a:pt x="26289" y="50419"/>
                  </a:moveTo>
                  <a:lnTo>
                    <a:pt x="37592" y="58801"/>
                  </a:lnTo>
                  <a:cubicBezTo>
                    <a:pt x="54737" y="58928"/>
                    <a:pt x="61087" y="54737"/>
                    <a:pt x="65659" y="50419"/>
                  </a:cubicBezTo>
                  <a:lnTo>
                    <a:pt x="72263" y="40767"/>
                  </a:lnTo>
                  <a:cubicBezTo>
                    <a:pt x="72263" y="27686"/>
                    <a:pt x="69850" y="22352"/>
                    <a:pt x="64897" y="18415"/>
                  </a:cubicBezTo>
                  <a:lnTo>
                    <a:pt x="53848" y="12573"/>
                  </a:lnTo>
                  <a:cubicBezTo>
                    <a:pt x="39243" y="12573"/>
                    <a:pt x="33020" y="14478"/>
                    <a:pt x="27559" y="18288"/>
                  </a:cubicBezTo>
                  <a:lnTo>
                    <a:pt x="19431" y="27432"/>
                  </a:lnTo>
                  <a:cubicBezTo>
                    <a:pt x="19431" y="40894"/>
                    <a:pt x="21717" y="46355"/>
                    <a:pt x="26289" y="50546"/>
                  </a:cubicBezTo>
                  <a:moveTo>
                    <a:pt x="67818" y="128016"/>
                  </a:moveTo>
                  <a:lnTo>
                    <a:pt x="76708" y="116840"/>
                  </a:lnTo>
                  <a:cubicBezTo>
                    <a:pt x="76708" y="103124"/>
                    <a:pt x="75311" y="98552"/>
                    <a:pt x="72517" y="94742"/>
                  </a:cubicBezTo>
                  <a:lnTo>
                    <a:pt x="66167" y="87757"/>
                  </a:lnTo>
                  <a:cubicBezTo>
                    <a:pt x="57658" y="82423"/>
                    <a:pt x="52070" y="79502"/>
                    <a:pt x="45085" y="76327"/>
                  </a:cubicBezTo>
                  <a:lnTo>
                    <a:pt x="33020" y="82296"/>
                  </a:lnTo>
                  <a:cubicBezTo>
                    <a:pt x="24638" y="87630"/>
                    <a:pt x="21209" y="90932"/>
                    <a:pt x="18415" y="94742"/>
                  </a:cubicBezTo>
                  <a:lnTo>
                    <a:pt x="14351" y="103124"/>
                  </a:lnTo>
                  <a:cubicBezTo>
                    <a:pt x="14351" y="116713"/>
                    <a:pt x="17272" y="123317"/>
                    <a:pt x="23368" y="128016"/>
                  </a:cubicBezTo>
                  <a:lnTo>
                    <a:pt x="36703" y="135128"/>
                  </a:lnTo>
                  <a:cubicBezTo>
                    <a:pt x="54356" y="135128"/>
                    <a:pt x="61722" y="132842"/>
                    <a:pt x="67691" y="128143"/>
                  </a:cubicBezTo>
                  <a:moveTo>
                    <a:pt x="82550" y="86106"/>
                  </a:moveTo>
                  <a:lnTo>
                    <a:pt x="91059" y="99314"/>
                  </a:lnTo>
                  <a:cubicBezTo>
                    <a:pt x="91059" y="116332"/>
                    <a:pt x="89027" y="122936"/>
                    <a:pt x="85090" y="128778"/>
                  </a:cubicBezTo>
                  <a:lnTo>
                    <a:pt x="75565" y="139065"/>
                  </a:lnTo>
                  <a:cubicBezTo>
                    <a:pt x="61595" y="145542"/>
                    <a:pt x="53848" y="147193"/>
                    <a:pt x="45339" y="147193"/>
                  </a:cubicBezTo>
                  <a:lnTo>
                    <a:pt x="29464" y="145669"/>
                  </a:lnTo>
                  <a:cubicBezTo>
                    <a:pt x="15621" y="139446"/>
                    <a:pt x="10160" y="135001"/>
                    <a:pt x="6096" y="129286"/>
                  </a:cubicBezTo>
                  <a:lnTo>
                    <a:pt x="0" y="116967"/>
                  </a:lnTo>
                  <a:cubicBezTo>
                    <a:pt x="0" y="99949"/>
                    <a:pt x="2794" y="92202"/>
                    <a:pt x="8509" y="86233"/>
                  </a:cubicBezTo>
                  <a:lnTo>
                    <a:pt x="32385" y="69723"/>
                  </a:lnTo>
                  <a:cubicBezTo>
                    <a:pt x="23749" y="65278"/>
                    <a:pt x="17018" y="60325"/>
                    <a:pt x="12319" y="54991"/>
                  </a:cubicBezTo>
                  <a:lnTo>
                    <a:pt x="5207" y="42672"/>
                  </a:lnTo>
                  <a:cubicBezTo>
                    <a:pt x="5207" y="27559"/>
                    <a:pt x="7112" y="21590"/>
                    <a:pt x="11049" y="16256"/>
                  </a:cubicBezTo>
                  <a:lnTo>
                    <a:pt x="20066" y="6985"/>
                  </a:lnTo>
                  <a:cubicBezTo>
                    <a:pt x="32766" y="1397"/>
                    <a:pt x="39497" y="0"/>
                    <a:pt x="46609" y="0"/>
                  </a:cubicBezTo>
                  <a:lnTo>
                    <a:pt x="60452" y="1397"/>
                  </a:lnTo>
                  <a:cubicBezTo>
                    <a:pt x="72644" y="6858"/>
                    <a:pt x="77597" y="10795"/>
                    <a:pt x="81280" y="15875"/>
                  </a:cubicBezTo>
                  <a:lnTo>
                    <a:pt x="86741" y="27051"/>
                  </a:lnTo>
                  <a:cubicBezTo>
                    <a:pt x="86741" y="42418"/>
                    <a:pt x="84328" y="49276"/>
                    <a:pt x="79502" y="54737"/>
                  </a:cubicBezTo>
                  <a:lnTo>
                    <a:pt x="67945" y="65024"/>
                  </a:lnTo>
                  <a:cubicBezTo>
                    <a:pt x="69342" y="74549"/>
                    <a:pt x="77089" y="80010"/>
                    <a:pt x="82677" y="85852"/>
                  </a:cubicBezTo>
                </a:path>
              </a:pathLst>
            </a:custGeom>
            <a:solidFill>
              <a:srgbClr val="000000"/>
            </a:solidFill>
          </p:spPr>
          <p:txBody>
            <a:bodyPr/>
            <a:lstStyle/>
            <a:p>
              <a:endParaRPr lang="en-US"/>
            </a:p>
          </p:txBody>
        </p:sp>
      </p:grpSp>
      <p:grpSp>
        <p:nvGrpSpPr>
          <p:cNvPr id="74" name="Group 74"/>
          <p:cNvGrpSpPr>
            <a:grpSpLocks noChangeAspect="1"/>
          </p:cNvGrpSpPr>
          <p:nvPr/>
        </p:nvGrpSpPr>
        <p:grpSpPr>
          <a:xfrm>
            <a:off x="5405807" y="8462369"/>
            <a:ext cx="385583" cy="193371"/>
            <a:chOff x="0" y="0"/>
            <a:chExt cx="545732" cy="273685"/>
          </a:xfrm>
        </p:grpSpPr>
        <p:sp>
          <p:nvSpPr>
            <p:cNvPr id="75" name="Freeform 75"/>
            <p:cNvSpPr/>
            <p:nvPr/>
          </p:nvSpPr>
          <p:spPr>
            <a:xfrm>
              <a:off x="63500" y="63754"/>
              <a:ext cx="83185" cy="143891"/>
            </a:xfrm>
            <a:custGeom>
              <a:avLst/>
              <a:gdLst/>
              <a:ahLst/>
              <a:cxnLst/>
              <a:rect l="l" t="t" r="r" b="b"/>
              <a:pathLst>
                <a:path w="83185" h="143891">
                  <a:moveTo>
                    <a:pt x="15748" y="104902"/>
                  </a:moveTo>
                  <a:lnTo>
                    <a:pt x="39878" y="80899"/>
                  </a:lnTo>
                  <a:cubicBezTo>
                    <a:pt x="46355" y="75184"/>
                    <a:pt x="51435" y="70485"/>
                    <a:pt x="55118" y="66675"/>
                  </a:cubicBezTo>
                  <a:lnTo>
                    <a:pt x="61849" y="58674"/>
                  </a:lnTo>
                  <a:cubicBezTo>
                    <a:pt x="66675" y="49530"/>
                    <a:pt x="67945" y="44577"/>
                    <a:pt x="67945" y="39243"/>
                  </a:cubicBezTo>
                  <a:lnTo>
                    <a:pt x="65532" y="25146"/>
                  </a:lnTo>
                  <a:cubicBezTo>
                    <a:pt x="56642" y="14732"/>
                    <a:pt x="50800" y="12065"/>
                    <a:pt x="43434" y="12065"/>
                  </a:cubicBezTo>
                  <a:lnTo>
                    <a:pt x="32893" y="13589"/>
                  </a:lnTo>
                  <a:cubicBezTo>
                    <a:pt x="24384" y="19812"/>
                    <a:pt x="21209" y="23876"/>
                    <a:pt x="18923" y="28956"/>
                  </a:cubicBezTo>
                  <a:lnTo>
                    <a:pt x="15748" y="39370"/>
                  </a:lnTo>
                  <a:lnTo>
                    <a:pt x="3302" y="38481"/>
                  </a:lnTo>
                  <a:lnTo>
                    <a:pt x="4826" y="24892"/>
                  </a:lnTo>
                  <a:cubicBezTo>
                    <a:pt x="11938" y="13208"/>
                    <a:pt x="16891" y="8509"/>
                    <a:pt x="23114" y="5207"/>
                  </a:cubicBezTo>
                  <a:lnTo>
                    <a:pt x="36449" y="0"/>
                  </a:lnTo>
                  <a:cubicBezTo>
                    <a:pt x="52197" y="0"/>
                    <a:pt x="59182" y="1651"/>
                    <a:pt x="65024" y="5080"/>
                  </a:cubicBezTo>
                  <a:lnTo>
                    <a:pt x="75438" y="13081"/>
                  </a:lnTo>
                  <a:cubicBezTo>
                    <a:pt x="81661" y="24765"/>
                    <a:pt x="83185" y="31242"/>
                    <a:pt x="83185" y="38608"/>
                  </a:cubicBezTo>
                  <a:lnTo>
                    <a:pt x="81788" y="52197"/>
                  </a:lnTo>
                  <a:cubicBezTo>
                    <a:pt x="75946" y="63754"/>
                    <a:pt x="72263" y="68961"/>
                    <a:pt x="67945" y="73406"/>
                  </a:cubicBezTo>
                  <a:lnTo>
                    <a:pt x="57785" y="83312"/>
                  </a:lnTo>
                  <a:cubicBezTo>
                    <a:pt x="41275" y="97409"/>
                    <a:pt x="33909" y="104394"/>
                    <a:pt x="28321" y="110490"/>
                  </a:cubicBezTo>
                  <a:lnTo>
                    <a:pt x="18161" y="123698"/>
                  </a:lnTo>
                  <a:lnTo>
                    <a:pt x="83058" y="131699"/>
                  </a:lnTo>
                  <a:lnTo>
                    <a:pt x="83058"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76" name="Freeform 76"/>
            <p:cNvSpPr/>
            <p:nvPr/>
          </p:nvSpPr>
          <p:spPr>
            <a:xfrm>
              <a:off x="170053"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150" y="134493"/>
                    <a:pt x="65405" y="128397"/>
                    <a:pt x="69596" y="116078"/>
                  </a:cubicBezTo>
                  <a:moveTo>
                    <a:pt x="10795" y="125730"/>
                  </a:moveTo>
                  <a:cubicBezTo>
                    <a:pt x="3556" y="111760"/>
                    <a:pt x="0" y="94488"/>
                    <a:pt x="0" y="73660"/>
                  </a:cubicBezTo>
                  <a:cubicBezTo>
                    <a:pt x="0" y="52832"/>
                    <a:pt x="3556" y="35306"/>
                    <a:pt x="10541" y="21209"/>
                  </a:cubicBezTo>
                  <a:cubicBezTo>
                    <a:pt x="17526"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161" y="139700"/>
                    <a:pt x="10922" y="125730"/>
                  </a:cubicBezTo>
                </a:path>
              </a:pathLst>
            </a:custGeom>
            <a:solidFill>
              <a:srgbClr val="000000"/>
            </a:solidFill>
          </p:spPr>
          <p:txBody>
            <a:bodyPr/>
            <a:lstStyle/>
            <a:p>
              <a:endParaRPr lang="en-US"/>
            </a:p>
          </p:txBody>
        </p:sp>
        <p:sp>
          <p:nvSpPr>
            <p:cNvPr id="77" name="Freeform 77"/>
            <p:cNvSpPr/>
            <p:nvPr/>
          </p:nvSpPr>
          <p:spPr>
            <a:xfrm>
              <a:off x="290830" y="66421"/>
              <a:ext cx="66294" cy="141097"/>
            </a:xfrm>
            <a:custGeom>
              <a:avLst/>
              <a:gdLst/>
              <a:ahLst/>
              <a:cxnLst/>
              <a:rect l="l" t="t" r="r" b="b"/>
              <a:pathLst>
                <a:path w="66294" h="141097">
                  <a:moveTo>
                    <a:pt x="29718" y="129286"/>
                  </a:moveTo>
                  <a:lnTo>
                    <a:pt x="29718" y="20320"/>
                  </a:lnTo>
                  <a:cubicBezTo>
                    <a:pt x="23749" y="27432"/>
                    <a:pt x="14986" y="32893"/>
                    <a:pt x="3429" y="36957"/>
                  </a:cubicBezTo>
                  <a:lnTo>
                    <a:pt x="0" y="25527"/>
                  </a:lnTo>
                  <a:cubicBezTo>
                    <a:pt x="7112" y="23241"/>
                    <a:pt x="13589" y="19939"/>
                    <a:pt x="19431" y="15494"/>
                  </a:cubicBezTo>
                  <a:lnTo>
                    <a:pt x="29845" y="5969"/>
                  </a:lnTo>
                  <a:lnTo>
                    <a:pt x="44577" y="0"/>
                  </a:lnTo>
                  <a:lnTo>
                    <a:pt x="44577" y="129286"/>
                  </a:lnTo>
                  <a:lnTo>
                    <a:pt x="66294" y="129286"/>
                  </a:lnTo>
                  <a:lnTo>
                    <a:pt x="66294" y="141097"/>
                  </a:lnTo>
                  <a:lnTo>
                    <a:pt x="8001" y="141097"/>
                  </a:lnTo>
                  <a:lnTo>
                    <a:pt x="8001" y="129286"/>
                  </a:lnTo>
                  <a:close/>
                </a:path>
              </a:pathLst>
            </a:custGeom>
            <a:solidFill>
              <a:srgbClr val="000000"/>
            </a:solidFill>
          </p:spPr>
          <p:txBody>
            <a:bodyPr/>
            <a:lstStyle/>
            <a:p>
              <a:endParaRPr lang="en-US"/>
            </a:p>
          </p:txBody>
        </p:sp>
        <p:sp>
          <p:nvSpPr>
            <p:cNvPr id="78" name="Freeform 78"/>
            <p:cNvSpPr/>
            <p:nvPr/>
          </p:nvSpPr>
          <p:spPr>
            <a:xfrm>
              <a:off x="391795"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150" y="134493"/>
                    <a:pt x="65405" y="128397"/>
                    <a:pt x="69596" y="116078"/>
                  </a:cubicBezTo>
                  <a:moveTo>
                    <a:pt x="10795" y="125730"/>
                  </a:moveTo>
                  <a:cubicBezTo>
                    <a:pt x="3556" y="111760"/>
                    <a:pt x="0" y="94488"/>
                    <a:pt x="0" y="73660"/>
                  </a:cubicBezTo>
                  <a:cubicBezTo>
                    <a:pt x="0" y="52832"/>
                    <a:pt x="3556" y="35306"/>
                    <a:pt x="10541" y="21209"/>
                  </a:cubicBezTo>
                  <a:cubicBezTo>
                    <a:pt x="17526"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161" y="139700"/>
                    <a:pt x="10922" y="125730"/>
                  </a:cubicBezTo>
                </a:path>
              </a:pathLst>
            </a:custGeom>
            <a:solidFill>
              <a:srgbClr val="000000"/>
            </a:solidFill>
          </p:spPr>
          <p:txBody>
            <a:bodyPr/>
            <a:lstStyle/>
            <a:p>
              <a:endParaRPr lang="en-US"/>
            </a:p>
          </p:txBody>
        </p:sp>
      </p:grpSp>
      <p:grpSp>
        <p:nvGrpSpPr>
          <p:cNvPr id="79" name="Group 79"/>
          <p:cNvGrpSpPr>
            <a:grpSpLocks noChangeAspect="1"/>
          </p:cNvGrpSpPr>
          <p:nvPr/>
        </p:nvGrpSpPr>
        <p:grpSpPr>
          <a:xfrm>
            <a:off x="5977634" y="8462369"/>
            <a:ext cx="383544" cy="193371"/>
            <a:chOff x="0" y="0"/>
            <a:chExt cx="542836" cy="273685"/>
          </a:xfrm>
        </p:grpSpPr>
        <p:sp>
          <p:nvSpPr>
            <p:cNvPr id="80" name="Freeform 80"/>
            <p:cNvSpPr/>
            <p:nvPr/>
          </p:nvSpPr>
          <p:spPr>
            <a:xfrm>
              <a:off x="63500" y="63754"/>
              <a:ext cx="83185" cy="143891"/>
            </a:xfrm>
            <a:custGeom>
              <a:avLst/>
              <a:gdLst/>
              <a:ahLst/>
              <a:cxnLst/>
              <a:rect l="l" t="t" r="r" b="b"/>
              <a:pathLst>
                <a:path w="83185" h="143891">
                  <a:moveTo>
                    <a:pt x="15748" y="104902"/>
                  </a:moveTo>
                  <a:lnTo>
                    <a:pt x="39878" y="80899"/>
                  </a:lnTo>
                  <a:cubicBezTo>
                    <a:pt x="46355" y="75184"/>
                    <a:pt x="51435" y="70485"/>
                    <a:pt x="55118" y="66675"/>
                  </a:cubicBezTo>
                  <a:lnTo>
                    <a:pt x="61849" y="58674"/>
                  </a:lnTo>
                  <a:cubicBezTo>
                    <a:pt x="66675" y="49530"/>
                    <a:pt x="67945" y="44577"/>
                    <a:pt x="67945" y="39243"/>
                  </a:cubicBezTo>
                  <a:lnTo>
                    <a:pt x="65532" y="25146"/>
                  </a:lnTo>
                  <a:cubicBezTo>
                    <a:pt x="56769" y="14732"/>
                    <a:pt x="50800" y="12065"/>
                    <a:pt x="43434" y="12065"/>
                  </a:cubicBezTo>
                  <a:lnTo>
                    <a:pt x="32893" y="13589"/>
                  </a:lnTo>
                  <a:cubicBezTo>
                    <a:pt x="24384" y="19812"/>
                    <a:pt x="21209" y="23876"/>
                    <a:pt x="18923" y="28956"/>
                  </a:cubicBezTo>
                  <a:lnTo>
                    <a:pt x="15748" y="39370"/>
                  </a:lnTo>
                  <a:lnTo>
                    <a:pt x="3302" y="38481"/>
                  </a:lnTo>
                  <a:lnTo>
                    <a:pt x="4826" y="24892"/>
                  </a:lnTo>
                  <a:cubicBezTo>
                    <a:pt x="11938" y="13208"/>
                    <a:pt x="16891" y="8509"/>
                    <a:pt x="23114" y="5207"/>
                  </a:cubicBezTo>
                  <a:lnTo>
                    <a:pt x="36449" y="0"/>
                  </a:lnTo>
                  <a:cubicBezTo>
                    <a:pt x="52197" y="0"/>
                    <a:pt x="59182" y="1651"/>
                    <a:pt x="65024" y="5080"/>
                  </a:cubicBezTo>
                  <a:lnTo>
                    <a:pt x="75438" y="13081"/>
                  </a:lnTo>
                  <a:cubicBezTo>
                    <a:pt x="81661" y="24765"/>
                    <a:pt x="83185" y="31242"/>
                    <a:pt x="83185" y="38608"/>
                  </a:cubicBezTo>
                  <a:lnTo>
                    <a:pt x="81788" y="52197"/>
                  </a:lnTo>
                  <a:cubicBezTo>
                    <a:pt x="75946" y="63754"/>
                    <a:pt x="72390" y="68961"/>
                    <a:pt x="67945" y="73406"/>
                  </a:cubicBezTo>
                  <a:lnTo>
                    <a:pt x="57785" y="83312"/>
                  </a:lnTo>
                  <a:cubicBezTo>
                    <a:pt x="41275" y="97409"/>
                    <a:pt x="33909" y="104394"/>
                    <a:pt x="28321" y="110490"/>
                  </a:cubicBezTo>
                  <a:lnTo>
                    <a:pt x="18288" y="123698"/>
                  </a:lnTo>
                  <a:lnTo>
                    <a:pt x="83185" y="131699"/>
                  </a:lnTo>
                  <a:lnTo>
                    <a:pt x="83185"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81" name="Freeform 81"/>
            <p:cNvSpPr/>
            <p:nvPr/>
          </p:nvSpPr>
          <p:spPr>
            <a:xfrm>
              <a:off x="169926"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150" y="134493"/>
                    <a:pt x="65405" y="128397"/>
                    <a:pt x="69596" y="116078"/>
                  </a:cubicBezTo>
                  <a:moveTo>
                    <a:pt x="10795" y="125730"/>
                  </a:moveTo>
                  <a:cubicBezTo>
                    <a:pt x="3556" y="111760"/>
                    <a:pt x="0" y="94488"/>
                    <a:pt x="0" y="73660"/>
                  </a:cubicBezTo>
                  <a:cubicBezTo>
                    <a:pt x="0" y="52832"/>
                    <a:pt x="3556" y="35306"/>
                    <a:pt x="10541" y="21209"/>
                  </a:cubicBezTo>
                  <a:cubicBezTo>
                    <a:pt x="17526"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161" y="139700"/>
                    <a:pt x="10922" y="125730"/>
                  </a:cubicBezTo>
                </a:path>
              </a:pathLst>
            </a:custGeom>
            <a:solidFill>
              <a:srgbClr val="000000"/>
            </a:solidFill>
          </p:spPr>
          <p:txBody>
            <a:bodyPr/>
            <a:lstStyle/>
            <a:p>
              <a:endParaRPr lang="en-US"/>
            </a:p>
          </p:txBody>
        </p:sp>
        <p:sp>
          <p:nvSpPr>
            <p:cNvPr id="82" name="Freeform 82"/>
            <p:cNvSpPr/>
            <p:nvPr/>
          </p:nvSpPr>
          <p:spPr>
            <a:xfrm>
              <a:off x="290703" y="66421"/>
              <a:ext cx="66294" cy="141097"/>
            </a:xfrm>
            <a:custGeom>
              <a:avLst/>
              <a:gdLst/>
              <a:ahLst/>
              <a:cxnLst/>
              <a:rect l="l" t="t" r="r" b="b"/>
              <a:pathLst>
                <a:path w="66294" h="141097">
                  <a:moveTo>
                    <a:pt x="29718" y="129286"/>
                  </a:moveTo>
                  <a:lnTo>
                    <a:pt x="29718" y="20320"/>
                  </a:lnTo>
                  <a:cubicBezTo>
                    <a:pt x="23749" y="27432"/>
                    <a:pt x="14986" y="32893"/>
                    <a:pt x="3429" y="36957"/>
                  </a:cubicBezTo>
                  <a:lnTo>
                    <a:pt x="0" y="25527"/>
                  </a:lnTo>
                  <a:cubicBezTo>
                    <a:pt x="7112" y="23241"/>
                    <a:pt x="13589" y="19939"/>
                    <a:pt x="19431" y="15494"/>
                  </a:cubicBezTo>
                  <a:lnTo>
                    <a:pt x="29845" y="5969"/>
                  </a:lnTo>
                  <a:lnTo>
                    <a:pt x="44577" y="0"/>
                  </a:lnTo>
                  <a:lnTo>
                    <a:pt x="44577" y="129286"/>
                  </a:lnTo>
                  <a:lnTo>
                    <a:pt x="66294" y="129286"/>
                  </a:lnTo>
                  <a:lnTo>
                    <a:pt x="66294" y="141097"/>
                  </a:lnTo>
                  <a:lnTo>
                    <a:pt x="8001" y="141097"/>
                  </a:lnTo>
                  <a:lnTo>
                    <a:pt x="8001" y="129286"/>
                  </a:lnTo>
                  <a:close/>
                </a:path>
              </a:pathLst>
            </a:custGeom>
            <a:solidFill>
              <a:srgbClr val="000000"/>
            </a:solidFill>
          </p:spPr>
          <p:txBody>
            <a:bodyPr/>
            <a:lstStyle/>
            <a:p>
              <a:endParaRPr lang="en-US"/>
            </a:p>
          </p:txBody>
        </p:sp>
        <p:sp>
          <p:nvSpPr>
            <p:cNvPr id="83" name="Freeform 83"/>
            <p:cNvSpPr/>
            <p:nvPr/>
          </p:nvSpPr>
          <p:spPr>
            <a:xfrm>
              <a:off x="396113" y="63754"/>
              <a:ext cx="83185" cy="143891"/>
            </a:xfrm>
            <a:custGeom>
              <a:avLst/>
              <a:gdLst/>
              <a:ahLst/>
              <a:cxnLst/>
              <a:rect l="l" t="t" r="r" b="b"/>
              <a:pathLst>
                <a:path w="83185" h="143891">
                  <a:moveTo>
                    <a:pt x="15748" y="104902"/>
                  </a:moveTo>
                  <a:lnTo>
                    <a:pt x="39878" y="80899"/>
                  </a:lnTo>
                  <a:cubicBezTo>
                    <a:pt x="46355" y="75184"/>
                    <a:pt x="51435" y="70485"/>
                    <a:pt x="55118" y="66675"/>
                  </a:cubicBezTo>
                  <a:lnTo>
                    <a:pt x="61849" y="58674"/>
                  </a:lnTo>
                  <a:cubicBezTo>
                    <a:pt x="66675" y="49530"/>
                    <a:pt x="67945" y="44577"/>
                    <a:pt x="67945" y="39243"/>
                  </a:cubicBezTo>
                  <a:lnTo>
                    <a:pt x="65532" y="25146"/>
                  </a:lnTo>
                  <a:cubicBezTo>
                    <a:pt x="56642" y="14732"/>
                    <a:pt x="50800" y="12065"/>
                    <a:pt x="43434" y="12065"/>
                  </a:cubicBezTo>
                  <a:lnTo>
                    <a:pt x="32893" y="13589"/>
                  </a:lnTo>
                  <a:cubicBezTo>
                    <a:pt x="24384" y="19812"/>
                    <a:pt x="21209" y="23876"/>
                    <a:pt x="18923" y="28956"/>
                  </a:cubicBezTo>
                  <a:lnTo>
                    <a:pt x="15748" y="39370"/>
                  </a:lnTo>
                  <a:lnTo>
                    <a:pt x="3302" y="38481"/>
                  </a:lnTo>
                  <a:lnTo>
                    <a:pt x="4826" y="24892"/>
                  </a:lnTo>
                  <a:cubicBezTo>
                    <a:pt x="11938" y="13208"/>
                    <a:pt x="16891" y="8509"/>
                    <a:pt x="23114" y="5207"/>
                  </a:cubicBezTo>
                  <a:lnTo>
                    <a:pt x="36449" y="0"/>
                  </a:lnTo>
                  <a:cubicBezTo>
                    <a:pt x="52197" y="0"/>
                    <a:pt x="59182" y="1651"/>
                    <a:pt x="65024" y="5080"/>
                  </a:cubicBezTo>
                  <a:lnTo>
                    <a:pt x="75438" y="13081"/>
                  </a:lnTo>
                  <a:cubicBezTo>
                    <a:pt x="81661" y="24765"/>
                    <a:pt x="83185" y="31242"/>
                    <a:pt x="83185" y="38608"/>
                  </a:cubicBezTo>
                  <a:lnTo>
                    <a:pt x="81788" y="52197"/>
                  </a:lnTo>
                  <a:cubicBezTo>
                    <a:pt x="75946" y="63754"/>
                    <a:pt x="72390" y="68961"/>
                    <a:pt x="67945" y="73406"/>
                  </a:cubicBezTo>
                  <a:lnTo>
                    <a:pt x="57785" y="83312"/>
                  </a:lnTo>
                  <a:cubicBezTo>
                    <a:pt x="41275" y="97409"/>
                    <a:pt x="33909" y="104394"/>
                    <a:pt x="28321" y="110490"/>
                  </a:cubicBezTo>
                  <a:lnTo>
                    <a:pt x="18288" y="123698"/>
                  </a:lnTo>
                  <a:lnTo>
                    <a:pt x="83185" y="131699"/>
                  </a:lnTo>
                  <a:lnTo>
                    <a:pt x="83185"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grpSp>
      <p:grpSp>
        <p:nvGrpSpPr>
          <p:cNvPr id="84" name="Group 84"/>
          <p:cNvGrpSpPr>
            <a:grpSpLocks noChangeAspect="1"/>
          </p:cNvGrpSpPr>
          <p:nvPr/>
        </p:nvGrpSpPr>
        <p:grpSpPr>
          <a:xfrm>
            <a:off x="6549454" y="8462369"/>
            <a:ext cx="387185" cy="193371"/>
            <a:chOff x="0" y="0"/>
            <a:chExt cx="547992" cy="273685"/>
          </a:xfrm>
        </p:grpSpPr>
        <p:sp>
          <p:nvSpPr>
            <p:cNvPr id="85" name="Freeform 85"/>
            <p:cNvSpPr/>
            <p:nvPr/>
          </p:nvSpPr>
          <p:spPr>
            <a:xfrm>
              <a:off x="63500" y="63754"/>
              <a:ext cx="83185" cy="143891"/>
            </a:xfrm>
            <a:custGeom>
              <a:avLst/>
              <a:gdLst/>
              <a:ahLst/>
              <a:cxnLst/>
              <a:rect l="l" t="t" r="r" b="b"/>
              <a:pathLst>
                <a:path w="83185" h="143891">
                  <a:moveTo>
                    <a:pt x="15748" y="104902"/>
                  </a:moveTo>
                  <a:lnTo>
                    <a:pt x="39878" y="80899"/>
                  </a:lnTo>
                  <a:cubicBezTo>
                    <a:pt x="46355" y="75184"/>
                    <a:pt x="51435" y="70485"/>
                    <a:pt x="55118" y="66675"/>
                  </a:cubicBezTo>
                  <a:lnTo>
                    <a:pt x="61849" y="58674"/>
                  </a:lnTo>
                  <a:cubicBezTo>
                    <a:pt x="66675" y="49530"/>
                    <a:pt x="67945" y="44577"/>
                    <a:pt x="67945" y="39243"/>
                  </a:cubicBezTo>
                  <a:lnTo>
                    <a:pt x="65532" y="25146"/>
                  </a:lnTo>
                  <a:cubicBezTo>
                    <a:pt x="56769" y="14732"/>
                    <a:pt x="50800" y="12065"/>
                    <a:pt x="43434" y="12065"/>
                  </a:cubicBezTo>
                  <a:lnTo>
                    <a:pt x="32893" y="13589"/>
                  </a:lnTo>
                  <a:cubicBezTo>
                    <a:pt x="24384" y="19812"/>
                    <a:pt x="21209" y="23876"/>
                    <a:pt x="18923" y="28956"/>
                  </a:cubicBezTo>
                  <a:lnTo>
                    <a:pt x="15748" y="39370"/>
                  </a:lnTo>
                  <a:lnTo>
                    <a:pt x="3302" y="38481"/>
                  </a:lnTo>
                  <a:lnTo>
                    <a:pt x="4826" y="24892"/>
                  </a:lnTo>
                  <a:cubicBezTo>
                    <a:pt x="11938" y="13208"/>
                    <a:pt x="16891" y="8509"/>
                    <a:pt x="23114" y="5207"/>
                  </a:cubicBezTo>
                  <a:lnTo>
                    <a:pt x="36449" y="0"/>
                  </a:lnTo>
                  <a:cubicBezTo>
                    <a:pt x="52197" y="0"/>
                    <a:pt x="59182" y="1651"/>
                    <a:pt x="65024" y="5080"/>
                  </a:cubicBezTo>
                  <a:lnTo>
                    <a:pt x="75438" y="13081"/>
                  </a:lnTo>
                  <a:cubicBezTo>
                    <a:pt x="81661" y="24765"/>
                    <a:pt x="83185" y="31242"/>
                    <a:pt x="83185" y="38608"/>
                  </a:cubicBezTo>
                  <a:lnTo>
                    <a:pt x="81788" y="52197"/>
                  </a:lnTo>
                  <a:cubicBezTo>
                    <a:pt x="75946" y="63754"/>
                    <a:pt x="72390" y="68961"/>
                    <a:pt x="67945" y="73406"/>
                  </a:cubicBezTo>
                  <a:lnTo>
                    <a:pt x="57785" y="83312"/>
                  </a:lnTo>
                  <a:cubicBezTo>
                    <a:pt x="41275" y="97409"/>
                    <a:pt x="33909" y="104394"/>
                    <a:pt x="28321" y="110490"/>
                  </a:cubicBezTo>
                  <a:lnTo>
                    <a:pt x="18288" y="123698"/>
                  </a:lnTo>
                  <a:lnTo>
                    <a:pt x="83185" y="131699"/>
                  </a:lnTo>
                  <a:lnTo>
                    <a:pt x="83185"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86" name="Freeform 86"/>
            <p:cNvSpPr/>
            <p:nvPr/>
          </p:nvSpPr>
          <p:spPr>
            <a:xfrm>
              <a:off x="169926" y="63500"/>
              <a:ext cx="90551" cy="146685"/>
            </a:xfrm>
            <a:custGeom>
              <a:avLst/>
              <a:gdLst/>
              <a:ahLst/>
              <a:cxnLst/>
              <a:rect l="l" t="t" r="r" b="b"/>
              <a:pathLst>
                <a:path w="90551" h="146685">
                  <a:moveTo>
                    <a:pt x="69723" y="116078"/>
                  </a:moveTo>
                  <a:lnTo>
                    <a:pt x="75946" y="73660"/>
                  </a:lnTo>
                  <a:cubicBezTo>
                    <a:pt x="75946" y="57531"/>
                    <a:pt x="73914" y="43307"/>
                    <a:pt x="69723" y="30734"/>
                  </a:cubicBezTo>
                  <a:cubicBezTo>
                    <a:pt x="65532" y="18161"/>
                    <a:pt x="57404" y="12065"/>
                    <a:pt x="45212" y="12065"/>
                  </a:cubicBezTo>
                  <a:cubicBezTo>
                    <a:pt x="33020" y="12065"/>
                    <a:pt x="25019" y="18288"/>
                    <a:pt x="20955" y="30734"/>
                  </a:cubicBezTo>
                  <a:lnTo>
                    <a:pt x="14732" y="73660"/>
                  </a:lnTo>
                  <a:cubicBezTo>
                    <a:pt x="14732" y="89662"/>
                    <a:pt x="16764" y="103759"/>
                    <a:pt x="20955" y="116078"/>
                  </a:cubicBezTo>
                  <a:cubicBezTo>
                    <a:pt x="25146" y="128397"/>
                    <a:pt x="33274" y="134493"/>
                    <a:pt x="45212" y="134493"/>
                  </a:cubicBezTo>
                  <a:cubicBezTo>
                    <a:pt x="57150" y="134493"/>
                    <a:pt x="65405" y="128397"/>
                    <a:pt x="69596" y="116078"/>
                  </a:cubicBezTo>
                  <a:moveTo>
                    <a:pt x="10795" y="125730"/>
                  </a:moveTo>
                  <a:cubicBezTo>
                    <a:pt x="3556" y="111760"/>
                    <a:pt x="0" y="94488"/>
                    <a:pt x="0" y="73660"/>
                  </a:cubicBezTo>
                  <a:cubicBezTo>
                    <a:pt x="0" y="52832"/>
                    <a:pt x="3556" y="35306"/>
                    <a:pt x="10541" y="21209"/>
                  </a:cubicBezTo>
                  <a:cubicBezTo>
                    <a:pt x="17526" y="7112"/>
                    <a:pt x="29210" y="0"/>
                    <a:pt x="45339" y="0"/>
                  </a:cubicBezTo>
                  <a:cubicBezTo>
                    <a:pt x="61468" y="0"/>
                    <a:pt x="73152" y="7112"/>
                    <a:pt x="80137" y="21209"/>
                  </a:cubicBezTo>
                  <a:cubicBezTo>
                    <a:pt x="87122" y="35306"/>
                    <a:pt x="90551" y="52832"/>
                    <a:pt x="90551" y="73660"/>
                  </a:cubicBezTo>
                  <a:cubicBezTo>
                    <a:pt x="90551" y="94488"/>
                    <a:pt x="86995" y="111633"/>
                    <a:pt x="79756" y="125730"/>
                  </a:cubicBezTo>
                  <a:cubicBezTo>
                    <a:pt x="72517" y="139827"/>
                    <a:pt x="61087" y="146685"/>
                    <a:pt x="45339" y="146685"/>
                  </a:cubicBezTo>
                  <a:cubicBezTo>
                    <a:pt x="29591" y="146685"/>
                    <a:pt x="18161" y="139700"/>
                    <a:pt x="10922" y="125730"/>
                  </a:cubicBezTo>
                </a:path>
              </a:pathLst>
            </a:custGeom>
            <a:solidFill>
              <a:srgbClr val="000000"/>
            </a:solidFill>
          </p:spPr>
          <p:txBody>
            <a:bodyPr/>
            <a:lstStyle/>
            <a:p>
              <a:endParaRPr lang="en-US"/>
            </a:p>
          </p:txBody>
        </p:sp>
        <p:sp>
          <p:nvSpPr>
            <p:cNvPr id="87" name="Freeform 87"/>
            <p:cNvSpPr/>
            <p:nvPr/>
          </p:nvSpPr>
          <p:spPr>
            <a:xfrm>
              <a:off x="290703" y="66421"/>
              <a:ext cx="66294" cy="141097"/>
            </a:xfrm>
            <a:custGeom>
              <a:avLst/>
              <a:gdLst/>
              <a:ahLst/>
              <a:cxnLst/>
              <a:rect l="l" t="t" r="r" b="b"/>
              <a:pathLst>
                <a:path w="66294" h="141097">
                  <a:moveTo>
                    <a:pt x="29718" y="129286"/>
                  </a:moveTo>
                  <a:lnTo>
                    <a:pt x="29718" y="20320"/>
                  </a:lnTo>
                  <a:cubicBezTo>
                    <a:pt x="23749" y="27432"/>
                    <a:pt x="14986" y="32893"/>
                    <a:pt x="3429" y="36957"/>
                  </a:cubicBezTo>
                  <a:lnTo>
                    <a:pt x="0" y="25527"/>
                  </a:lnTo>
                  <a:cubicBezTo>
                    <a:pt x="7112" y="23241"/>
                    <a:pt x="13589" y="19939"/>
                    <a:pt x="19431" y="15494"/>
                  </a:cubicBezTo>
                  <a:lnTo>
                    <a:pt x="29845" y="5969"/>
                  </a:lnTo>
                  <a:lnTo>
                    <a:pt x="44577" y="0"/>
                  </a:lnTo>
                  <a:lnTo>
                    <a:pt x="44577" y="129286"/>
                  </a:lnTo>
                  <a:lnTo>
                    <a:pt x="66294" y="129286"/>
                  </a:lnTo>
                  <a:lnTo>
                    <a:pt x="66294" y="141097"/>
                  </a:lnTo>
                  <a:lnTo>
                    <a:pt x="8001" y="141097"/>
                  </a:lnTo>
                  <a:lnTo>
                    <a:pt x="8001" y="129286"/>
                  </a:lnTo>
                  <a:close/>
                </a:path>
              </a:pathLst>
            </a:custGeom>
            <a:solidFill>
              <a:srgbClr val="000000"/>
            </a:solidFill>
          </p:spPr>
          <p:txBody>
            <a:bodyPr/>
            <a:lstStyle/>
            <a:p>
              <a:endParaRPr lang="en-US"/>
            </a:p>
          </p:txBody>
        </p:sp>
        <p:sp>
          <p:nvSpPr>
            <p:cNvPr id="88" name="Freeform 88"/>
            <p:cNvSpPr/>
            <p:nvPr/>
          </p:nvSpPr>
          <p:spPr>
            <a:xfrm>
              <a:off x="391160" y="66294"/>
              <a:ext cx="93345" cy="141224"/>
            </a:xfrm>
            <a:custGeom>
              <a:avLst/>
              <a:gdLst/>
              <a:ahLst/>
              <a:cxnLst/>
              <a:rect l="l" t="t" r="r" b="b"/>
              <a:pathLst>
                <a:path w="93345" h="141224">
                  <a:moveTo>
                    <a:pt x="57277" y="94996"/>
                  </a:moveTo>
                  <a:lnTo>
                    <a:pt x="57277" y="16002"/>
                  </a:lnTo>
                  <a:lnTo>
                    <a:pt x="57150" y="16002"/>
                  </a:lnTo>
                  <a:lnTo>
                    <a:pt x="13970" y="94869"/>
                  </a:lnTo>
                  <a:close/>
                  <a:moveTo>
                    <a:pt x="57277" y="106934"/>
                  </a:moveTo>
                  <a:lnTo>
                    <a:pt x="0" y="106934"/>
                  </a:lnTo>
                  <a:lnTo>
                    <a:pt x="0" y="94107"/>
                  </a:lnTo>
                  <a:lnTo>
                    <a:pt x="52832" y="0"/>
                  </a:lnTo>
                  <a:lnTo>
                    <a:pt x="72390" y="0"/>
                  </a:lnTo>
                  <a:lnTo>
                    <a:pt x="72390" y="94996"/>
                  </a:lnTo>
                  <a:lnTo>
                    <a:pt x="93345" y="94996"/>
                  </a:lnTo>
                  <a:lnTo>
                    <a:pt x="93345" y="106934"/>
                  </a:lnTo>
                  <a:lnTo>
                    <a:pt x="72390" y="106934"/>
                  </a:lnTo>
                  <a:lnTo>
                    <a:pt x="72390" y="141224"/>
                  </a:lnTo>
                  <a:lnTo>
                    <a:pt x="57277" y="141224"/>
                  </a:lnTo>
                  <a:close/>
                </a:path>
              </a:pathLst>
            </a:custGeom>
            <a:solidFill>
              <a:srgbClr val="000000"/>
            </a:solidFill>
          </p:spPr>
          <p:txBody>
            <a:bodyPr/>
            <a:lstStyle/>
            <a:p>
              <a:endParaRPr lang="en-US"/>
            </a:p>
          </p:txBody>
        </p:sp>
      </p:grpSp>
      <p:grpSp>
        <p:nvGrpSpPr>
          <p:cNvPr id="89" name="Group 89"/>
          <p:cNvGrpSpPr>
            <a:grpSpLocks noChangeAspect="1"/>
          </p:cNvGrpSpPr>
          <p:nvPr/>
        </p:nvGrpSpPr>
        <p:grpSpPr>
          <a:xfrm>
            <a:off x="7121275" y="8462369"/>
            <a:ext cx="385449" cy="193646"/>
            <a:chOff x="0" y="0"/>
            <a:chExt cx="545528" cy="274079"/>
          </a:xfrm>
        </p:grpSpPr>
        <p:sp>
          <p:nvSpPr>
            <p:cNvPr id="90" name="Freeform 90"/>
            <p:cNvSpPr/>
            <p:nvPr/>
          </p:nvSpPr>
          <p:spPr>
            <a:xfrm>
              <a:off x="63500" y="63754"/>
              <a:ext cx="83058" cy="143891"/>
            </a:xfrm>
            <a:custGeom>
              <a:avLst/>
              <a:gdLst/>
              <a:ahLst/>
              <a:cxnLst/>
              <a:rect l="l" t="t" r="r" b="b"/>
              <a:pathLst>
                <a:path w="83058" h="143891">
                  <a:moveTo>
                    <a:pt x="15748" y="104902"/>
                  </a:moveTo>
                  <a:lnTo>
                    <a:pt x="39878" y="80899"/>
                  </a:lnTo>
                  <a:cubicBezTo>
                    <a:pt x="46355" y="75184"/>
                    <a:pt x="51435" y="70485"/>
                    <a:pt x="55118" y="66675"/>
                  </a:cubicBezTo>
                  <a:lnTo>
                    <a:pt x="61849" y="58674"/>
                  </a:lnTo>
                  <a:cubicBezTo>
                    <a:pt x="66675" y="49530"/>
                    <a:pt x="67818" y="44577"/>
                    <a:pt x="67818" y="39243"/>
                  </a:cubicBezTo>
                  <a:lnTo>
                    <a:pt x="65659" y="25146"/>
                  </a:lnTo>
                  <a:cubicBezTo>
                    <a:pt x="56769" y="14732"/>
                    <a:pt x="50800" y="12065"/>
                    <a:pt x="43434" y="12065"/>
                  </a:cubicBezTo>
                  <a:lnTo>
                    <a:pt x="32893" y="13589"/>
                  </a:lnTo>
                  <a:cubicBezTo>
                    <a:pt x="24384" y="19812"/>
                    <a:pt x="21209" y="23876"/>
                    <a:pt x="18923" y="28956"/>
                  </a:cubicBezTo>
                  <a:lnTo>
                    <a:pt x="15748" y="39370"/>
                  </a:lnTo>
                  <a:lnTo>
                    <a:pt x="3175" y="38481"/>
                  </a:lnTo>
                  <a:lnTo>
                    <a:pt x="4699" y="24892"/>
                  </a:lnTo>
                  <a:cubicBezTo>
                    <a:pt x="11811" y="13208"/>
                    <a:pt x="16764" y="8509"/>
                    <a:pt x="22987" y="5207"/>
                  </a:cubicBezTo>
                  <a:lnTo>
                    <a:pt x="36322" y="0"/>
                  </a:lnTo>
                  <a:cubicBezTo>
                    <a:pt x="52070" y="0"/>
                    <a:pt x="59055" y="1651"/>
                    <a:pt x="64897" y="5080"/>
                  </a:cubicBezTo>
                  <a:lnTo>
                    <a:pt x="75311" y="13081"/>
                  </a:lnTo>
                  <a:cubicBezTo>
                    <a:pt x="81534" y="24765"/>
                    <a:pt x="83058" y="31242"/>
                    <a:pt x="83058" y="38608"/>
                  </a:cubicBezTo>
                  <a:lnTo>
                    <a:pt x="81661" y="52197"/>
                  </a:lnTo>
                  <a:cubicBezTo>
                    <a:pt x="75819" y="63754"/>
                    <a:pt x="72263" y="68961"/>
                    <a:pt x="67945" y="73406"/>
                  </a:cubicBezTo>
                  <a:lnTo>
                    <a:pt x="57658" y="83312"/>
                  </a:lnTo>
                  <a:cubicBezTo>
                    <a:pt x="41148" y="97409"/>
                    <a:pt x="33782" y="104394"/>
                    <a:pt x="28321" y="110490"/>
                  </a:cubicBezTo>
                  <a:lnTo>
                    <a:pt x="18161" y="123698"/>
                  </a:lnTo>
                  <a:lnTo>
                    <a:pt x="83058" y="131699"/>
                  </a:lnTo>
                  <a:lnTo>
                    <a:pt x="83058"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91" name="Freeform 91"/>
            <p:cNvSpPr/>
            <p:nvPr/>
          </p:nvSpPr>
          <p:spPr>
            <a:xfrm>
              <a:off x="169799" y="63500"/>
              <a:ext cx="90678" cy="146685"/>
            </a:xfrm>
            <a:custGeom>
              <a:avLst/>
              <a:gdLst/>
              <a:ahLst/>
              <a:cxnLst/>
              <a:rect l="l" t="t" r="r" b="b"/>
              <a:pathLst>
                <a:path w="90678" h="146685">
                  <a:moveTo>
                    <a:pt x="69850" y="116078"/>
                  </a:moveTo>
                  <a:lnTo>
                    <a:pt x="76073" y="73660"/>
                  </a:lnTo>
                  <a:cubicBezTo>
                    <a:pt x="76073" y="57531"/>
                    <a:pt x="74041" y="43307"/>
                    <a:pt x="69850" y="30734"/>
                  </a:cubicBezTo>
                  <a:cubicBezTo>
                    <a:pt x="65659" y="18161"/>
                    <a:pt x="57531" y="12065"/>
                    <a:pt x="45339" y="12065"/>
                  </a:cubicBezTo>
                  <a:cubicBezTo>
                    <a:pt x="33274" y="12065"/>
                    <a:pt x="25146" y="18288"/>
                    <a:pt x="21082" y="30734"/>
                  </a:cubicBezTo>
                  <a:lnTo>
                    <a:pt x="14859" y="73660"/>
                  </a:lnTo>
                  <a:cubicBezTo>
                    <a:pt x="14859" y="89662"/>
                    <a:pt x="16891" y="103759"/>
                    <a:pt x="21082" y="116078"/>
                  </a:cubicBezTo>
                  <a:cubicBezTo>
                    <a:pt x="25273" y="128397"/>
                    <a:pt x="33274" y="134493"/>
                    <a:pt x="45212" y="134493"/>
                  </a:cubicBezTo>
                  <a:cubicBezTo>
                    <a:pt x="57150" y="134493"/>
                    <a:pt x="65405" y="128397"/>
                    <a:pt x="69596" y="116078"/>
                  </a:cubicBezTo>
                  <a:moveTo>
                    <a:pt x="10795" y="125730"/>
                  </a:moveTo>
                  <a:cubicBezTo>
                    <a:pt x="3683" y="111760"/>
                    <a:pt x="0" y="94488"/>
                    <a:pt x="0" y="73660"/>
                  </a:cubicBezTo>
                  <a:cubicBezTo>
                    <a:pt x="0" y="52832"/>
                    <a:pt x="3556" y="35306"/>
                    <a:pt x="10541" y="21209"/>
                  </a:cubicBezTo>
                  <a:cubicBezTo>
                    <a:pt x="17526" y="7112"/>
                    <a:pt x="29337" y="0"/>
                    <a:pt x="45466" y="0"/>
                  </a:cubicBezTo>
                  <a:cubicBezTo>
                    <a:pt x="61595" y="0"/>
                    <a:pt x="73279" y="7112"/>
                    <a:pt x="80264" y="21209"/>
                  </a:cubicBezTo>
                  <a:cubicBezTo>
                    <a:pt x="87249" y="35306"/>
                    <a:pt x="90678" y="52832"/>
                    <a:pt x="90678" y="73660"/>
                  </a:cubicBezTo>
                  <a:cubicBezTo>
                    <a:pt x="90678" y="94488"/>
                    <a:pt x="87122" y="111633"/>
                    <a:pt x="79883" y="125730"/>
                  </a:cubicBezTo>
                  <a:cubicBezTo>
                    <a:pt x="72644" y="139827"/>
                    <a:pt x="61214" y="146685"/>
                    <a:pt x="45466" y="146685"/>
                  </a:cubicBezTo>
                  <a:cubicBezTo>
                    <a:pt x="29718" y="146685"/>
                    <a:pt x="18288" y="139700"/>
                    <a:pt x="11049" y="125730"/>
                  </a:cubicBezTo>
                </a:path>
              </a:pathLst>
            </a:custGeom>
            <a:solidFill>
              <a:srgbClr val="000000"/>
            </a:solidFill>
          </p:spPr>
          <p:txBody>
            <a:bodyPr/>
            <a:lstStyle/>
            <a:p>
              <a:endParaRPr lang="en-US"/>
            </a:p>
          </p:txBody>
        </p:sp>
        <p:sp>
          <p:nvSpPr>
            <p:cNvPr id="92" name="Freeform 92"/>
            <p:cNvSpPr/>
            <p:nvPr/>
          </p:nvSpPr>
          <p:spPr>
            <a:xfrm>
              <a:off x="290703" y="66421"/>
              <a:ext cx="66421" cy="141097"/>
            </a:xfrm>
            <a:custGeom>
              <a:avLst/>
              <a:gdLst/>
              <a:ahLst/>
              <a:cxnLst/>
              <a:rect l="l" t="t" r="r" b="b"/>
              <a:pathLst>
                <a:path w="66421" h="141097">
                  <a:moveTo>
                    <a:pt x="29718" y="129286"/>
                  </a:moveTo>
                  <a:lnTo>
                    <a:pt x="29718" y="20320"/>
                  </a:lnTo>
                  <a:cubicBezTo>
                    <a:pt x="23749" y="27432"/>
                    <a:pt x="14986" y="32893"/>
                    <a:pt x="3429" y="36957"/>
                  </a:cubicBezTo>
                  <a:lnTo>
                    <a:pt x="0" y="25527"/>
                  </a:lnTo>
                  <a:cubicBezTo>
                    <a:pt x="7112" y="23241"/>
                    <a:pt x="13589" y="19939"/>
                    <a:pt x="19431" y="15494"/>
                  </a:cubicBezTo>
                  <a:lnTo>
                    <a:pt x="29845" y="5969"/>
                  </a:lnTo>
                  <a:lnTo>
                    <a:pt x="44704" y="0"/>
                  </a:lnTo>
                  <a:lnTo>
                    <a:pt x="44704" y="129286"/>
                  </a:lnTo>
                  <a:lnTo>
                    <a:pt x="66421" y="129286"/>
                  </a:lnTo>
                  <a:lnTo>
                    <a:pt x="66421" y="141097"/>
                  </a:lnTo>
                  <a:lnTo>
                    <a:pt x="8128" y="141097"/>
                  </a:lnTo>
                  <a:lnTo>
                    <a:pt x="8128" y="129286"/>
                  </a:lnTo>
                  <a:close/>
                </a:path>
              </a:pathLst>
            </a:custGeom>
            <a:solidFill>
              <a:srgbClr val="000000"/>
            </a:solidFill>
          </p:spPr>
          <p:txBody>
            <a:bodyPr/>
            <a:lstStyle/>
            <a:p>
              <a:endParaRPr lang="en-US"/>
            </a:p>
          </p:txBody>
        </p:sp>
        <p:sp>
          <p:nvSpPr>
            <p:cNvPr id="93" name="Freeform 93"/>
            <p:cNvSpPr/>
            <p:nvPr/>
          </p:nvSpPr>
          <p:spPr>
            <a:xfrm>
              <a:off x="393573" y="63500"/>
              <a:ext cx="88519" cy="147066"/>
            </a:xfrm>
            <a:custGeom>
              <a:avLst/>
              <a:gdLst/>
              <a:ahLst/>
              <a:cxnLst/>
              <a:rect l="l" t="t" r="r" b="b"/>
              <a:pathLst>
                <a:path w="88519" h="147066">
                  <a:moveTo>
                    <a:pt x="59055" y="130683"/>
                  </a:moveTo>
                  <a:lnTo>
                    <a:pt x="66675" y="124206"/>
                  </a:lnTo>
                  <a:cubicBezTo>
                    <a:pt x="72009" y="113411"/>
                    <a:pt x="73406" y="106680"/>
                    <a:pt x="73406" y="98552"/>
                  </a:cubicBezTo>
                  <a:lnTo>
                    <a:pt x="72517" y="88138"/>
                  </a:lnTo>
                  <a:cubicBezTo>
                    <a:pt x="68707" y="78486"/>
                    <a:pt x="65786" y="74549"/>
                    <a:pt x="61976" y="71501"/>
                  </a:cubicBezTo>
                  <a:lnTo>
                    <a:pt x="53594" y="66929"/>
                  </a:lnTo>
                  <a:cubicBezTo>
                    <a:pt x="41275" y="66929"/>
                    <a:pt x="35052" y="69215"/>
                    <a:pt x="29464" y="73787"/>
                  </a:cubicBezTo>
                  <a:lnTo>
                    <a:pt x="19304" y="84201"/>
                  </a:lnTo>
                  <a:cubicBezTo>
                    <a:pt x="15875" y="101727"/>
                    <a:pt x="17653" y="110236"/>
                    <a:pt x="20955" y="116713"/>
                  </a:cubicBezTo>
                  <a:lnTo>
                    <a:pt x="28067" y="127762"/>
                  </a:lnTo>
                  <a:cubicBezTo>
                    <a:pt x="37084" y="133223"/>
                    <a:pt x="41529" y="134620"/>
                    <a:pt x="45974" y="134620"/>
                  </a:cubicBezTo>
                  <a:lnTo>
                    <a:pt x="54991" y="133350"/>
                  </a:lnTo>
                  <a:moveTo>
                    <a:pt x="23495" y="140081"/>
                  </a:moveTo>
                  <a:lnTo>
                    <a:pt x="6477" y="117983"/>
                  </a:lnTo>
                  <a:cubicBezTo>
                    <a:pt x="2159" y="108077"/>
                    <a:pt x="0" y="95504"/>
                    <a:pt x="0" y="80518"/>
                  </a:cubicBezTo>
                  <a:cubicBezTo>
                    <a:pt x="0" y="63119"/>
                    <a:pt x="2413" y="48387"/>
                    <a:pt x="7112" y="36195"/>
                  </a:cubicBezTo>
                  <a:cubicBezTo>
                    <a:pt x="11811" y="24003"/>
                    <a:pt x="18161" y="14986"/>
                    <a:pt x="26162" y="8890"/>
                  </a:cubicBezTo>
                  <a:cubicBezTo>
                    <a:pt x="34163" y="2794"/>
                    <a:pt x="43053" y="0"/>
                    <a:pt x="52832" y="0"/>
                  </a:cubicBezTo>
                  <a:lnTo>
                    <a:pt x="63373" y="762"/>
                  </a:lnTo>
                  <a:cubicBezTo>
                    <a:pt x="72898" y="3810"/>
                    <a:pt x="76962" y="6096"/>
                    <a:pt x="80391" y="9271"/>
                  </a:cubicBezTo>
                  <a:lnTo>
                    <a:pt x="74295" y="21463"/>
                  </a:lnTo>
                  <a:cubicBezTo>
                    <a:pt x="68580" y="15494"/>
                    <a:pt x="61468" y="12446"/>
                    <a:pt x="53213" y="12446"/>
                  </a:cubicBezTo>
                  <a:lnTo>
                    <a:pt x="41402" y="14478"/>
                  </a:lnTo>
                  <a:cubicBezTo>
                    <a:pt x="30226" y="22733"/>
                    <a:pt x="25527" y="29464"/>
                    <a:pt x="21717" y="38735"/>
                  </a:cubicBezTo>
                  <a:cubicBezTo>
                    <a:pt x="17907" y="48006"/>
                    <a:pt x="15621" y="59944"/>
                    <a:pt x="14986" y="74549"/>
                  </a:cubicBezTo>
                  <a:lnTo>
                    <a:pt x="25654" y="63373"/>
                  </a:lnTo>
                  <a:cubicBezTo>
                    <a:pt x="37211" y="56134"/>
                    <a:pt x="43180" y="54356"/>
                    <a:pt x="49276" y="54356"/>
                  </a:cubicBezTo>
                  <a:lnTo>
                    <a:pt x="61976" y="56007"/>
                  </a:lnTo>
                  <a:cubicBezTo>
                    <a:pt x="73914" y="62484"/>
                    <a:pt x="78867" y="67437"/>
                    <a:pt x="82550" y="74041"/>
                  </a:cubicBezTo>
                  <a:lnTo>
                    <a:pt x="88519" y="88900"/>
                  </a:lnTo>
                  <a:cubicBezTo>
                    <a:pt x="88519" y="109855"/>
                    <a:pt x="86233" y="119126"/>
                    <a:pt x="81788" y="126238"/>
                  </a:cubicBezTo>
                  <a:lnTo>
                    <a:pt x="71882" y="138811"/>
                  </a:lnTo>
                  <a:cubicBezTo>
                    <a:pt x="58928" y="145415"/>
                    <a:pt x="52451" y="147066"/>
                    <a:pt x="46101" y="147066"/>
                  </a:cubicBezTo>
                  <a:lnTo>
                    <a:pt x="30480" y="144653"/>
                  </a:lnTo>
                </a:path>
              </a:pathLst>
            </a:custGeom>
            <a:solidFill>
              <a:srgbClr val="000000"/>
            </a:solidFill>
          </p:spPr>
          <p:txBody>
            <a:bodyPr/>
            <a:lstStyle/>
            <a:p>
              <a:endParaRPr lang="en-US"/>
            </a:p>
          </p:txBody>
        </p:sp>
      </p:grpSp>
      <p:grpSp>
        <p:nvGrpSpPr>
          <p:cNvPr id="94" name="Group 94"/>
          <p:cNvGrpSpPr>
            <a:grpSpLocks noChangeAspect="1"/>
          </p:cNvGrpSpPr>
          <p:nvPr/>
        </p:nvGrpSpPr>
        <p:grpSpPr>
          <a:xfrm>
            <a:off x="7693088" y="8462369"/>
            <a:ext cx="385846" cy="193646"/>
            <a:chOff x="0" y="0"/>
            <a:chExt cx="546100" cy="274066"/>
          </a:xfrm>
        </p:grpSpPr>
        <p:sp>
          <p:nvSpPr>
            <p:cNvPr id="95" name="Freeform 95"/>
            <p:cNvSpPr/>
            <p:nvPr/>
          </p:nvSpPr>
          <p:spPr>
            <a:xfrm>
              <a:off x="63500" y="63754"/>
              <a:ext cx="83058" cy="143891"/>
            </a:xfrm>
            <a:custGeom>
              <a:avLst/>
              <a:gdLst/>
              <a:ahLst/>
              <a:cxnLst/>
              <a:rect l="l" t="t" r="r" b="b"/>
              <a:pathLst>
                <a:path w="83058" h="143891">
                  <a:moveTo>
                    <a:pt x="15748" y="104902"/>
                  </a:moveTo>
                  <a:lnTo>
                    <a:pt x="39878" y="80899"/>
                  </a:lnTo>
                  <a:cubicBezTo>
                    <a:pt x="46355" y="75184"/>
                    <a:pt x="51435" y="70485"/>
                    <a:pt x="55118" y="66675"/>
                  </a:cubicBezTo>
                  <a:lnTo>
                    <a:pt x="61849" y="58674"/>
                  </a:lnTo>
                  <a:cubicBezTo>
                    <a:pt x="66675" y="49530"/>
                    <a:pt x="67818" y="44577"/>
                    <a:pt x="67818" y="39243"/>
                  </a:cubicBezTo>
                  <a:lnTo>
                    <a:pt x="65659" y="25146"/>
                  </a:lnTo>
                  <a:cubicBezTo>
                    <a:pt x="56769" y="14732"/>
                    <a:pt x="50800" y="12065"/>
                    <a:pt x="43434" y="12065"/>
                  </a:cubicBezTo>
                  <a:lnTo>
                    <a:pt x="32893" y="13589"/>
                  </a:lnTo>
                  <a:cubicBezTo>
                    <a:pt x="24384" y="19812"/>
                    <a:pt x="21209" y="23876"/>
                    <a:pt x="18923" y="28956"/>
                  </a:cubicBezTo>
                  <a:lnTo>
                    <a:pt x="15748" y="39370"/>
                  </a:lnTo>
                  <a:lnTo>
                    <a:pt x="3175" y="38481"/>
                  </a:lnTo>
                  <a:lnTo>
                    <a:pt x="4699" y="24892"/>
                  </a:lnTo>
                  <a:cubicBezTo>
                    <a:pt x="11811" y="13208"/>
                    <a:pt x="16764" y="8509"/>
                    <a:pt x="22987" y="5207"/>
                  </a:cubicBezTo>
                  <a:lnTo>
                    <a:pt x="36322" y="0"/>
                  </a:lnTo>
                  <a:cubicBezTo>
                    <a:pt x="52070" y="0"/>
                    <a:pt x="59055" y="1651"/>
                    <a:pt x="64897" y="5080"/>
                  </a:cubicBezTo>
                  <a:lnTo>
                    <a:pt x="75311" y="13081"/>
                  </a:lnTo>
                  <a:cubicBezTo>
                    <a:pt x="81534" y="24765"/>
                    <a:pt x="83058" y="31242"/>
                    <a:pt x="83058" y="38608"/>
                  </a:cubicBezTo>
                  <a:lnTo>
                    <a:pt x="81661" y="52197"/>
                  </a:lnTo>
                  <a:cubicBezTo>
                    <a:pt x="75819" y="63754"/>
                    <a:pt x="72263" y="68961"/>
                    <a:pt x="67945" y="73406"/>
                  </a:cubicBezTo>
                  <a:lnTo>
                    <a:pt x="57658" y="83312"/>
                  </a:lnTo>
                  <a:cubicBezTo>
                    <a:pt x="41148" y="97409"/>
                    <a:pt x="33782" y="104394"/>
                    <a:pt x="28321" y="110490"/>
                  </a:cubicBezTo>
                  <a:lnTo>
                    <a:pt x="18161" y="123698"/>
                  </a:lnTo>
                  <a:lnTo>
                    <a:pt x="83058" y="131699"/>
                  </a:lnTo>
                  <a:lnTo>
                    <a:pt x="83058"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96" name="Freeform 96"/>
            <p:cNvSpPr/>
            <p:nvPr/>
          </p:nvSpPr>
          <p:spPr>
            <a:xfrm>
              <a:off x="169799" y="63500"/>
              <a:ext cx="90678" cy="146685"/>
            </a:xfrm>
            <a:custGeom>
              <a:avLst/>
              <a:gdLst/>
              <a:ahLst/>
              <a:cxnLst/>
              <a:rect l="l" t="t" r="r" b="b"/>
              <a:pathLst>
                <a:path w="90678" h="146685">
                  <a:moveTo>
                    <a:pt x="69850" y="116078"/>
                  </a:moveTo>
                  <a:lnTo>
                    <a:pt x="76073" y="73660"/>
                  </a:lnTo>
                  <a:cubicBezTo>
                    <a:pt x="76073" y="57531"/>
                    <a:pt x="74041" y="43307"/>
                    <a:pt x="69850" y="30734"/>
                  </a:cubicBezTo>
                  <a:cubicBezTo>
                    <a:pt x="65659" y="18161"/>
                    <a:pt x="57531" y="12065"/>
                    <a:pt x="45339" y="12065"/>
                  </a:cubicBezTo>
                  <a:cubicBezTo>
                    <a:pt x="33274" y="12065"/>
                    <a:pt x="25146" y="18288"/>
                    <a:pt x="21082" y="30734"/>
                  </a:cubicBezTo>
                  <a:lnTo>
                    <a:pt x="14859" y="73660"/>
                  </a:lnTo>
                  <a:cubicBezTo>
                    <a:pt x="14859" y="89662"/>
                    <a:pt x="16891" y="103759"/>
                    <a:pt x="21082" y="116078"/>
                  </a:cubicBezTo>
                  <a:cubicBezTo>
                    <a:pt x="25273" y="128397"/>
                    <a:pt x="33274" y="134493"/>
                    <a:pt x="45212" y="134493"/>
                  </a:cubicBezTo>
                  <a:cubicBezTo>
                    <a:pt x="57150" y="134493"/>
                    <a:pt x="65405" y="128397"/>
                    <a:pt x="69596" y="116078"/>
                  </a:cubicBezTo>
                  <a:moveTo>
                    <a:pt x="10795" y="125730"/>
                  </a:moveTo>
                  <a:cubicBezTo>
                    <a:pt x="3683" y="111760"/>
                    <a:pt x="0" y="94488"/>
                    <a:pt x="0" y="73660"/>
                  </a:cubicBezTo>
                  <a:cubicBezTo>
                    <a:pt x="0" y="52832"/>
                    <a:pt x="3556" y="35306"/>
                    <a:pt x="10541" y="21209"/>
                  </a:cubicBezTo>
                  <a:cubicBezTo>
                    <a:pt x="17526" y="7112"/>
                    <a:pt x="29337" y="0"/>
                    <a:pt x="45466" y="0"/>
                  </a:cubicBezTo>
                  <a:cubicBezTo>
                    <a:pt x="61595" y="0"/>
                    <a:pt x="73279" y="7112"/>
                    <a:pt x="80264" y="21209"/>
                  </a:cubicBezTo>
                  <a:cubicBezTo>
                    <a:pt x="87249" y="35306"/>
                    <a:pt x="90678" y="52832"/>
                    <a:pt x="90678" y="73660"/>
                  </a:cubicBezTo>
                  <a:cubicBezTo>
                    <a:pt x="90678" y="94488"/>
                    <a:pt x="87122" y="111633"/>
                    <a:pt x="79883" y="125730"/>
                  </a:cubicBezTo>
                  <a:cubicBezTo>
                    <a:pt x="72644" y="139827"/>
                    <a:pt x="61214" y="146685"/>
                    <a:pt x="45466" y="146685"/>
                  </a:cubicBezTo>
                  <a:cubicBezTo>
                    <a:pt x="29718" y="146685"/>
                    <a:pt x="18288" y="139700"/>
                    <a:pt x="11049" y="125730"/>
                  </a:cubicBezTo>
                </a:path>
              </a:pathLst>
            </a:custGeom>
            <a:solidFill>
              <a:srgbClr val="000000"/>
            </a:solidFill>
          </p:spPr>
          <p:txBody>
            <a:bodyPr/>
            <a:lstStyle/>
            <a:p>
              <a:endParaRPr lang="en-US"/>
            </a:p>
          </p:txBody>
        </p:sp>
        <p:sp>
          <p:nvSpPr>
            <p:cNvPr id="97" name="Freeform 97"/>
            <p:cNvSpPr/>
            <p:nvPr/>
          </p:nvSpPr>
          <p:spPr>
            <a:xfrm>
              <a:off x="290830" y="66421"/>
              <a:ext cx="66421" cy="141097"/>
            </a:xfrm>
            <a:custGeom>
              <a:avLst/>
              <a:gdLst/>
              <a:ahLst/>
              <a:cxnLst/>
              <a:rect l="l" t="t" r="r" b="b"/>
              <a:pathLst>
                <a:path w="66421" h="141097">
                  <a:moveTo>
                    <a:pt x="29718" y="129286"/>
                  </a:moveTo>
                  <a:lnTo>
                    <a:pt x="29718" y="20320"/>
                  </a:lnTo>
                  <a:cubicBezTo>
                    <a:pt x="23749" y="27432"/>
                    <a:pt x="14986" y="32893"/>
                    <a:pt x="3429" y="36957"/>
                  </a:cubicBezTo>
                  <a:lnTo>
                    <a:pt x="0" y="25527"/>
                  </a:lnTo>
                  <a:cubicBezTo>
                    <a:pt x="7112" y="23241"/>
                    <a:pt x="13589" y="19939"/>
                    <a:pt x="19431" y="15494"/>
                  </a:cubicBezTo>
                  <a:lnTo>
                    <a:pt x="29845" y="5969"/>
                  </a:lnTo>
                  <a:lnTo>
                    <a:pt x="44704" y="0"/>
                  </a:lnTo>
                  <a:lnTo>
                    <a:pt x="44704" y="129286"/>
                  </a:lnTo>
                  <a:lnTo>
                    <a:pt x="66421" y="129286"/>
                  </a:lnTo>
                  <a:lnTo>
                    <a:pt x="66421" y="141097"/>
                  </a:lnTo>
                  <a:lnTo>
                    <a:pt x="8001" y="141097"/>
                  </a:lnTo>
                  <a:lnTo>
                    <a:pt x="8001" y="129286"/>
                  </a:lnTo>
                  <a:close/>
                </a:path>
              </a:pathLst>
            </a:custGeom>
            <a:solidFill>
              <a:srgbClr val="000000"/>
            </a:solidFill>
          </p:spPr>
          <p:txBody>
            <a:bodyPr/>
            <a:lstStyle/>
            <a:p>
              <a:endParaRPr lang="en-US"/>
            </a:p>
          </p:txBody>
        </p:sp>
        <p:sp>
          <p:nvSpPr>
            <p:cNvPr id="98" name="Freeform 98"/>
            <p:cNvSpPr/>
            <p:nvPr/>
          </p:nvSpPr>
          <p:spPr>
            <a:xfrm>
              <a:off x="391541" y="63373"/>
              <a:ext cx="91059" cy="147193"/>
            </a:xfrm>
            <a:custGeom>
              <a:avLst/>
              <a:gdLst/>
              <a:ahLst/>
              <a:cxnLst/>
              <a:rect l="l" t="t" r="r" b="b"/>
              <a:pathLst>
                <a:path w="91059" h="147193">
                  <a:moveTo>
                    <a:pt x="26289" y="50419"/>
                  </a:moveTo>
                  <a:lnTo>
                    <a:pt x="37592" y="58801"/>
                  </a:lnTo>
                  <a:cubicBezTo>
                    <a:pt x="54737" y="58928"/>
                    <a:pt x="61087" y="54737"/>
                    <a:pt x="65532" y="50419"/>
                  </a:cubicBezTo>
                  <a:lnTo>
                    <a:pt x="72263" y="40767"/>
                  </a:lnTo>
                  <a:cubicBezTo>
                    <a:pt x="72263" y="27686"/>
                    <a:pt x="69850" y="22352"/>
                    <a:pt x="64897" y="18415"/>
                  </a:cubicBezTo>
                  <a:lnTo>
                    <a:pt x="53848" y="12573"/>
                  </a:lnTo>
                  <a:cubicBezTo>
                    <a:pt x="39243" y="12573"/>
                    <a:pt x="33020" y="14478"/>
                    <a:pt x="27559" y="18288"/>
                  </a:cubicBezTo>
                  <a:lnTo>
                    <a:pt x="19431" y="27432"/>
                  </a:lnTo>
                  <a:cubicBezTo>
                    <a:pt x="19431" y="40894"/>
                    <a:pt x="21717" y="46355"/>
                    <a:pt x="26289" y="50546"/>
                  </a:cubicBezTo>
                  <a:moveTo>
                    <a:pt x="67818" y="128016"/>
                  </a:moveTo>
                  <a:lnTo>
                    <a:pt x="76708" y="116840"/>
                  </a:lnTo>
                  <a:cubicBezTo>
                    <a:pt x="76708" y="103124"/>
                    <a:pt x="75311" y="98552"/>
                    <a:pt x="72517" y="94742"/>
                  </a:cubicBezTo>
                  <a:lnTo>
                    <a:pt x="66167" y="87757"/>
                  </a:lnTo>
                  <a:cubicBezTo>
                    <a:pt x="57658" y="82423"/>
                    <a:pt x="52070" y="79502"/>
                    <a:pt x="45085" y="76327"/>
                  </a:cubicBezTo>
                  <a:lnTo>
                    <a:pt x="33147" y="82296"/>
                  </a:lnTo>
                  <a:cubicBezTo>
                    <a:pt x="24765" y="87630"/>
                    <a:pt x="21336" y="90932"/>
                    <a:pt x="18542" y="94742"/>
                  </a:cubicBezTo>
                  <a:lnTo>
                    <a:pt x="14478" y="103124"/>
                  </a:lnTo>
                  <a:cubicBezTo>
                    <a:pt x="14478" y="116713"/>
                    <a:pt x="17526" y="123317"/>
                    <a:pt x="23495" y="128016"/>
                  </a:cubicBezTo>
                  <a:lnTo>
                    <a:pt x="36830" y="135128"/>
                  </a:lnTo>
                  <a:cubicBezTo>
                    <a:pt x="54483" y="135128"/>
                    <a:pt x="61849" y="132842"/>
                    <a:pt x="67818" y="128143"/>
                  </a:cubicBezTo>
                  <a:moveTo>
                    <a:pt x="82677" y="86106"/>
                  </a:moveTo>
                  <a:lnTo>
                    <a:pt x="91059" y="99314"/>
                  </a:lnTo>
                  <a:cubicBezTo>
                    <a:pt x="91059" y="116332"/>
                    <a:pt x="89027" y="122936"/>
                    <a:pt x="85090" y="128778"/>
                  </a:cubicBezTo>
                  <a:lnTo>
                    <a:pt x="75565" y="139065"/>
                  </a:lnTo>
                  <a:cubicBezTo>
                    <a:pt x="61595" y="145542"/>
                    <a:pt x="53848" y="147193"/>
                    <a:pt x="45339" y="147193"/>
                  </a:cubicBezTo>
                  <a:lnTo>
                    <a:pt x="29464" y="145669"/>
                  </a:lnTo>
                  <a:cubicBezTo>
                    <a:pt x="15621" y="139446"/>
                    <a:pt x="10160" y="135001"/>
                    <a:pt x="6096" y="129286"/>
                  </a:cubicBezTo>
                  <a:lnTo>
                    <a:pt x="0" y="116967"/>
                  </a:lnTo>
                  <a:cubicBezTo>
                    <a:pt x="0" y="99949"/>
                    <a:pt x="2794" y="92202"/>
                    <a:pt x="8509" y="86233"/>
                  </a:cubicBezTo>
                  <a:lnTo>
                    <a:pt x="32385" y="69723"/>
                  </a:lnTo>
                  <a:cubicBezTo>
                    <a:pt x="23749" y="65278"/>
                    <a:pt x="17018" y="60325"/>
                    <a:pt x="12319" y="54991"/>
                  </a:cubicBezTo>
                  <a:lnTo>
                    <a:pt x="5207" y="42672"/>
                  </a:lnTo>
                  <a:cubicBezTo>
                    <a:pt x="5207" y="27559"/>
                    <a:pt x="7112" y="21590"/>
                    <a:pt x="11049" y="16256"/>
                  </a:cubicBezTo>
                  <a:lnTo>
                    <a:pt x="20066" y="6985"/>
                  </a:lnTo>
                  <a:cubicBezTo>
                    <a:pt x="32766" y="1397"/>
                    <a:pt x="39497" y="0"/>
                    <a:pt x="46609" y="0"/>
                  </a:cubicBezTo>
                  <a:lnTo>
                    <a:pt x="60579" y="1397"/>
                  </a:lnTo>
                  <a:cubicBezTo>
                    <a:pt x="72771" y="6858"/>
                    <a:pt x="77597" y="10795"/>
                    <a:pt x="81280" y="15875"/>
                  </a:cubicBezTo>
                  <a:lnTo>
                    <a:pt x="86868" y="27051"/>
                  </a:lnTo>
                  <a:cubicBezTo>
                    <a:pt x="86868" y="42418"/>
                    <a:pt x="84455" y="49276"/>
                    <a:pt x="79629" y="54737"/>
                  </a:cubicBezTo>
                  <a:lnTo>
                    <a:pt x="68072" y="65024"/>
                  </a:lnTo>
                  <a:cubicBezTo>
                    <a:pt x="69469" y="74549"/>
                    <a:pt x="77216" y="80010"/>
                    <a:pt x="82804" y="85852"/>
                  </a:cubicBezTo>
                </a:path>
              </a:pathLst>
            </a:custGeom>
            <a:solidFill>
              <a:srgbClr val="000000"/>
            </a:solidFill>
          </p:spPr>
          <p:txBody>
            <a:bodyPr/>
            <a:lstStyle/>
            <a:p>
              <a:endParaRPr lang="en-US"/>
            </a:p>
          </p:txBody>
        </p:sp>
      </p:grpSp>
      <p:grpSp>
        <p:nvGrpSpPr>
          <p:cNvPr id="99" name="Group 99"/>
          <p:cNvGrpSpPr>
            <a:grpSpLocks noChangeAspect="1"/>
          </p:cNvGrpSpPr>
          <p:nvPr/>
        </p:nvGrpSpPr>
        <p:grpSpPr>
          <a:xfrm>
            <a:off x="8264908" y="8462369"/>
            <a:ext cx="385577" cy="193371"/>
            <a:chOff x="0" y="0"/>
            <a:chExt cx="545719" cy="273685"/>
          </a:xfrm>
        </p:grpSpPr>
        <p:sp>
          <p:nvSpPr>
            <p:cNvPr id="100" name="Freeform 100"/>
            <p:cNvSpPr/>
            <p:nvPr/>
          </p:nvSpPr>
          <p:spPr>
            <a:xfrm>
              <a:off x="63500" y="63754"/>
              <a:ext cx="83058" cy="143891"/>
            </a:xfrm>
            <a:custGeom>
              <a:avLst/>
              <a:gdLst/>
              <a:ahLst/>
              <a:cxnLst/>
              <a:rect l="l" t="t" r="r" b="b"/>
              <a:pathLst>
                <a:path w="83058" h="143891">
                  <a:moveTo>
                    <a:pt x="15748" y="104902"/>
                  </a:moveTo>
                  <a:lnTo>
                    <a:pt x="39878" y="80899"/>
                  </a:lnTo>
                  <a:cubicBezTo>
                    <a:pt x="46355" y="75184"/>
                    <a:pt x="51435" y="70485"/>
                    <a:pt x="55118" y="66675"/>
                  </a:cubicBezTo>
                  <a:lnTo>
                    <a:pt x="61849" y="58674"/>
                  </a:lnTo>
                  <a:cubicBezTo>
                    <a:pt x="66675" y="49530"/>
                    <a:pt x="67818" y="44577"/>
                    <a:pt x="67818" y="39243"/>
                  </a:cubicBezTo>
                  <a:lnTo>
                    <a:pt x="65659" y="25146"/>
                  </a:lnTo>
                  <a:cubicBezTo>
                    <a:pt x="56769" y="14732"/>
                    <a:pt x="50800" y="12065"/>
                    <a:pt x="43434" y="12065"/>
                  </a:cubicBezTo>
                  <a:lnTo>
                    <a:pt x="32893" y="13589"/>
                  </a:lnTo>
                  <a:cubicBezTo>
                    <a:pt x="24384" y="19812"/>
                    <a:pt x="21209" y="23876"/>
                    <a:pt x="18923" y="28956"/>
                  </a:cubicBezTo>
                  <a:lnTo>
                    <a:pt x="15748" y="39370"/>
                  </a:lnTo>
                  <a:lnTo>
                    <a:pt x="3175" y="38481"/>
                  </a:lnTo>
                  <a:lnTo>
                    <a:pt x="4699" y="24892"/>
                  </a:lnTo>
                  <a:cubicBezTo>
                    <a:pt x="11811" y="13208"/>
                    <a:pt x="16764" y="8509"/>
                    <a:pt x="22987" y="5207"/>
                  </a:cubicBezTo>
                  <a:lnTo>
                    <a:pt x="36322" y="0"/>
                  </a:lnTo>
                  <a:cubicBezTo>
                    <a:pt x="52070" y="0"/>
                    <a:pt x="59055" y="1651"/>
                    <a:pt x="64897" y="5080"/>
                  </a:cubicBezTo>
                  <a:lnTo>
                    <a:pt x="75311" y="13081"/>
                  </a:lnTo>
                  <a:cubicBezTo>
                    <a:pt x="81534" y="24765"/>
                    <a:pt x="83058" y="31242"/>
                    <a:pt x="83058" y="38608"/>
                  </a:cubicBezTo>
                  <a:lnTo>
                    <a:pt x="81661" y="52197"/>
                  </a:lnTo>
                  <a:cubicBezTo>
                    <a:pt x="75819" y="63754"/>
                    <a:pt x="72263" y="68961"/>
                    <a:pt x="67945" y="73406"/>
                  </a:cubicBezTo>
                  <a:lnTo>
                    <a:pt x="57658" y="83312"/>
                  </a:lnTo>
                  <a:cubicBezTo>
                    <a:pt x="41148" y="97409"/>
                    <a:pt x="33782" y="104394"/>
                    <a:pt x="28321" y="110490"/>
                  </a:cubicBezTo>
                  <a:lnTo>
                    <a:pt x="18161" y="123698"/>
                  </a:lnTo>
                  <a:lnTo>
                    <a:pt x="83058" y="131699"/>
                  </a:lnTo>
                  <a:lnTo>
                    <a:pt x="83058"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101" name="Freeform 101"/>
            <p:cNvSpPr/>
            <p:nvPr/>
          </p:nvSpPr>
          <p:spPr>
            <a:xfrm>
              <a:off x="169799" y="63500"/>
              <a:ext cx="90678" cy="146685"/>
            </a:xfrm>
            <a:custGeom>
              <a:avLst/>
              <a:gdLst/>
              <a:ahLst/>
              <a:cxnLst/>
              <a:rect l="l" t="t" r="r" b="b"/>
              <a:pathLst>
                <a:path w="90678" h="146685">
                  <a:moveTo>
                    <a:pt x="69850" y="116078"/>
                  </a:moveTo>
                  <a:lnTo>
                    <a:pt x="76073" y="73660"/>
                  </a:lnTo>
                  <a:cubicBezTo>
                    <a:pt x="76073" y="57531"/>
                    <a:pt x="74041" y="43307"/>
                    <a:pt x="69850" y="30734"/>
                  </a:cubicBezTo>
                  <a:cubicBezTo>
                    <a:pt x="65659" y="18161"/>
                    <a:pt x="57531" y="12065"/>
                    <a:pt x="45339" y="12065"/>
                  </a:cubicBezTo>
                  <a:cubicBezTo>
                    <a:pt x="33274" y="12065"/>
                    <a:pt x="25146" y="18288"/>
                    <a:pt x="21082" y="30734"/>
                  </a:cubicBezTo>
                  <a:lnTo>
                    <a:pt x="14859" y="73660"/>
                  </a:lnTo>
                  <a:cubicBezTo>
                    <a:pt x="14859" y="89662"/>
                    <a:pt x="16891" y="103759"/>
                    <a:pt x="21082" y="116078"/>
                  </a:cubicBezTo>
                  <a:cubicBezTo>
                    <a:pt x="25273" y="128397"/>
                    <a:pt x="33274" y="134493"/>
                    <a:pt x="45212" y="134493"/>
                  </a:cubicBezTo>
                  <a:cubicBezTo>
                    <a:pt x="57150" y="134493"/>
                    <a:pt x="65405" y="128397"/>
                    <a:pt x="69596" y="116078"/>
                  </a:cubicBezTo>
                  <a:moveTo>
                    <a:pt x="10795" y="125730"/>
                  </a:moveTo>
                  <a:cubicBezTo>
                    <a:pt x="3683" y="111760"/>
                    <a:pt x="0" y="94488"/>
                    <a:pt x="0" y="73660"/>
                  </a:cubicBezTo>
                  <a:cubicBezTo>
                    <a:pt x="0" y="52832"/>
                    <a:pt x="3556" y="35306"/>
                    <a:pt x="10541" y="21209"/>
                  </a:cubicBezTo>
                  <a:cubicBezTo>
                    <a:pt x="17526" y="7112"/>
                    <a:pt x="29337" y="0"/>
                    <a:pt x="45466" y="0"/>
                  </a:cubicBezTo>
                  <a:cubicBezTo>
                    <a:pt x="61595" y="0"/>
                    <a:pt x="73279" y="7112"/>
                    <a:pt x="80264" y="21209"/>
                  </a:cubicBezTo>
                  <a:cubicBezTo>
                    <a:pt x="87249" y="35306"/>
                    <a:pt x="90678" y="52832"/>
                    <a:pt x="90678" y="73660"/>
                  </a:cubicBezTo>
                  <a:cubicBezTo>
                    <a:pt x="90678" y="94488"/>
                    <a:pt x="87122" y="111633"/>
                    <a:pt x="79883" y="125730"/>
                  </a:cubicBezTo>
                  <a:cubicBezTo>
                    <a:pt x="72644" y="139827"/>
                    <a:pt x="61214" y="146685"/>
                    <a:pt x="45466" y="146685"/>
                  </a:cubicBezTo>
                  <a:cubicBezTo>
                    <a:pt x="29718" y="146685"/>
                    <a:pt x="18288" y="139700"/>
                    <a:pt x="11049" y="125730"/>
                  </a:cubicBezTo>
                </a:path>
              </a:pathLst>
            </a:custGeom>
            <a:solidFill>
              <a:srgbClr val="000000"/>
            </a:solidFill>
          </p:spPr>
          <p:txBody>
            <a:bodyPr/>
            <a:lstStyle/>
            <a:p>
              <a:endParaRPr lang="en-US"/>
            </a:p>
          </p:txBody>
        </p:sp>
        <p:sp>
          <p:nvSpPr>
            <p:cNvPr id="102" name="Freeform 102"/>
            <p:cNvSpPr/>
            <p:nvPr/>
          </p:nvSpPr>
          <p:spPr>
            <a:xfrm>
              <a:off x="285242" y="63754"/>
              <a:ext cx="83185" cy="143637"/>
            </a:xfrm>
            <a:custGeom>
              <a:avLst/>
              <a:gdLst/>
              <a:ahLst/>
              <a:cxnLst/>
              <a:rect l="l" t="t" r="r" b="b"/>
              <a:pathLst>
                <a:path w="83185" h="143637">
                  <a:moveTo>
                    <a:pt x="15748" y="104902"/>
                  </a:moveTo>
                  <a:lnTo>
                    <a:pt x="39878" y="80899"/>
                  </a:lnTo>
                  <a:cubicBezTo>
                    <a:pt x="46355" y="75184"/>
                    <a:pt x="51435" y="70485"/>
                    <a:pt x="55118" y="66675"/>
                  </a:cubicBezTo>
                  <a:lnTo>
                    <a:pt x="61849" y="58674"/>
                  </a:lnTo>
                  <a:cubicBezTo>
                    <a:pt x="66675" y="49530"/>
                    <a:pt x="67818" y="44577"/>
                    <a:pt x="67818" y="39243"/>
                  </a:cubicBezTo>
                  <a:lnTo>
                    <a:pt x="65532" y="25146"/>
                  </a:lnTo>
                  <a:cubicBezTo>
                    <a:pt x="56642" y="14732"/>
                    <a:pt x="50673" y="12065"/>
                    <a:pt x="43434" y="12065"/>
                  </a:cubicBezTo>
                  <a:lnTo>
                    <a:pt x="32893" y="13589"/>
                  </a:lnTo>
                  <a:cubicBezTo>
                    <a:pt x="24384" y="19812"/>
                    <a:pt x="21209" y="23876"/>
                    <a:pt x="18923" y="28956"/>
                  </a:cubicBezTo>
                  <a:lnTo>
                    <a:pt x="15748" y="39370"/>
                  </a:lnTo>
                  <a:lnTo>
                    <a:pt x="3175" y="38481"/>
                  </a:lnTo>
                  <a:lnTo>
                    <a:pt x="4699" y="24892"/>
                  </a:lnTo>
                  <a:cubicBezTo>
                    <a:pt x="11811" y="13208"/>
                    <a:pt x="16764" y="8509"/>
                    <a:pt x="22987" y="5207"/>
                  </a:cubicBezTo>
                  <a:lnTo>
                    <a:pt x="36322" y="0"/>
                  </a:lnTo>
                  <a:cubicBezTo>
                    <a:pt x="52070" y="0"/>
                    <a:pt x="59055" y="1651"/>
                    <a:pt x="64897" y="5080"/>
                  </a:cubicBezTo>
                  <a:lnTo>
                    <a:pt x="75311" y="13081"/>
                  </a:lnTo>
                  <a:cubicBezTo>
                    <a:pt x="81534" y="24765"/>
                    <a:pt x="83058" y="31242"/>
                    <a:pt x="83058" y="38608"/>
                  </a:cubicBezTo>
                  <a:lnTo>
                    <a:pt x="81788" y="51943"/>
                  </a:lnTo>
                  <a:cubicBezTo>
                    <a:pt x="75946" y="63500"/>
                    <a:pt x="72390" y="68707"/>
                    <a:pt x="68072" y="73152"/>
                  </a:cubicBezTo>
                  <a:lnTo>
                    <a:pt x="57785" y="83058"/>
                  </a:lnTo>
                  <a:cubicBezTo>
                    <a:pt x="41275" y="97155"/>
                    <a:pt x="33909" y="104140"/>
                    <a:pt x="28448" y="110236"/>
                  </a:cubicBezTo>
                  <a:lnTo>
                    <a:pt x="18288" y="123444"/>
                  </a:lnTo>
                  <a:lnTo>
                    <a:pt x="83185" y="131445"/>
                  </a:lnTo>
                  <a:lnTo>
                    <a:pt x="83185" y="143637"/>
                  </a:lnTo>
                  <a:lnTo>
                    <a:pt x="0" y="143637"/>
                  </a:lnTo>
                  <a:lnTo>
                    <a:pt x="0" y="130810"/>
                  </a:lnTo>
                  <a:cubicBezTo>
                    <a:pt x="4191" y="120777"/>
                    <a:pt x="9398" y="112141"/>
                    <a:pt x="15748" y="104902"/>
                  </a:cubicBezTo>
                </a:path>
              </a:pathLst>
            </a:custGeom>
            <a:solidFill>
              <a:srgbClr val="000000"/>
            </a:solidFill>
          </p:spPr>
          <p:txBody>
            <a:bodyPr/>
            <a:lstStyle/>
            <a:p>
              <a:endParaRPr lang="en-US"/>
            </a:p>
          </p:txBody>
        </p:sp>
        <p:sp>
          <p:nvSpPr>
            <p:cNvPr id="103" name="Freeform 103"/>
            <p:cNvSpPr/>
            <p:nvPr/>
          </p:nvSpPr>
          <p:spPr>
            <a:xfrm>
              <a:off x="391541" y="63500"/>
              <a:ext cx="90678" cy="146685"/>
            </a:xfrm>
            <a:custGeom>
              <a:avLst/>
              <a:gdLst/>
              <a:ahLst/>
              <a:cxnLst/>
              <a:rect l="l" t="t" r="r" b="b"/>
              <a:pathLst>
                <a:path w="90678" h="146685">
                  <a:moveTo>
                    <a:pt x="69850" y="116078"/>
                  </a:moveTo>
                  <a:lnTo>
                    <a:pt x="76073" y="73660"/>
                  </a:lnTo>
                  <a:cubicBezTo>
                    <a:pt x="76073" y="57531"/>
                    <a:pt x="74041" y="43307"/>
                    <a:pt x="69850" y="30734"/>
                  </a:cubicBezTo>
                  <a:cubicBezTo>
                    <a:pt x="65659" y="18161"/>
                    <a:pt x="57531" y="12065"/>
                    <a:pt x="45339" y="12065"/>
                  </a:cubicBezTo>
                  <a:cubicBezTo>
                    <a:pt x="33274" y="12065"/>
                    <a:pt x="25146" y="18288"/>
                    <a:pt x="21082" y="30734"/>
                  </a:cubicBezTo>
                  <a:lnTo>
                    <a:pt x="14859" y="73660"/>
                  </a:lnTo>
                  <a:cubicBezTo>
                    <a:pt x="14859" y="89662"/>
                    <a:pt x="16891" y="103759"/>
                    <a:pt x="21082" y="116078"/>
                  </a:cubicBezTo>
                  <a:cubicBezTo>
                    <a:pt x="25273" y="128397"/>
                    <a:pt x="33274" y="134493"/>
                    <a:pt x="45212" y="134493"/>
                  </a:cubicBezTo>
                  <a:cubicBezTo>
                    <a:pt x="57150" y="134493"/>
                    <a:pt x="65405" y="128397"/>
                    <a:pt x="69596" y="116078"/>
                  </a:cubicBezTo>
                  <a:moveTo>
                    <a:pt x="10795" y="125730"/>
                  </a:moveTo>
                  <a:cubicBezTo>
                    <a:pt x="3683" y="111760"/>
                    <a:pt x="0" y="94488"/>
                    <a:pt x="0" y="73660"/>
                  </a:cubicBezTo>
                  <a:cubicBezTo>
                    <a:pt x="0" y="52832"/>
                    <a:pt x="3556" y="35306"/>
                    <a:pt x="10541" y="21209"/>
                  </a:cubicBezTo>
                  <a:cubicBezTo>
                    <a:pt x="17526" y="7112"/>
                    <a:pt x="29337" y="0"/>
                    <a:pt x="45466" y="0"/>
                  </a:cubicBezTo>
                  <a:cubicBezTo>
                    <a:pt x="61595" y="0"/>
                    <a:pt x="73279" y="7112"/>
                    <a:pt x="80264" y="21209"/>
                  </a:cubicBezTo>
                  <a:cubicBezTo>
                    <a:pt x="87249" y="35306"/>
                    <a:pt x="90678" y="52832"/>
                    <a:pt x="90678" y="73660"/>
                  </a:cubicBezTo>
                  <a:cubicBezTo>
                    <a:pt x="90678" y="94488"/>
                    <a:pt x="87122" y="111633"/>
                    <a:pt x="79883" y="125730"/>
                  </a:cubicBezTo>
                  <a:cubicBezTo>
                    <a:pt x="72644" y="139827"/>
                    <a:pt x="61214" y="146685"/>
                    <a:pt x="45466" y="146685"/>
                  </a:cubicBezTo>
                  <a:cubicBezTo>
                    <a:pt x="29718" y="146685"/>
                    <a:pt x="18288" y="139700"/>
                    <a:pt x="11049" y="125730"/>
                  </a:cubicBezTo>
                </a:path>
              </a:pathLst>
            </a:custGeom>
            <a:solidFill>
              <a:srgbClr val="000000"/>
            </a:solidFill>
          </p:spPr>
          <p:txBody>
            <a:bodyPr/>
            <a:lstStyle/>
            <a:p>
              <a:endParaRPr lang="en-US"/>
            </a:p>
          </p:txBody>
        </p:sp>
      </p:grpSp>
      <p:grpSp>
        <p:nvGrpSpPr>
          <p:cNvPr id="104" name="Group 104"/>
          <p:cNvGrpSpPr>
            <a:grpSpLocks noChangeAspect="1"/>
          </p:cNvGrpSpPr>
          <p:nvPr/>
        </p:nvGrpSpPr>
        <p:grpSpPr>
          <a:xfrm>
            <a:off x="8836729" y="8462369"/>
            <a:ext cx="383544" cy="193371"/>
            <a:chOff x="0" y="0"/>
            <a:chExt cx="542849" cy="273685"/>
          </a:xfrm>
        </p:grpSpPr>
        <p:sp>
          <p:nvSpPr>
            <p:cNvPr id="105" name="Freeform 105"/>
            <p:cNvSpPr/>
            <p:nvPr/>
          </p:nvSpPr>
          <p:spPr>
            <a:xfrm>
              <a:off x="63500" y="63754"/>
              <a:ext cx="83058" cy="143891"/>
            </a:xfrm>
            <a:custGeom>
              <a:avLst/>
              <a:gdLst/>
              <a:ahLst/>
              <a:cxnLst/>
              <a:rect l="l" t="t" r="r" b="b"/>
              <a:pathLst>
                <a:path w="83058" h="143891">
                  <a:moveTo>
                    <a:pt x="15748" y="104902"/>
                  </a:moveTo>
                  <a:lnTo>
                    <a:pt x="39878" y="80899"/>
                  </a:lnTo>
                  <a:cubicBezTo>
                    <a:pt x="46355" y="75184"/>
                    <a:pt x="51435" y="70485"/>
                    <a:pt x="55118" y="66675"/>
                  </a:cubicBezTo>
                  <a:lnTo>
                    <a:pt x="61849" y="58674"/>
                  </a:lnTo>
                  <a:cubicBezTo>
                    <a:pt x="66675" y="49530"/>
                    <a:pt x="67818" y="44577"/>
                    <a:pt x="67818" y="39243"/>
                  </a:cubicBezTo>
                  <a:lnTo>
                    <a:pt x="65659" y="25146"/>
                  </a:lnTo>
                  <a:cubicBezTo>
                    <a:pt x="56769" y="14732"/>
                    <a:pt x="50800" y="12065"/>
                    <a:pt x="43434" y="12065"/>
                  </a:cubicBezTo>
                  <a:lnTo>
                    <a:pt x="32893" y="13589"/>
                  </a:lnTo>
                  <a:cubicBezTo>
                    <a:pt x="24384" y="19812"/>
                    <a:pt x="21209" y="23876"/>
                    <a:pt x="18923" y="28956"/>
                  </a:cubicBezTo>
                  <a:lnTo>
                    <a:pt x="15748" y="39370"/>
                  </a:lnTo>
                  <a:lnTo>
                    <a:pt x="3175" y="38481"/>
                  </a:lnTo>
                  <a:lnTo>
                    <a:pt x="4699" y="24892"/>
                  </a:lnTo>
                  <a:cubicBezTo>
                    <a:pt x="11811" y="13208"/>
                    <a:pt x="16764" y="8509"/>
                    <a:pt x="22987" y="5207"/>
                  </a:cubicBezTo>
                  <a:lnTo>
                    <a:pt x="36322" y="0"/>
                  </a:lnTo>
                  <a:cubicBezTo>
                    <a:pt x="52070" y="0"/>
                    <a:pt x="59055" y="1651"/>
                    <a:pt x="64897" y="5080"/>
                  </a:cubicBezTo>
                  <a:lnTo>
                    <a:pt x="75311" y="13081"/>
                  </a:lnTo>
                  <a:cubicBezTo>
                    <a:pt x="81534" y="24765"/>
                    <a:pt x="83058" y="31242"/>
                    <a:pt x="83058" y="38608"/>
                  </a:cubicBezTo>
                  <a:lnTo>
                    <a:pt x="81661" y="52197"/>
                  </a:lnTo>
                  <a:cubicBezTo>
                    <a:pt x="75819" y="63754"/>
                    <a:pt x="72263" y="68961"/>
                    <a:pt x="67945" y="73406"/>
                  </a:cubicBezTo>
                  <a:lnTo>
                    <a:pt x="57658" y="83312"/>
                  </a:lnTo>
                  <a:cubicBezTo>
                    <a:pt x="41148" y="97409"/>
                    <a:pt x="33782" y="104394"/>
                    <a:pt x="28321" y="110490"/>
                  </a:cubicBezTo>
                  <a:lnTo>
                    <a:pt x="18161" y="123698"/>
                  </a:lnTo>
                  <a:lnTo>
                    <a:pt x="83058" y="131699"/>
                  </a:lnTo>
                  <a:lnTo>
                    <a:pt x="83058"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106" name="Freeform 106"/>
            <p:cNvSpPr/>
            <p:nvPr/>
          </p:nvSpPr>
          <p:spPr>
            <a:xfrm>
              <a:off x="169799" y="63500"/>
              <a:ext cx="90678" cy="146685"/>
            </a:xfrm>
            <a:custGeom>
              <a:avLst/>
              <a:gdLst/>
              <a:ahLst/>
              <a:cxnLst/>
              <a:rect l="l" t="t" r="r" b="b"/>
              <a:pathLst>
                <a:path w="90678" h="146685">
                  <a:moveTo>
                    <a:pt x="69850" y="116078"/>
                  </a:moveTo>
                  <a:lnTo>
                    <a:pt x="76073" y="73660"/>
                  </a:lnTo>
                  <a:cubicBezTo>
                    <a:pt x="76073" y="57531"/>
                    <a:pt x="74041" y="43307"/>
                    <a:pt x="69850" y="30734"/>
                  </a:cubicBezTo>
                  <a:cubicBezTo>
                    <a:pt x="65659" y="18161"/>
                    <a:pt x="57531" y="12065"/>
                    <a:pt x="45339" y="12065"/>
                  </a:cubicBezTo>
                  <a:cubicBezTo>
                    <a:pt x="33274" y="12065"/>
                    <a:pt x="25146" y="18288"/>
                    <a:pt x="21082" y="30734"/>
                  </a:cubicBezTo>
                  <a:lnTo>
                    <a:pt x="14859" y="73660"/>
                  </a:lnTo>
                  <a:cubicBezTo>
                    <a:pt x="14859" y="89662"/>
                    <a:pt x="16891" y="103759"/>
                    <a:pt x="21082" y="116078"/>
                  </a:cubicBezTo>
                  <a:cubicBezTo>
                    <a:pt x="25273" y="128397"/>
                    <a:pt x="33274" y="134493"/>
                    <a:pt x="45212" y="134493"/>
                  </a:cubicBezTo>
                  <a:cubicBezTo>
                    <a:pt x="57150" y="134493"/>
                    <a:pt x="65405" y="128397"/>
                    <a:pt x="69596" y="116078"/>
                  </a:cubicBezTo>
                  <a:moveTo>
                    <a:pt x="10795" y="125730"/>
                  </a:moveTo>
                  <a:cubicBezTo>
                    <a:pt x="3683" y="111760"/>
                    <a:pt x="0" y="94488"/>
                    <a:pt x="0" y="73660"/>
                  </a:cubicBezTo>
                  <a:cubicBezTo>
                    <a:pt x="0" y="52832"/>
                    <a:pt x="3556" y="35306"/>
                    <a:pt x="10541" y="21209"/>
                  </a:cubicBezTo>
                  <a:cubicBezTo>
                    <a:pt x="17526" y="7112"/>
                    <a:pt x="29337" y="0"/>
                    <a:pt x="45466" y="0"/>
                  </a:cubicBezTo>
                  <a:cubicBezTo>
                    <a:pt x="61595" y="0"/>
                    <a:pt x="73279" y="7112"/>
                    <a:pt x="80264" y="21209"/>
                  </a:cubicBezTo>
                  <a:cubicBezTo>
                    <a:pt x="87249" y="35306"/>
                    <a:pt x="90678" y="52832"/>
                    <a:pt x="90678" y="73660"/>
                  </a:cubicBezTo>
                  <a:cubicBezTo>
                    <a:pt x="90678" y="94488"/>
                    <a:pt x="87122" y="111633"/>
                    <a:pt x="79883" y="125730"/>
                  </a:cubicBezTo>
                  <a:cubicBezTo>
                    <a:pt x="72644" y="139827"/>
                    <a:pt x="61214" y="146685"/>
                    <a:pt x="45466" y="146685"/>
                  </a:cubicBezTo>
                  <a:cubicBezTo>
                    <a:pt x="29718" y="146685"/>
                    <a:pt x="18288" y="139700"/>
                    <a:pt x="11049" y="125730"/>
                  </a:cubicBezTo>
                </a:path>
              </a:pathLst>
            </a:custGeom>
            <a:solidFill>
              <a:srgbClr val="000000"/>
            </a:solidFill>
          </p:spPr>
          <p:txBody>
            <a:bodyPr/>
            <a:lstStyle/>
            <a:p>
              <a:endParaRPr lang="en-US"/>
            </a:p>
          </p:txBody>
        </p:sp>
        <p:sp>
          <p:nvSpPr>
            <p:cNvPr id="107" name="Freeform 107"/>
            <p:cNvSpPr/>
            <p:nvPr/>
          </p:nvSpPr>
          <p:spPr>
            <a:xfrm>
              <a:off x="285242" y="63754"/>
              <a:ext cx="83185" cy="143637"/>
            </a:xfrm>
            <a:custGeom>
              <a:avLst/>
              <a:gdLst/>
              <a:ahLst/>
              <a:cxnLst/>
              <a:rect l="l" t="t" r="r" b="b"/>
              <a:pathLst>
                <a:path w="83185" h="143637">
                  <a:moveTo>
                    <a:pt x="15748" y="104902"/>
                  </a:moveTo>
                  <a:lnTo>
                    <a:pt x="39878" y="80899"/>
                  </a:lnTo>
                  <a:cubicBezTo>
                    <a:pt x="46355" y="75184"/>
                    <a:pt x="51435" y="70485"/>
                    <a:pt x="55118" y="66675"/>
                  </a:cubicBezTo>
                  <a:lnTo>
                    <a:pt x="61849" y="58674"/>
                  </a:lnTo>
                  <a:cubicBezTo>
                    <a:pt x="66675" y="49530"/>
                    <a:pt x="67818" y="44577"/>
                    <a:pt x="67818" y="39243"/>
                  </a:cubicBezTo>
                  <a:lnTo>
                    <a:pt x="65532" y="25146"/>
                  </a:lnTo>
                  <a:cubicBezTo>
                    <a:pt x="56642" y="14732"/>
                    <a:pt x="50673" y="12065"/>
                    <a:pt x="43434" y="12065"/>
                  </a:cubicBezTo>
                  <a:lnTo>
                    <a:pt x="32893" y="13589"/>
                  </a:lnTo>
                  <a:cubicBezTo>
                    <a:pt x="24384" y="19812"/>
                    <a:pt x="21209" y="23876"/>
                    <a:pt x="18923" y="28956"/>
                  </a:cubicBezTo>
                  <a:lnTo>
                    <a:pt x="15748" y="39370"/>
                  </a:lnTo>
                  <a:lnTo>
                    <a:pt x="3175" y="38481"/>
                  </a:lnTo>
                  <a:lnTo>
                    <a:pt x="4699" y="24892"/>
                  </a:lnTo>
                  <a:cubicBezTo>
                    <a:pt x="11811" y="13208"/>
                    <a:pt x="16764" y="8509"/>
                    <a:pt x="22987" y="5207"/>
                  </a:cubicBezTo>
                  <a:lnTo>
                    <a:pt x="36322" y="0"/>
                  </a:lnTo>
                  <a:cubicBezTo>
                    <a:pt x="52070" y="0"/>
                    <a:pt x="59055" y="1651"/>
                    <a:pt x="64897" y="5080"/>
                  </a:cubicBezTo>
                  <a:lnTo>
                    <a:pt x="75311" y="13081"/>
                  </a:lnTo>
                  <a:cubicBezTo>
                    <a:pt x="81534" y="24765"/>
                    <a:pt x="83058" y="31242"/>
                    <a:pt x="83058" y="38608"/>
                  </a:cubicBezTo>
                  <a:lnTo>
                    <a:pt x="81788" y="51943"/>
                  </a:lnTo>
                  <a:cubicBezTo>
                    <a:pt x="75946" y="63500"/>
                    <a:pt x="72390" y="68707"/>
                    <a:pt x="68072" y="73152"/>
                  </a:cubicBezTo>
                  <a:lnTo>
                    <a:pt x="57785" y="83058"/>
                  </a:lnTo>
                  <a:cubicBezTo>
                    <a:pt x="41275" y="97155"/>
                    <a:pt x="33909" y="104140"/>
                    <a:pt x="28448" y="110236"/>
                  </a:cubicBezTo>
                  <a:lnTo>
                    <a:pt x="18288" y="123444"/>
                  </a:lnTo>
                  <a:lnTo>
                    <a:pt x="83185" y="131445"/>
                  </a:lnTo>
                  <a:lnTo>
                    <a:pt x="83185" y="143637"/>
                  </a:lnTo>
                  <a:lnTo>
                    <a:pt x="0" y="143637"/>
                  </a:lnTo>
                  <a:lnTo>
                    <a:pt x="0" y="130810"/>
                  </a:lnTo>
                  <a:cubicBezTo>
                    <a:pt x="4191" y="120777"/>
                    <a:pt x="9398" y="112141"/>
                    <a:pt x="15748" y="104902"/>
                  </a:cubicBezTo>
                </a:path>
              </a:pathLst>
            </a:custGeom>
            <a:solidFill>
              <a:srgbClr val="000000"/>
            </a:solidFill>
          </p:spPr>
          <p:txBody>
            <a:bodyPr/>
            <a:lstStyle/>
            <a:p>
              <a:endParaRPr lang="en-US"/>
            </a:p>
          </p:txBody>
        </p:sp>
        <p:sp>
          <p:nvSpPr>
            <p:cNvPr id="108" name="Freeform 108"/>
            <p:cNvSpPr/>
            <p:nvPr/>
          </p:nvSpPr>
          <p:spPr>
            <a:xfrm>
              <a:off x="396113" y="63754"/>
              <a:ext cx="83058" cy="143891"/>
            </a:xfrm>
            <a:custGeom>
              <a:avLst/>
              <a:gdLst/>
              <a:ahLst/>
              <a:cxnLst/>
              <a:rect l="l" t="t" r="r" b="b"/>
              <a:pathLst>
                <a:path w="83058" h="143891">
                  <a:moveTo>
                    <a:pt x="15748" y="104902"/>
                  </a:moveTo>
                  <a:lnTo>
                    <a:pt x="39878" y="80899"/>
                  </a:lnTo>
                  <a:cubicBezTo>
                    <a:pt x="46355" y="75184"/>
                    <a:pt x="51435" y="70485"/>
                    <a:pt x="55118" y="66675"/>
                  </a:cubicBezTo>
                  <a:lnTo>
                    <a:pt x="61849" y="58674"/>
                  </a:lnTo>
                  <a:cubicBezTo>
                    <a:pt x="66675" y="49530"/>
                    <a:pt x="67818" y="44577"/>
                    <a:pt x="67818" y="39243"/>
                  </a:cubicBezTo>
                  <a:lnTo>
                    <a:pt x="65532" y="25146"/>
                  </a:lnTo>
                  <a:cubicBezTo>
                    <a:pt x="56642" y="14732"/>
                    <a:pt x="50673" y="12065"/>
                    <a:pt x="43434" y="12065"/>
                  </a:cubicBezTo>
                  <a:lnTo>
                    <a:pt x="32893" y="13589"/>
                  </a:lnTo>
                  <a:cubicBezTo>
                    <a:pt x="24384" y="19812"/>
                    <a:pt x="21209" y="23876"/>
                    <a:pt x="18923" y="28956"/>
                  </a:cubicBezTo>
                  <a:lnTo>
                    <a:pt x="15748" y="39370"/>
                  </a:lnTo>
                  <a:lnTo>
                    <a:pt x="3175" y="38481"/>
                  </a:lnTo>
                  <a:lnTo>
                    <a:pt x="4699" y="24892"/>
                  </a:lnTo>
                  <a:cubicBezTo>
                    <a:pt x="11811" y="13208"/>
                    <a:pt x="16764" y="8509"/>
                    <a:pt x="22987" y="5207"/>
                  </a:cubicBezTo>
                  <a:lnTo>
                    <a:pt x="36322" y="0"/>
                  </a:lnTo>
                  <a:cubicBezTo>
                    <a:pt x="52070" y="0"/>
                    <a:pt x="59055" y="1651"/>
                    <a:pt x="64897" y="5080"/>
                  </a:cubicBezTo>
                  <a:lnTo>
                    <a:pt x="75311" y="13081"/>
                  </a:lnTo>
                  <a:cubicBezTo>
                    <a:pt x="81534" y="24765"/>
                    <a:pt x="83058" y="31242"/>
                    <a:pt x="83058" y="38608"/>
                  </a:cubicBezTo>
                  <a:lnTo>
                    <a:pt x="81661" y="52197"/>
                  </a:lnTo>
                  <a:cubicBezTo>
                    <a:pt x="75819" y="63754"/>
                    <a:pt x="72263" y="68961"/>
                    <a:pt x="67945" y="73406"/>
                  </a:cubicBezTo>
                  <a:lnTo>
                    <a:pt x="57658" y="83312"/>
                  </a:lnTo>
                  <a:cubicBezTo>
                    <a:pt x="41148" y="97409"/>
                    <a:pt x="33782" y="104394"/>
                    <a:pt x="28321" y="110490"/>
                  </a:cubicBezTo>
                  <a:lnTo>
                    <a:pt x="18161" y="123698"/>
                  </a:lnTo>
                  <a:lnTo>
                    <a:pt x="83058" y="131699"/>
                  </a:lnTo>
                  <a:lnTo>
                    <a:pt x="83058"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grpSp>
      <p:grpSp>
        <p:nvGrpSpPr>
          <p:cNvPr id="109" name="Group 109"/>
          <p:cNvGrpSpPr>
            <a:grpSpLocks noChangeAspect="1"/>
          </p:cNvGrpSpPr>
          <p:nvPr/>
        </p:nvGrpSpPr>
        <p:grpSpPr>
          <a:xfrm>
            <a:off x="2035165" y="4756120"/>
            <a:ext cx="7624262" cy="6730"/>
            <a:chOff x="0" y="0"/>
            <a:chExt cx="10790796" cy="9525"/>
          </a:xfrm>
        </p:grpSpPr>
        <p:sp>
          <p:nvSpPr>
            <p:cNvPr id="110" name="Freeform 110"/>
            <p:cNvSpPr/>
            <p:nvPr/>
          </p:nvSpPr>
          <p:spPr>
            <a:xfrm>
              <a:off x="0" y="0"/>
              <a:ext cx="10790809" cy="9525"/>
            </a:xfrm>
            <a:custGeom>
              <a:avLst/>
              <a:gdLst/>
              <a:ahLst/>
              <a:cxnLst/>
              <a:rect l="l" t="t" r="r" b="b"/>
              <a:pathLst>
                <a:path w="10790809" h="9525">
                  <a:moveTo>
                    <a:pt x="0" y="0"/>
                  </a:moveTo>
                  <a:lnTo>
                    <a:pt x="10790809" y="9525"/>
                  </a:lnTo>
                  <a:lnTo>
                    <a:pt x="0" y="9525"/>
                  </a:lnTo>
                  <a:close/>
                </a:path>
              </a:pathLst>
            </a:custGeom>
            <a:solidFill>
              <a:srgbClr val="B3B3B3"/>
            </a:solidFill>
          </p:spPr>
          <p:txBody>
            <a:bodyPr/>
            <a:lstStyle/>
            <a:p>
              <a:endParaRPr lang="en-US"/>
            </a:p>
          </p:txBody>
        </p:sp>
      </p:grpSp>
      <p:grpSp>
        <p:nvGrpSpPr>
          <p:cNvPr id="111" name="Group 111"/>
          <p:cNvGrpSpPr>
            <a:grpSpLocks noChangeAspect="1"/>
          </p:cNvGrpSpPr>
          <p:nvPr/>
        </p:nvGrpSpPr>
        <p:grpSpPr>
          <a:xfrm>
            <a:off x="2035165" y="5199224"/>
            <a:ext cx="7624262" cy="6730"/>
            <a:chOff x="0" y="0"/>
            <a:chExt cx="10790796" cy="9525"/>
          </a:xfrm>
        </p:grpSpPr>
        <p:sp>
          <p:nvSpPr>
            <p:cNvPr id="112" name="Freeform 112"/>
            <p:cNvSpPr/>
            <p:nvPr/>
          </p:nvSpPr>
          <p:spPr>
            <a:xfrm>
              <a:off x="0" y="0"/>
              <a:ext cx="10790809" cy="9525"/>
            </a:xfrm>
            <a:custGeom>
              <a:avLst/>
              <a:gdLst/>
              <a:ahLst/>
              <a:cxnLst/>
              <a:rect l="l" t="t" r="r" b="b"/>
              <a:pathLst>
                <a:path w="10790809" h="9525">
                  <a:moveTo>
                    <a:pt x="0" y="0"/>
                  </a:moveTo>
                  <a:lnTo>
                    <a:pt x="10790809" y="9525"/>
                  </a:lnTo>
                  <a:lnTo>
                    <a:pt x="0" y="9525"/>
                  </a:lnTo>
                  <a:close/>
                </a:path>
              </a:pathLst>
            </a:custGeom>
            <a:solidFill>
              <a:srgbClr val="B3B3B3"/>
            </a:solidFill>
          </p:spPr>
          <p:txBody>
            <a:bodyPr/>
            <a:lstStyle/>
            <a:p>
              <a:endParaRPr lang="en-US"/>
            </a:p>
          </p:txBody>
        </p:sp>
      </p:grpSp>
      <p:grpSp>
        <p:nvGrpSpPr>
          <p:cNvPr id="113" name="Group 113"/>
          <p:cNvGrpSpPr>
            <a:grpSpLocks noChangeAspect="1"/>
          </p:cNvGrpSpPr>
          <p:nvPr/>
        </p:nvGrpSpPr>
        <p:grpSpPr>
          <a:xfrm>
            <a:off x="1990297" y="8256124"/>
            <a:ext cx="7713992" cy="96460"/>
            <a:chOff x="0" y="0"/>
            <a:chExt cx="10917796" cy="136525"/>
          </a:xfrm>
        </p:grpSpPr>
        <p:sp>
          <p:nvSpPr>
            <p:cNvPr id="114" name="Freeform 114"/>
            <p:cNvSpPr/>
            <p:nvPr/>
          </p:nvSpPr>
          <p:spPr>
            <a:xfrm>
              <a:off x="63500" y="63500"/>
              <a:ext cx="10790809" cy="9525"/>
            </a:xfrm>
            <a:custGeom>
              <a:avLst/>
              <a:gdLst/>
              <a:ahLst/>
              <a:cxnLst/>
              <a:rect l="l" t="t" r="r" b="b"/>
              <a:pathLst>
                <a:path w="10790809" h="9525">
                  <a:moveTo>
                    <a:pt x="0" y="0"/>
                  </a:moveTo>
                  <a:lnTo>
                    <a:pt x="10790809" y="9525"/>
                  </a:lnTo>
                  <a:lnTo>
                    <a:pt x="0" y="9525"/>
                  </a:lnTo>
                  <a:close/>
                </a:path>
              </a:pathLst>
            </a:custGeom>
            <a:solidFill>
              <a:srgbClr val="B3B3B3"/>
            </a:solidFill>
          </p:spPr>
          <p:txBody>
            <a:bodyPr/>
            <a:lstStyle/>
            <a:p>
              <a:endParaRPr lang="en-US"/>
            </a:p>
          </p:txBody>
        </p:sp>
        <p:sp>
          <p:nvSpPr>
            <p:cNvPr id="115" name="Freeform 115"/>
            <p:cNvSpPr/>
            <p:nvPr/>
          </p:nvSpPr>
          <p:spPr>
            <a:xfrm>
              <a:off x="63500" y="63500"/>
              <a:ext cx="10790809" cy="9525"/>
            </a:xfrm>
            <a:custGeom>
              <a:avLst/>
              <a:gdLst/>
              <a:ahLst/>
              <a:cxnLst/>
              <a:rect l="l" t="t" r="r" b="b"/>
              <a:pathLst>
                <a:path w="10790809" h="9525">
                  <a:moveTo>
                    <a:pt x="0" y="0"/>
                  </a:moveTo>
                  <a:lnTo>
                    <a:pt x="10790809" y="9525"/>
                  </a:lnTo>
                  <a:lnTo>
                    <a:pt x="0" y="9525"/>
                  </a:lnTo>
                  <a:close/>
                </a:path>
              </a:pathLst>
            </a:custGeom>
            <a:solidFill>
              <a:srgbClr val="B3B3B3"/>
            </a:solidFill>
          </p:spPr>
          <p:txBody>
            <a:bodyPr/>
            <a:lstStyle/>
            <a:p>
              <a:endParaRPr lang="en-US"/>
            </a:p>
          </p:txBody>
        </p:sp>
        <p:sp>
          <p:nvSpPr>
            <p:cNvPr id="116" name="Freeform 116"/>
            <p:cNvSpPr/>
            <p:nvPr/>
          </p:nvSpPr>
          <p:spPr>
            <a:xfrm>
              <a:off x="63500" y="63500"/>
              <a:ext cx="10790809" cy="9525"/>
            </a:xfrm>
            <a:custGeom>
              <a:avLst/>
              <a:gdLst/>
              <a:ahLst/>
              <a:cxnLst/>
              <a:rect l="l" t="t" r="r" b="b"/>
              <a:pathLst>
                <a:path w="10790809" h="9525">
                  <a:moveTo>
                    <a:pt x="0" y="0"/>
                  </a:moveTo>
                  <a:lnTo>
                    <a:pt x="10790809" y="9525"/>
                  </a:lnTo>
                  <a:lnTo>
                    <a:pt x="0" y="9525"/>
                  </a:lnTo>
                  <a:close/>
                </a:path>
              </a:pathLst>
            </a:custGeom>
            <a:solidFill>
              <a:srgbClr val="B3B3B3"/>
            </a:solidFill>
          </p:spPr>
          <p:txBody>
            <a:bodyPr/>
            <a:lstStyle/>
            <a:p>
              <a:endParaRPr lang="en-US"/>
            </a:p>
          </p:txBody>
        </p:sp>
        <p:sp>
          <p:nvSpPr>
            <p:cNvPr id="117" name="Freeform 117"/>
            <p:cNvSpPr/>
            <p:nvPr/>
          </p:nvSpPr>
          <p:spPr>
            <a:xfrm>
              <a:off x="63500" y="63500"/>
              <a:ext cx="10790809" cy="9525"/>
            </a:xfrm>
            <a:custGeom>
              <a:avLst/>
              <a:gdLst/>
              <a:ahLst/>
              <a:cxnLst/>
              <a:rect l="l" t="t" r="r" b="b"/>
              <a:pathLst>
                <a:path w="10790809" h="9525">
                  <a:moveTo>
                    <a:pt x="0" y="0"/>
                  </a:moveTo>
                  <a:lnTo>
                    <a:pt x="10790809" y="9525"/>
                  </a:lnTo>
                  <a:lnTo>
                    <a:pt x="0" y="9525"/>
                  </a:lnTo>
                  <a:close/>
                </a:path>
              </a:pathLst>
            </a:custGeom>
            <a:solidFill>
              <a:srgbClr val="B3B3B3"/>
            </a:solidFill>
          </p:spPr>
          <p:txBody>
            <a:bodyPr/>
            <a:lstStyle/>
            <a:p>
              <a:endParaRPr lang="en-US"/>
            </a:p>
          </p:txBody>
        </p:sp>
      </p:grpSp>
      <p:sp>
        <p:nvSpPr>
          <p:cNvPr id="118" name="Freeform 118"/>
          <p:cNvSpPr/>
          <p:nvPr/>
        </p:nvSpPr>
        <p:spPr>
          <a:xfrm>
            <a:off x="1988224" y="5275285"/>
            <a:ext cx="7809812" cy="2823931"/>
          </a:xfrm>
          <a:custGeom>
            <a:avLst/>
            <a:gdLst/>
            <a:ahLst/>
            <a:cxnLst/>
            <a:rect l="l" t="t" r="r" b="b"/>
            <a:pathLst>
              <a:path w="7809812" h="2823931">
                <a:moveTo>
                  <a:pt x="0" y="0"/>
                </a:moveTo>
                <a:lnTo>
                  <a:pt x="7809812" y="0"/>
                </a:lnTo>
                <a:lnTo>
                  <a:pt x="7809812" y="2823931"/>
                </a:lnTo>
                <a:lnTo>
                  <a:pt x="0" y="28239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19" name="Group 119"/>
          <p:cNvGrpSpPr>
            <a:grpSpLocks noChangeAspect="1"/>
          </p:cNvGrpSpPr>
          <p:nvPr/>
        </p:nvGrpSpPr>
        <p:grpSpPr>
          <a:xfrm>
            <a:off x="9408556" y="8462369"/>
            <a:ext cx="387185" cy="193371"/>
            <a:chOff x="0" y="0"/>
            <a:chExt cx="547992" cy="273685"/>
          </a:xfrm>
        </p:grpSpPr>
        <p:sp>
          <p:nvSpPr>
            <p:cNvPr id="120" name="Freeform 120"/>
            <p:cNvSpPr/>
            <p:nvPr/>
          </p:nvSpPr>
          <p:spPr>
            <a:xfrm>
              <a:off x="63500" y="63754"/>
              <a:ext cx="83058" cy="143891"/>
            </a:xfrm>
            <a:custGeom>
              <a:avLst/>
              <a:gdLst/>
              <a:ahLst/>
              <a:cxnLst/>
              <a:rect l="l" t="t" r="r" b="b"/>
              <a:pathLst>
                <a:path w="83058" h="143891">
                  <a:moveTo>
                    <a:pt x="15748" y="104902"/>
                  </a:moveTo>
                  <a:lnTo>
                    <a:pt x="39878" y="80899"/>
                  </a:lnTo>
                  <a:cubicBezTo>
                    <a:pt x="46355" y="75184"/>
                    <a:pt x="51435" y="70485"/>
                    <a:pt x="55118" y="66675"/>
                  </a:cubicBezTo>
                  <a:lnTo>
                    <a:pt x="61849" y="58674"/>
                  </a:lnTo>
                  <a:cubicBezTo>
                    <a:pt x="66675" y="49530"/>
                    <a:pt x="67818" y="44577"/>
                    <a:pt x="67818" y="39243"/>
                  </a:cubicBezTo>
                  <a:lnTo>
                    <a:pt x="65659" y="25146"/>
                  </a:lnTo>
                  <a:cubicBezTo>
                    <a:pt x="56769" y="14732"/>
                    <a:pt x="50800" y="12065"/>
                    <a:pt x="43434" y="12065"/>
                  </a:cubicBezTo>
                  <a:lnTo>
                    <a:pt x="32893" y="13589"/>
                  </a:lnTo>
                  <a:cubicBezTo>
                    <a:pt x="24384" y="19812"/>
                    <a:pt x="21209" y="23876"/>
                    <a:pt x="18923" y="28956"/>
                  </a:cubicBezTo>
                  <a:lnTo>
                    <a:pt x="15748" y="39370"/>
                  </a:lnTo>
                  <a:lnTo>
                    <a:pt x="3175" y="38481"/>
                  </a:lnTo>
                  <a:lnTo>
                    <a:pt x="4699" y="24892"/>
                  </a:lnTo>
                  <a:cubicBezTo>
                    <a:pt x="11811" y="13208"/>
                    <a:pt x="16764" y="8509"/>
                    <a:pt x="22987" y="5207"/>
                  </a:cubicBezTo>
                  <a:lnTo>
                    <a:pt x="36322" y="0"/>
                  </a:lnTo>
                  <a:cubicBezTo>
                    <a:pt x="52070" y="0"/>
                    <a:pt x="59055" y="1651"/>
                    <a:pt x="64897" y="5080"/>
                  </a:cubicBezTo>
                  <a:lnTo>
                    <a:pt x="75311" y="13081"/>
                  </a:lnTo>
                  <a:cubicBezTo>
                    <a:pt x="81534" y="24765"/>
                    <a:pt x="83058" y="31242"/>
                    <a:pt x="83058" y="38608"/>
                  </a:cubicBezTo>
                  <a:lnTo>
                    <a:pt x="81661" y="52197"/>
                  </a:lnTo>
                  <a:cubicBezTo>
                    <a:pt x="75819" y="63754"/>
                    <a:pt x="72263" y="68961"/>
                    <a:pt x="67945" y="73406"/>
                  </a:cubicBezTo>
                  <a:lnTo>
                    <a:pt x="57658" y="83312"/>
                  </a:lnTo>
                  <a:cubicBezTo>
                    <a:pt x="41148" y="97409"/>
                    <a:pt x="33782" y="104394"/>
                    <a:pt x="28321" y="110490"/>
                  </a:cubicBezTo>
                  <a:lnTo>
                    <a:pt x="18161" y="123698"/>
                  </a:lnTo>
                  <a:lnTo>
                    <a:pt x="83058" y="131699"/>
                  </a:lnTo>
                  <a:lnTo>
                    <a:pt x="83058" y="143891"/>
                  </a:lnTo>
                  <a:lnTo>
                    <a:pt x="0" y="143891"/>
                  </a:lnTo>
                  <a:lnTo>
                    <a:pt x="0" y="130810"/>
                  </a:lnTo>
                  <a:cubicBezTo>
                    <a:pt x="4191" y="120777"/>
                    <a:pt x="9398" y="112141"/>
                    <a:pt x="15748" y="104902"/>
                  </a:cubicBezTo>
                </a:path>
              </a:pathLst>
            </a:custGeom>
            <a:solidFill>
              <a:srgbClr val="000000"/>
            </a:solidFill>
          </p:spPr>
          <p:txBody>
            <a:bodyPr/>
            <a:lstStyle/>
            <a:p>
              <a:endParaRPr lang="en-US"/>
            </a:p>
          </p:txBody>
        </p:sp>
        <p:sp>
          <p:nvSpPr>
            <p:cNvPr id="121" name="Freeform 121"/>
            <p:cNvSpPr/>
            <p:nvPr/>
          </p:nvSpPr>
          <p:spPr>
            <a:xfrm>
              <a:off x="169799" y="63500"/>
              <a:ext cx="90678" cy="146685"/>
            </a:xfrm>
            <a:custGeom>
              <a:avLst/>
              <a:gdLst/>
              <a:ahLst/>
              <a:cxnLst/>
              <a:rect l="l" t="t" r="r" b="b"/>
              <a:pathLst>
                <a:path w="90678" h="146685">
                  <a:moveTo>
                    <a:pt x="69850" y="116078"/>
                  </a:moveTo>
                  <a:lnTo>
                    <a:pt x="76073" y="73660"/>
                  </a:lnTo>
                  <a:cubicBezTo>
                    <a:pt x="76073" y="57531"/>
                    <a:pt x="74041" y="43307"/>
                    <a:pt x="69850" y="30734"/>
                  </a:cubicBezTo>
                  <a:cubicBezTo>
                    <a:pt x="65659" y="18161"/>
                    <a:pt x="57531" y="12065"/>
                    <a:pt x="45339" y="12065"/>
                  </a:cubicBezTo>
                  <a:cubicBezTo>
                    <a:pt x="33274" y="12065"/>
                    <a:pt x="25146" y="18288"/>
                    <a:pt x="21082" y="30734"/>
                  </a:cubicBezTo>
                  <a:lnTo>
                    <a:pt x="14859" y="73660"/>
                  </a:lnTo>
                  <a:cubicBezTo>
                    <a:pt x="14859" y="89662"/>
                    <a:pt x="16891" y="103759"/>
                    <a:pt x="21082" y="116078"/>
                  </a:cubicBezTo>
                  <a:cubicBezTo>
                    <a:pt x="25273" y="128397"/>
                    <a:pt x="33274" y="134493"/>
                    <a:pt x="45212" y="134493"/>
                  </a:cubicBezTo>
                  <a:cubicBezTo>
                    <a:pt x="57150" y="134493"/>
                    <a:pt x="65405" y="128397"/>
                    <a:pt x="69596" y="116078"/>
                  </a:cubicBezTo>
                  <a:moveTo>
                    <a:pt x="10795" y="125730"/>
                  </a:moveTo>
                  <a:cubicBezTo>
                    <a:pt x="3683" y="111760"/>
                    <a:pt x="0" y="94488"/>
                    <a:pt x="0" y="73660"/>
                  </a:cubicBezTo>
                  <a:cubicBezTo>
                    <a:pt x="0" y="52832"/>
                    <a:pt x="3556" y="35306"/>
                    <a:pt x="10541" y="21209"/>
                  </a:cubicBezTo>
                  <a:cubicBezTo>
                    <a:pt x="17526" y="7112"/>
                    <a:pt x="29337" y="0"/>
                    <a:pt x="45466" y="0"/>
                  </a:cubicBezTo>
                  <a:cubicBezTo>
                    <a:pt x="61595" y="0"/>
                    <a:pt x="73279" y="7112"/>
                    <a:pt x="80264" y="21209"/>
                  </a:cubicBezTo>
                  <a:cubicBezTo>
                    <a:pt x="87249" y="35306"/>
                    <a:pt x="90678" y="52832"/>
                    <a:pt x="90678" y="73660"/>
                  </a:cubicBezTo>
                  <a:cubicBezTo>
                    <a:pt x="90678" y="94488"/>
                    <a:pt x="87122" y="111633"/>
                    <a:pt x="79883" y="125730"/>
                  </a:cubicBezTo>
                  <a:cubicBezTo>
                    <a:pt x="72644" y="139827"/>
                    <a:pt x="61214" y="146685"/>
                    <a:pt x="45466" y="146685"/>
                  </a:cubicBezTo>
                  <a:cubicBezTo>
                    <a:pt x="29718" y="146685"/>
                    <a:pt x="18288" y="139700"/>
                    <a:pt x="11049" y="125730"/>
                  </a:cubicBezTo>
                </a:path>
              </a:pathLst>
            </a:custGeom>
            <a:solidFill>
              <a:srgbClr val="000000"/>
            </a:solidFill>
          </p:spPr>
          <p:txBody>
            <a:bodyPr/>
            <a:lstStyle/>
            <a:p>
              <a:endParaRPr lang="en-US"/>
            </a:p>
          </p:txBody>
        </p:sp>
        <p:sp>
          <p:nvSpPr>
            <p:cNvPr id="122" name="Freeform 122"/>
            <p:cNvSpPr/>
            <p:nvPr/>
          </p:nvSpPr>
          <p:spPr>
            <a:xfrm>
              <a:off x="285242" y="63754"/>
              <a:ext cx="83185" cy="143637"/>
            </a:xfrm>
            <a:custGeom>
              <a:avLst/>
              <a:gdLst/>
              <a:ahLst/>
              <a:cxnLst/>
              <a:rect l="l" t="t" r="r" b="b"/>
              <a:pathLst>
                <a:path w="83185" h="143637">
                  <a:moveTo>
                    <a:pt x="15748" y="104902"/>
                  </a:moveTo>
                  <a:lnTo>
                    <a:pt x="39878" y="80899"/>
                  </a:lnTo>
                  <a:cubicBezTo>
                    <a:pt x="46355" y="75184"/>
                    <a:pt x="51435" y="70485"/>
                    <a:pt x="55118" y="66675"/>
                  </a:cubicBezTo>
                  <a:lnTo>
                    <a:pt x="61849" y="58674"/>
                  </a:lnTo>
                  <a:cubicBezTo>
                    <a:pt x="66675" y="49530"/>
                    <a:pt x="67818" y="44577"/>
                    <a:pt x="67818" y="39243"/>
                  </a:cubicBezTo>
                  <a:lnTo>
                    <a:pt x="65532" y="25146"/>
                  </a:lnTo>
                  <a:cubicBezTo>
                    <a:pt x="56642" y="14732"/>
                    <a:pt x="50673" y="12065"/>
                    <a:pt x="43434" y="12065"/>
                  </a:cubicBezTo>
                  <a:lnTo>
                    <a:pt x="32893" y="13589"/>
                  </a:lnTo>
                  <a:cubicBezTo>
                    <a:pt x="24384" y="19812"/>
                    <a:pt x="21209" y="23876"/>
                    <a:pt x="18923" y="28956"/>
                  </a:cubicBezTo>
                  <a:lnTo>
                    <a:pt x="15748" y="39370"/>
                  </a:lnTo>
                  <a:lnTo>
                    <a:pt x="3175" y="38481"/>
                  </a:lnTo>
                  <a:lnTo>
                    <a:pt x="4699" y="24892"/>
                  </a:lnTo>
                  <a:cubicBezTo>
                    <a:pt x="11811" y="13208"/>
                    <a:pt x="16764" y="8509"/>
                    <a:pt x="22987" y="5207"/>
                  </a:cubicBezTo>
                  <a:lnTo>
                    <a:pt x="36322" y="0"/>
                  </a:lnTo>
                  <a:cubicBezTo>
                    <a:pt x="52070" y="0"/>
                    <a:pt x="59055" y="1651"/>
                    <a:pt x="64897" y="5080"/>
                  </a:cubicBezTo>
                  <a:lnTo>
                    <a:pt x="75311" y="13081"/>
                  </a:lnTo>
                  <a:cubicBezTo>
                    <a:pt x="81534" y="24765"/>
                    <a:pt x="83058" y="31242"/>
                    <a:pt x="83058" y="38608"/>
                  </a:cubicBezTo>
                  <a:lnTo>
                    <a:pt x="81788" y="51943"/>
                  </a:lnTo>
                  <a:cubicBezTo>
                    <a:pt x="75946" y="63500"/>
                    <a:pt x="72390" y="68707"/>
                    <a:pt x="68072" y="73152"/>
                  </a:cubicBezTo>
                  <a:lnTo>
                    <a:pt x="57785" y="83058"/>
                  </a:lnTo>
                  <a:cubicBezTo>
                    <a:pt x="41275" y="97155"/>
                    <a:pt x="33909" y="104140"/>
                    <a:pt x="28448" y="110236"/>
                  </a:cubicBezTo>
                  <a:lnTo>
                    <a:pt x="18288" y="123444"/>
                  </a:lnTo>
                  <a:lnTo>
                    <a:pt x="83185" y="131445"/>
                  </a:lnTo>
                  <a:lnTo>
                    <a:pt x="83185" y="143637"/>
                  </a:lnTo>
                  <a:lnTo>
                    <a:pt x="0" y="143637"/>
                  </a:lnTo>
                  <a:lnTo>
                    <a:pt x="0" y="130810"/>
                  </a:lnTo>
                  <a:cubicBezTo>
                    <a:pt x="4191" y="120777"/>
                    <a:pt x="9398" y="112141"/>
                    <a:pt x="15748" y="104902"/>
                  </a:cubicBezTo>
                </a:path>
              </a:pathLst>
            </a:custGeom>
            <a:solidFill>
              <a:srgbClr val="000000"/>
            </a:solidFill>
          </p:spPr>
          <p:txBody>
            <a:bodyPr/>
            <a:lstStyle/>
            <a:p>
              <a:endParaRPr lang="en-US"/>
            </a:p>
          </p:txBody>
        </p:sp>
        <p:sp>
          <p:nvSpPr>
            <p:cNvPr id="123" name="Freeform 123"/>
            <p:cNvSpPr/>
            <p:nvPr/>
          </p:nvSpPr>
          <p:spPr>
            <a:xfrm>
              <a:off x="391160" y="66294"/>
              <a:ext cx="93345" cy="141224"/>
            </a:xfrm>
            <a:custGeom>
              <a:avLst/>
              <a:gdLst/>
              <a:ahLst/>
              <a:cxnLst/>
              <a:rect l="l" t="t" r="r" b="b"/>
              <a:pathLst>
                <a:path w="93345" h="141224">
                  <a:moveTo>
                    <a:pt x="57277" y="94996"/>
                  </a:moveTo>
                  <a:lnTo>
                    <a:pt x="57277" y="16002"/>
                  </a:lnTo>
                  <a:lnTo>
                    <a:pt x="57150" y="16002"/>
                  </a:lnTo>
                  <a:lnTo>
                    <a:pt x="13843" y="94996"/>
                  </a:lnTo>
                  <a:close/>
                  <a:moveTo>
                    <a:pt x="57277" y="106934"/>
                  </a:moveTo>
                  <a:lnTo>
                    <a:pt x="0" y="106934"/>
                  </a:lnTo>
                  <a:lnTo>
                    <a:pt x="0" y="94107"/>
                  </a:lnTo>
                  <a:lnTo>
                    <a:pt x="52832" y="0"/>
                  </a:lnTo>
                  <a:lnTo>
                    <a:pt x="72390" y="0"/>
                  </a:lnTo>
                  <a:lnTo>
                    <a:pt x="72390" y="94996"/>
                  </a:lnTo>
                  <a:lnTo>
                    <a:pt x="93345" y="94996"/>
                  </a:lnTo>
                  <a:lnTo>
                    <a:pt x="93345" y="106934"/>
                  </a:lnTo>
                  <a:lnTo>
                    <a:pt x="72390" y="106934"/>
                  </a:lnTo>
                  <a:lnTo>
                    <a:pt x="72390" y="141224"/>
                  </a:lnTo>
                  <a:lnTo>
                    <a:pt x="57277" y="141224"/>
                  </a:lnTo>
                  <a:close/>
                </a:path>
              </a:pathLst>
            </a:custGeom>
            <a:solidFill>
              <a:srgbClr val="000000"/>
            </a:solidFill>
          </p:spPr>
          <p:txBody>
            <a:bodyPr/>
            <a:lstStyle/>
            <a:p>
              <a:endParaRPr lang="en-US"/>
            </a:p>
          </p:txBody>
        </p:sp>
      </p:grpSp>
      <p:grpSp>
        <p:nvGrpSpPr>
          <p:cNvPr id="124" name="Group 124"/>
          <p:cNvGrpSpPr>
            <a:grpSpLocks noChangeAspect="1"/>
          </p:cNvGrpSpPr>
          <p:nvPr/>
        </p:nvGrpSpPr>
        <p:grpSpPr>
          <a:xfrm>
            <a:off x="10695892" y="7546953"/>
            <a:ext cx="471687" cy="221864"/>
            <a:chOff x="0" y="0"/>
            <a:chExt cx="582663" cy="274066"/>
          </a:xfrm>
        </p:grpSpPr>
        <p:sp>
          <p:nvSpPr>
            <p:cNvPr id="125" name="Freeform 125"/>
            <p:cNvSpPr/>
            <p:nvPr/>
          </p:nvSpPr>
          <p:spPr>
            <a:xfrm>
              <a:off x="63500" y="66294"/>
              <a:ext cx="66421" cy="141224"/>
            </a:xfrm>
            <a:custGeom>
              <a:avLst/>
              <a:gdLst/>
              <a:ahLst/>
              <a:cxnLst/>
              <a:rect l="l" t="t" r="r" b="b"/>
              <a:pathLst>
                <a:path w="66421" h="141224">
                  <a:moveTo>
                    <a:pt x="29718" y="129413"/>
                  </a:moveTo>
                  <a:lnTo>
                    <a:pt x="29718" y="20447"/>
                  </a:lnTo>
                  <a:cubicBezTo>
                    <a:pt x="23749" y="27559"/>
                    <a:pt x="14986" y="33020"/>
                    <a:pt x="3429" y="36957"/>
                  </a:cubicBezTo>
                  <a:lnTo>
                    <a:pt x="0" y="25527"/>
                  </a:lnTo>
                  <a:cubicBezTo>
                    <a:pt x="7112" y="23241"/>
                    <a:pt x="13589" y="19939"/>
                    <a:pt x="19431" y="15494"/>
                  </a:cubicBezTo>
                  <a:lnTo>
                    <a:pt x="29845" y="5969"/>
                  </a:lnTo>
                  <a:lnTo>
                    <a:pt x="44704" y="0"/>
                  </a:lnTo>
                  <a:lnTo>
                    <a:pt x="44704" y="129413"/>
                  </a:lnTo>
                  <a:lnTo>
                    <a:pt x="66421" y="129413"/>
                  </a:lnTo>
                  <a:lnTo>
                    <a:pt x="66421" y="141224"/>
                  </a:lnTo>
                  <a:lnTo>
                    <a:pt x="8001" y="141224"/>
                  </a:lnTo>
                  <a:lnTo>
                    <a:pt x="8001" y="129413"/>
                  </a:lnTo>
                  <a:close/>
                </a:path>
              </a:pathLst>
            </a:custGeom>
            <a:solidFill>
              <a:srgbClr val="000000"/>
            </a:solidFill>
          </p:spPr>
          <p:txBody>
            <a:bodyPr/>
            <a:lstStyle/>
            <a:p>
              <a:endParaRPr lang="en-US"/>
            </a:p>
          </p:txBody>
        </p:sp>
        <p:sp>
          <p:nvSpPr>
            <p:cNvPr id="126" name="Freeform 126"/>
            <p:cNvSpPr/>
            <p:nvPr/>
          </p:nvSpPr>
          <p:spPr>
            <a:xfrm>
              <a:off x="167132" y="63627"/>
              <a:ext cx="87249" cy="146558"/>
            </a:xfrm>
            <a:custGeom>
              <a:avLst/>
              <a:gdLst/>
              <a:ahLst/>
              <a:cxnLst/>
              <a:rect l="l" t="t" r="r" b="b"/>
              <a:pathLst>
                <a:path w="87249" h="146558">
                  <a:moveTo>
                    <a:pt x="16891" y="138938"/>
                  </a:moveTo>
                  <a:lnTo>
                    <a:pt x="0" y="117348"/>
                  </a:lnTo>
                  <a:lnTo>
                    <a:pt x="12573" y="109474"/>
                  </a:lnTo>
                  <a:cubicBezTo>
                    <a:pt x="15113" y="116840"/>
                    <a:pt x="19177" y="122936"/>
                    <a:pt x="24638" y="127635"/>
                  </a:cubicBezTo>
                  <a:lnTo>
                    <a:pt x="36449" y="134747"/>
                  </a:lnTo>
                  <a:cubicBezTo>
                    <a:pt x="52197" y="134747"/>
                    <a:pt x="59182" y="132207"/>
                    <a:pt x="64389" y="127127"/>
                  </a:cubicBezTo>
                  <a:lnTo>
                    <a:pt x="72263" y="115189"/>
                  </a:lnTo>
                  <a:cubicBezTo>
                    <a:pt x="72263" y="95377"/>
                    <a:pt x="69088" y="87376"/>
                    <a:pt x="62738" y="82550"/>
                  </a:cubicBezTo>
                  <a:cubicBezTo>
                    <a:pt x="56388" y="77724"/>
                    <a:pt x="47498" y="75311"/>
                    <a:pt x="36068" y="75311"/>
                  </a:cubicBezTo>
                  <a:lnTo>
                    <a:pt x="29972" y="75438"/>
                  </a:lnTo>
                  <a:lnTo>
                    <a:pt x="28067" y="63500"/>
                  </a:lnTo>
                  <a:lnTo>
                    <a:pt x="34544" y="64262"/>
                  </a:lnTo>
                  <a:cubicBezTo>
                    <a:pt x="48387" y="64262"/>
                    <a:pt x="56007" y="61849"/>
                    <a:pt x="61341" y="57023"/>
                  </a:cubicBezTo>
                  <a:lnTo>
                    <a:pt x="69342" y="45720"/>
                  </a:lnTo>
                  <a:cubicBezTo>
                    <a:pt x="69342" y="29845"/>
                    <a:pt x="66929" y="23622"/>
                    <a:pt x="62230" y="19050"/>
                  </a:cubicBezTo>
                  <a:lnTo>
                    <a:pt x="51308" y="12192"/>
                  </a:lnTo>
                  <a:cubicBezTo>
                    <a:pt x="37084" y="12192"/>
                    <a:pt x="31496" y="14097"/>
                    <a:pt x="26797" y="18034"/>
                  </a:cubicBezTo>
                  <a:lnTo>
                    <a:pt x="18796" y="26797"/>
                  </a:lnTo>
                  <a:lnTo>
                    <a:pt x="5334" y="25781"/>
                  </a:lnTo>
                  <a:lnTo>
                    <a:pt x="13462" y="11811"/>
                  </a:lnTo>
                  <a:cubicBezTo>
                    <a:pt x="27940" y="2413"/>
                    <a:pt x="36322" y="0"/>
                    <a:pt x="45720" y="0"/>
                  </a:cubicBezTo>
                  <a:lnTo>
                    <a:pt x="59436" y="1524"/>
                  </a:lnTo>
                  <a:cubicBezTo>
                    <a:pt x="70993" y="7747"/>
                    <a:pt x="75565" y="12065"/>
                    <a:pt x="78740" y="17526"/>
                  </a:cubicBezTo>
                  <a:lnTo>
                    <a:pt x="83566" y="29083"/>
                  </a:lnTo>
                  <a:cubicBezTo>
                    <a:pt x="83566" y="43815"/>
                    <a:pt x="81661" y="50546"/>
                    <a:pt x="77851" y="56007"/>
                  </a:cubicBezTo>
                  <a:lnTo>
                    <a:pt x="67945" y="65913"/>
                  </a:lnTo>
                  <a:cubicBezTo>
                    <a:pt x="68453" y="71882"/>
                    <a:pt x="75311" y="76327"/>
                    <a:pt x="80137" y="82550"/>
                  </a:cubicBezTo>
                  <a:lnTo>
                    <a:pt x="87249" y="96139"/>
                  </a:lnTo>
                  <a:cubicBezTo>
                    <a:pt x="87249" y="113030"/>
                    <a:pt x="85344" y="120396"/>
                    <a:pt x="81534" y="126746"/>
                  </a:cubicBezTo>
                  <a:lnTo>
                    <a:pt x="72517" y="137922"/>
                  </a:lnTo>
                  <a:cubicBezTo>
                    <a:pt x="59182" y="144780"/>
                    <a:pt x="51689" y="146558"/>
                    <a:pt x="43307" y="146558"/>
                  </a:cubicBezTo>
                  <a:lnTo>
                    <a:pt x="16891" y="138811"/>
                  </a:lnTo>
                </a:path>
              </a:pathLst>
            </a:custGeom>
            <a:solidFill>
              <a:srgbClr val="000000"/>
            </a:solidFill>
          </p:spPr>
          <p:txBody>
            <a:bodyPr/>
            <a:lstStyle/>
            <a:p>
              <a:endParaRPr lang="en-US"/>
            </a:p>
          </p:txBody>
        </p:sp>
        <p:sp>
          <p:nvSpPr>
            <p:cNvPr id="127" name="Freeform 127"/>
            <p:cNvSpPr/>
            <p:nvPr/>
          </p:nvSpPr>
          <p:spPr>
            <a:xfrm>
              <a:off x="282702" y="187198"/>
              <a:ext cx="21971" cy="21971"/>
            </a:xfrm>
            <a:custGeom>
              <a:avLst/>
              <a:gdLst/>
              <a:ahLst/>
              <a:cxnLst/>
              <a:rect l="l" t="t" r="r" b="b"/>
              <a:pathLst>
                <a:path w="21971" h="21971">
                  <a:moveTo>
                    <a:pt x="3175" y="19050"/>
                  </a:moveTo>
                  <a:lnTo>
                    <a:pt x="0" y="14351"/>
                  </a:lnTo>
                  <a:lnTo>
                    <a:pt x="1016" y="5461"/>
                  </a:lnTo>
                  <a:lnTo>
                    <a:pt x="7747" y="0"/>
                  </a:lnTo>
                  <a:lnTo>
                    <a:pt x="16637" y="1016"/>
                  </a:lnTo>
                  <a:lnTo>
                    <a:pt x="21971" y="8001"/>
                  </a:lnTo>
                  <a:lnTo>
                    <a:pt x="20955" y="16764"/>
                  </a:lnTo>
                  <a:lnTo>
                    <a:pt x="13970" y="21971"/>
                  </a:lnTo>
                  <a:lnTo>
                    <a:pt x="5207" y="20955"/>
                  </a:lnTo>
                </a:path>
              </a:pathLst>
            </a:custGeom>
            <a:solidFill>
              <a:srgbClr val="000000"/>
            </a:solidFill>
          </p:spPr>
          <p:txBody>
            <a:bodyPr/>
            <a:lstStyle/>
            <a:p>
              <a:endParaRPr lang="en-US"/>
            </a:p>
          </p:txBody>
        </p:sp>
        <p:sp>
          <p:nvSpPr>
            <p:cNvPr id="128" name="Freeform 128"/>
            <p:cNvSpPr/>
            <p:nvPr/>
          </p:nvSpPr>
          <p:spPr>
            <a:xfrm>
              <a:off x="329946" y="63373"/>
              <a:ext cx="91059" cy="147066"/>
            </a:xfrm>
            <a:custGeom>
              <a:avLst/>
              <a:gdLst/>
              <a:ahLst/>
              <a:cxnLst/>
              <a:rect l="l" t="t" r="r" b="b"/>
              <a:pathLst>
                <a:path w="91059" h="147066">
                  <a:moveTo>
                    <a:pt x="26289" y="50419"/>
                  </a:moveTo>
                  <a:lnTo>
                    <a:pt x="37592" y="58928"/>
                  </a:lnTo>
                  <a:cubicBezTo>
                    <a:pt x="54737" y="59055"/>
                    <a:pt x="61087" y="54737"/>
                    <a:pt x="65532" y="50419"/>
                  </a:cubicBezTo>
                  <a:lnTo>
                    <a:pt x="72263" y="40640"/>
                  </a:lnTo>
                  <a:cubicBezTo>
                    <a:pt x="72263" y="27559"/>
                    <a:pt x="69850" y="22352"/>
                    <a:pt x="64897" y="18288"/>
                  </a:cubicBezTo>
                  <a:lnTo>
                    <a:pt x="53848" y="12446"/>
                  </a:lnTo>
                  <a:cubicBezTo>
                    <a:pt x="39243" y="12446"/>
                    <a:pt x="33020" y="14351"/>
                    <a:pt x="27559" y="18161"/>
                  </a:cubicBezTo>
                  <a:lnTo>
                    <a:pt x="19431" y="27305"/>
                  </a:lnTo>
                  <a:cubicBezTo>
                    <a:pt x="19431" y="40767"/>
                    <a:pt x="21717" y="46228"/>
                    <a:pt x="26289" y="50419"/>
                  </a:cubicBezTo>
                  <a:moveTo>
                    <a:pt x="67818" y="127889"/>
                  </a:moveTo>
                  <a:lnTo>
                    <a:pt x="76708" y="116713"/>
                  </a:lnTo>
                  <a:cubicBezTo>
                    <a:pt x="76708" y="102997"/>
                    <a:pt x="75311" y="98425"/>
                    <a:pt x="72517" y="94615"/>
                  </a:cubicBezTo>
                  <a:lnTo>
                    <a:pt x="66167" y="87630"/>
                  </a:lnTo>
                  <a:cubicBezTo>
                    <a:pt x="57658" y="82296"/>
                    <a:pt x="52070" y="79375"/>
                    <a:pt x="45085" y="76200"/>
                  </a:cubicBezTo>
                  <a:lnTo>
                    <a:pt x="33147" y="82169"/>
                  </a:lnTo>
                  <a:cubicBezTo>
                    <a:pt x="24765" y="87503"/>
                    <a:pt x="21336" y="90805"/>
                    <a:pt x="18542" y="94615"/>
                  </a:cubicBezTo>
                  <a:lnTo>
                    <a:pt x="14478" y="102997"/>
                  </a:lnTo>
                  <a:cubicBezTo>
                    <a:pt x="14478" y="116586"/>
                    <a:pt x="17526" y="123063"/>
                    <a:pt x="23495" y="127762"/>
                  </a:cubicBezTo>
                  <a:lnTo>
                    <a:pt x="36830" y="134747"/>
                  </a:lnTo>
                  <a:cubicBezTo>
                    <a:pt x="54483" y="134747"/>
                    <a:pt x="61849" y="132461"/>
                    <a:pt x="67818" y="127762"/>
                  </a:cubicBezTo>
                  <a:moveTo>
                    <a:pt x="82677" y="85725"/>
                  </a:moveTo>
                  <a:lnTo>
                    <a:pt x="91059" y="99187"/>
                  </a:lnTo>
                  <a:cubicBezTo>
                    <a:pt x="91059" y="116205"/>
                    <a:pt x="89027" y="122809"/>
                    <a:pt x="85090" y="128651"/>
                  </a:cubicBezTo>
                  <a:lnTo>
                    <a:pt x="75565" y="138938"/>
                  </a:lnTo>
                  <a:cubicBezTo>
                    <a:pt x="61595" y="145415"/>
                    <a:pt x="53848" y="147066"/>
                    <a:pt x="45339" y="147066"/>
                  </a:cubicBezTo>
                  <a:lnTo>
                    <a:pt x="29464" y="145542"/>
                  </a:lnTo>
                  <a:cubicBezTo>
                    <a:pt x="15621" y="139319"/>
                    <a:pt x="10160" y="134874"/>
                    <a:pt x="6096" y="129159"/>
                  </a:cubicBezTo>
                  <a:lnTo>
                    <a:pt x="0" y="116967"/>
                  </a:lnTo>
                  <a:cubicBezTo>
                    <a:pt x="0" y="99949"/>
                    <a:pt x="2794" y="92202"/>
                    <a:pt x="8509" y="86233"/>
                  </a:cubicBezTo>
                  <a:lnTo>
                    <a:pt x="32385" y="69723"/>
                  </a:lnTo>
                  <a:cubicBezTo>
                    <a:pt x="23749" y="65278"/>
                    <a:pt x="17018" y="60325"/>
                    <a:pt x="12319" y="54991"/>
                  </a:cubicBezTo>
                  <a:lnTo>
                    <a:pt x="5207" y="42672"/>
                  </a:lnTo>
                  <a:cubicBezTo>
                    <a:pt x="5207" y="27559"/>
                    <a:pt x="7112" y="21590"/>
                    <a:pt x="11049" y="16256"/>
                  </a:cubicBezTo>
                  <a:lnTo>
                    <a:pt x="20066" y="6985"/>
                  </a:lnTo>
                  <a:cubicBezTo>
                    <a:pt x="32766" y="1397"/>
                    <a:pt x="39497" y="0"/>
                    <a:pt x="46609" y="0"/>
                  </a:cubicBezTo>
                  <a:lnTo>
                    <a:pt x="60579" y="1397"/>
                  </a:lnTo>
                  <a:cubicBezTo>
                    <a:pt x="72771" y="6858"/>
                    <a:pt x="77597" y="10795"/>
                    <a:pt x="81280" y="15875"/>
                  </a:cubicBezTo>
                  <a:lnTo>
                    <a:pt x="86868" y="27051"/>
                  </a:lnTo>
                  <a:cubicBezTo>
                    <a:pt x="86868" y="42418"/>
                    <a:pt x="84455" y="49276"/>
                    <a:pt x="79629" y="54737"/>
                  </a:cubicBezTo>
                  <a:lnTo>
                    <a:pt x="68072" y="65024"/>
                  </a:lnTo>
                  <a:cubicBezTo>
                    <a:pt x="69469" y="74549"/>
                    <a:pt x="77216" y="80010"/>
                    <a:pt x="82804" y="85852"/>
                  </a:cubicBezTo>
                </a:path>
              </a:pathLst>
            </a:custGeom>
            <a:solidFill>
              <a:srgbClr val="000000"/>
            </a:solidFill>
          </p:spPr>
          <p:txBody>
            <a:bodyPr/>
            <a:lstStyle/>
            <a:p>
              <a:endParaRPr lang="en-US"/>
            </a:p>
          </p:txBody>
        </p:sp>
        <p:sp>
          <p:nvSpPr>
            <p:cNvPr id="129" name="Freeform 129"/>
            <p:cNvSpPr/>
            <p:nvPr/>
          </p:nvSpPr>
          <p:spPr>
            <a:xfrm>
              <a:off x="452882" y="66421"/>
              <a:ext cx="66294" cy="141097"/>
            </a:xfrm>
            <a:custGeom>
              <a:avLst/>
              <a:gdLst/>
              <a:ahLst/>
              <a:cxnLst/>
              <a:rect l="l" t="t" r="r" b="b"/>
              <a:pathLst>
                <a:path w="66294" h="141097">
                  <a:moveTo>
                    <a:pt x="29718" y="129286"/>
                  </a:moveTo>
                  <a:lnTo>
                    <a:pt x="29718" y="20320"/>
                  </a:lnTo>
                  <a:cubicBezTo>
                    <a:pt x="23749" y="27432"/>
                    <a:pt x="14986" y="32893"/>
                    <a:pt x="3429" y="36830"/>
                  </a:cubicBezTo>
                  <a:lnTo>
                    <a:pt x="0" y="25400"/>
                  </a:lnTo>
                  <a:cubicBezTo>
                    <a:pt x="7112" y="23114"/>
                    <a:pt x="13589" y="19812"/>
                    <a:pt x="19431" y="15367"/>
                  </a:cubicBezTo>
                  <a:lnTo>
                    <a:pt x="29718" y="5969"/>
                  </a:lnTo>
                  <a:lnTo>
                    <a:pt x="44577" y="0"/>
                  </a:lnTo>
                  <a:lnTo>
                    <a:pt x="44577" y="129286"/>
                  </a:lnTo>
                  <a:lnTo>
                    <a:pt x="66294" y="129286"/>
                  </a:lnTo>
                  <a:lnTo>
                    <a:pt x="66294" y="141097"/>
                  </a:lnTo>
                  <a:lnTo>
                    <a:pt x="8001" y="141097"/>
                  </a:lnTo>
                  <a:lnTo>
                    <a:pt x="8001" y="129286"/>
                  </a:lnTo>
                  <a:close/>
                </a:path>
              </a:pathLst>
            </a:custGeom>
            <a:solidFill>
              <a:srgbClr val="000000"/>
            </a:solidFill>
          </p:spPr>
          <p:txBody>
            <a:bodyPr/>
            <a:lstStyle/>
            <a:p>
              <a:endParaRPr lang="en-US"/>
            </a:p>
          </p:txBody>
        </p:sp>
      </p:grpSp>
      <p:grpSp>
        <p:nvGrpSpPr>
          <p:cNvPr id="130" name="Group 130"/>
          <p:cNvGrpSpPr>
            <a:grpSpLocks noChangeAspect="1"/>
          </p:cNvGrpSpPr>
          <p:nvPr/>
        </p:nvGrpSpPr>
        <p:grpSpPr>
          <a:xfrm>
            <a:off x="10691983" y="5300052"/>
            <a:ext cx="488350" cy="221864"/>
            <a:chOff x="0" y="0"/>
            <a:chExt cx="603250" cy="274066"/>
          </a:xfrm>
        </p:grpSpPr>
        <p:sp>
          <p:nvSpPr>
            <p:cNvPr id="131" name="Freeform 131"/>
            <p:cNvSpPr/>
            <p:nvPr/>
          </p:nvSpPr>
          <p:spPr>
            <a:xfrm>
              <a:off x="63500" y="63500"/>
              <a:ext cx="83058" cy="143891"/>
            </a:xfrm>
            <a:custGeom>
              <a:avLst/>
              <a:gdLst/>
              <a:ahLst/>
              <a:cxnLst/>
              <a:rect l="l" t="t" r="r" b="b"/>
              <a:pathLst>
                <a:path w="83058" h="143891">
                  <a:moveTo>
                    <a:pt x="15748" y="105156"/>
                  </a:moveTo>
                  <a:lnTo>
                    <a:pt x="39878" y="81153"/>
                  </a:lnTo>
                  <a:cubicBezTo>
                    <a:pt x="46355" y="75438"/>
                    <a:pt x="51435" y="70612"/>
                    <a:pt x="55118" y="66929"/>
                  </a:cubicBezTo>
                  <a:lnTo>
                    <a:pt x="61849" y="58928"/>
                  </a:lnTo>
                  <a:cubicBezTo>
                    <a:pt x="66675" y="49784"/>
                    <a:pt x="67818" y="44831"/>
                    <a:pt x="67818" y="39497"/>
                  </a:cubicBezTo>
                  <a:lnTo>
                    <a:pt x="65659" y="25400"/>
                  </a:lnTo>
                  <a:cubicBezTo>
                    <a:pt x="56769" y="14986"/>
                    <a:pt x="50800" y="12319"/>
                    <a:pt x="43434" y="12319"/>
                  </a:cubicBezTo>
                  <a:lnTo>
                    <a:pt x="32893" y="13843"/>
                  </a:lnTo>
                  <a:cubicBezTo>
                    <a:pt x="24384" y="20066"/>
                    <a:pt x="21209" y="24130"/>
                    <a:pt x="18923" y="29083"/>
                  </a:cubicBezTo>
                  <a:lnTo>
                    <a:pt x="15748" y="39497"/>
                  </a:lnTo>
                  <a:lnTo>
                    <a:pt x="3175" y="38481"/>
                  </a:lnTo>
                  <a:lnTo>
                    <a:pt x="4699" y="24892"/>
                  </a:lnTo>
                  <a:cubicBezTo>
                    <a:pt x="11811" y="13208"/>
                    <a:pt x="16764" y="8509"/>
                    <a:pt x="22987" y="5207"/>
                  </a:cubicBezTo>
                  <a:lnTo>
                    <a:pt x="36322" y="0"/>
                  </a:lnTo>
                  <a:cubicBezTo>
                    <a:pt x="52070" y="0"/>
                    <a:pt x="59055" y="1651"/>
                    <a:pt x="64897" y="5080"/>
                  </a:cubicBezTo>
                  <a:lnTo>
                    <a:pt x="75311" y="13081"/>
                  </a:lnTo>
                  <a:cubicBezTo>
                    <a:pt x="81534" y="24765"/>
                    <a:pt x="83058" y="31242"/>
                    <a:pt x="83058" y="38608"/>
                  </a:cubicBezTo>
                  <a:lnTo>
                    <a:pt x="81661" y="52197"/>
                  </a:lnTo>
                  <a:cubicBezTo>
                    <a:pt x="75819" y="63754"/>
                    <a:pt x="72263" y="68961"/>
                    <a:pt x="67945" y="73406"/>
                  </a:cubicBezTo>
                  <a:lnTo>
                    <a:pt x="57658" y="83312"/>
                  </a:lnTo>
                  <a:cubicBezTo>
                    <a:pt x="41148" y="97409"/>
                    <a:pt x="33782" y="104394"/>
                    <a:pt x="28321" y="110490"/>
                  </a:cubicBezTo>
                  <a:lnTo>
                    <a:pt x="18161" y="123698"/>
                  </a:lnTo>
                  <a:lnTo>
                    <a:pt x="83058" y="131699"/>
                  </a:lnTo>
                  <a:lnTo>
                    <a:pt x="83058" y="143891"/>
                  </a:lnTo>
                  <a:lnTo>
                    <a:pt x="0" y="143891"/>
                  </a:lnTo>
                  <a:lnTo>
                    <a:pt x="0" y="131064"/>
                  </a:lnTo>
                  <a:cubicBezTo>
                    <a:pt x="4191" y="121031"/>
                    <a:pt x="9398" y="112395"/>
                    <a:pt x="15748" y="105156"/>
                  </a:cubicBezTo>
                </a:path>
              </a:pathLst>
            </a:custGeom>
            <a:solidFill>
              <a:srgbClr val="000000"/>
            </a:solidFill>
          </p:spPr>
          <p:txBody>
            <a:bodyPr/>
            <a:lstStyle/>
            <a:p>
              <a:endParaRPr lang="en-US"/>
            </a:p>
          </p:txBody>
        </p:sp>
        <p:sp>
          <p:nvSpPr>
            <p:cNvPr id="132" name="Freeform 132"/>
            <p:cNvSpPr/>
            <p:nvPr/>
          </p:nvSpPr>
          <p:spPr>
            <a:xfrm>
              <a:off x="181864" y="66294"/>
              <a:ext cx="66421" cy="141224"/>
            </a:xfrm>
            <a:custGeom>
              <a:avLst/>
              <a:gdLst/>
              <a:ahLst/>
              <a:cxnLst/>
              <a:rect l="l" t="t" r="r" b="b"/>
              <a:pathLst>
                <a:path w="66421" h="141224">
                  <a:moveTo>
                    <a:pt x="29718" y="129413"/>
                  </a:moveTo>
                  <a:lnTo>
                    <a:pt x="29718" y="20447"/>
                  </a:lnTo>
                  <a:cubicBezTo>
                    <a:pt x="23749" y="27559"/>
                    <a:pt x="14986" y="33147"/>
                    <a:pt x="3429" y="36957"/>
                  </a:cubicBezTo>
                  <a:lnTo>
                    <a:pt x="0" y="25527"/>
                  </a:lnTo>
                  <a:cubicBezTo>
                    <a:pt x="7112" y="23241"/>
                    <a:pt x="13589" y="19939"/>
                    <a:pt x="19431" y="15494"/>
                  </a:cubicBezTo>
                  <a:lnTo>
                    <a:pt x="29845" y="5969"/>
                  </a:lnTo>
                  <a:lnTo>
                    <a:pt x="44704" y="0"/>
                  </a:lnTo>
                  <a:lnTo>
                    <a:pt x="44704" y="129413"/>
                  </a:lnTo>
                  <a:lnTo>
                    <a:pt x="66421" y="129413"/>
                  </a:lnTo>
                  <a:lnTo>
                    <a:pt x="66421" y="141224"/>
                  </a:lnTo>
                  <a:lnTo>
                    <a:pt x="8001" y="141224"/>
                  </a:lnTo>
                  <a:lnTo>
                    <a:pt x="8001" y="129413"/>
                  </a:lnTo>
                  <a:close/>
                </a:path>
              </a:pathLst>
            </a:custGeom>
            <a:solidFill>
              <a:srgbClr val="000000"/>
            </a:solidFill>
          </p:spPr>
          <p:txBody>
            <a:bodyPr/>
            <a:lstStyle/>
            <a:p>
              <a:endParaRPr lang="en-US"/>
            </a:p>
          </p:txBody>
        </p:sp>
        <p:sp>
          <p:nvSpPr>
            <p:cNvPr id="133" name="Freeform 133"/>
            <p:cNvSpPr/>
            <p:nvPr/>
          </p:nvSpPr>
          <p:spPr>
            <a:xfrm>
              <a:off x="288290" y="187325"/>
              <a:ext cx="21971" cy="22098"/>
            </a:xfrm>
            <a:custGeom>
              <a:avLst/>
              <a:gdLst/>
              <a:ahLst/>
              <a:cxnLst/>
              <a:rect l="l" t="t" r="r" b="b"/>
              <a:pathLst>
                <a:path w="21971" h="22098">
                  <a:moveTo>
                    <a:pt x="3175" y="18923"/>
                  </a:moveTo>
                  <a:lnTo>
                    <a:pt x="0" y="14224"/>
                  </a:lnTo>
                  <a:lnTo>
                    <a:pt x="1016" y="5334"/>
                  </a:lnTo>
                  <a:lnTo>
                    <a:pt x="7747" y="0"/>
                  </a:lnTo>
                  <a:lnTo>
                    <a:pt x="16637" y="1143"/>
                  </a:lnTo>
                  <a:lnTo>
                    <a:pt x="21971" y="8128"/>
                  </a:lnTo>
                  <a:lnTo>
                    <a:pt x="20955" y="16891"/>
                  </a:lnTo>
                  <a:lnTo>
                    <a:pt x="13970" y="22098"/>
                  </a:lnTo>
                  <a:lnTo>
                    <a:pt x="5207" y="21082"/>
                  </a:lnTo>
                </a:path>
              </a:pathLst>
            </a:custGeom>
            <a:solidFill>
              <a:srgbClr val="000000"/>
            </a:solidFill>
          </p:spPr>
          <p:txBody>
            <a:bodyPr/>
            <a:lstStyle/>
            <a:p>
              <a:endParaRPr lang="en-US"/>
            </a:p>
          </p:txBody>
        </p:sp>
        <p:sp>
          <p:nvSpPr>
            <p:cNvPr id="134" name="Freeform 134"/>
            <p:cNvSpPr/>
            <p:nvPr/>
          </p:nvSpPr>
          <p:spPr>
            <a:xfrm>
              <a:off x="338074" y="63500"/>
              <a:ext cx="88392" cy="147066"/>
            </a:xfrm>
            <a:custGeom>
              <a:avLst/>
              <a:gdLst/>
              <a:ahLst/>
              <a:cxnLst/>
              <a:rect l="l" t="t" r="r" b="b"/>
              <a:pathLst>
                <a:path w="88392" h="147066">
                  <a:moveTo>
                    <a:pt x="58928" y="130683"/>
                  </a:moveTo>
                  <a:lnTo>
                    <a:pt x="66548" y="124206"/>
                  </a:lnTo>
                  <a:cubicBezTo>
                    <a:pt x="71882" y="113411"/>
                    <a:pt x="73279" y="106680"/>
                    <a:pt x="73279" y="98552"/>
                  </a:cubicBezTo>
                  <a:lnTo>
                    <a:pt x="72390" y="88138"/>
                  </a:lnTo>
                  <a:cubicBezTo>
                    <a:pt x="68580" y="78486"/>
                    <a:pt x="65659" y="74549"/>
                    <a:pt x="61849" y="71501"/>
                  </a:cubicBezTo>
                  <a:lnTo>
                    <a:pt x="53467" y="66929"/>
                  </a:lnTo>
                  <a:cubicBezTo>
                    <a:pt x="41148" y="66929"/>
                    <a:pt x="34925" y="69215"/>
                    <a:pt x="29337" y="73787"/>
                  </a:cubicBezTo>
                  <a:lnTo>
                    <a:pt x="19177" y="84201"/>
                  </a:lnTo>
                  <a:cubicBezTo>
                    <a:pt x="15748" y="101727"/>
                    <a:pt x="17526" y="110236"/>
                    <a:pt x="20828" y="116713"/>
                  </a:cubicBezTo>
                  <a:lnTo>
                    <a:pt x="27940" y="127762"/>
                  </a:lnTo>
                  <a:cubicBezTo>
                    <a:pt x="36957" y="133223"/>
                    <a:pt x="41402" y="134620"/>
                    <a:pt x="45847" y="134620"/>
                  </a:cubicBezTo>
                  <a:lnTo>
                    <a:pt x="54864" y="133350"/>
                  </a:lnTo>
                  <a:moveTo>
                    <a:pt x="23368" y="140081"/>
                  </a:moveTo>
                  <a:lnTo>
                    <a:pt x="6477" y="118110"/>
                  </a:lnTo>
                  <a:cubicBezTo>
                    <a:pt x="2159" y="108077"/>
                    <a:pt x="0" y="95631"/>
                    <a:pt x="0" y="80645"/>
                  </a:cubicBezTo>
                  <a:cubicBezTo>
                    <a:pt x="0" y="63246"/>
                    <a:pt x="2413" y="48514"/>
                    <a:pt x="7112" y="36322"/>
                  </a:cubicBezTo>
                  <a:cubicBezTo>
                    <a:pt x="11811" y="24130"/>
                    <a:pt x="18161" y="15113"/>
                    <a:pt x="26162" y="9017"/>
                  </a:cubicBezTo>
                  <a:cubicBezTo>
                    <a:pt x="34163" y="2921"/>
                    <a:pt x="42926" y="0"/>
                    <a:pt x="52705" y="0"/>
                  </a:cubicBezTo>
                  <a:lnTo>
                    <a:pt x="63246" y="762"/>
                  </a:lnTo>
                  <a:cubicBezTo>
                    <a:pt x="72771" y="3810"/>
                    <a:pt x="76835" y="6096"/>
                    <a:pt x="80264" y="9271"/>
                  </a:cubicBezTo>
                  <a:lnTo>
                    <a:pt x="74168" y="21463"/>
                  </a:lnTo>
                  <a:cubicBezTo>
                    <a:pt x="68453" y="15494"/>
                    <a:pt x="61341" y="12446"/>
                    <a:pt x="53086" y="12446"/>
                  </a:cubicBezTo>
                  <a:lnTo>
                    <a:pt x="41275" y="14478"/>
                  </a:lnTo>
                  <a:cubicBezTo>
                    <a:pt x="30099" y="22733"/>
                    <a:pt x="25400" y="29464"/>
                    <a:pt x="21590" y="38735"/>
                  </a:cubicBezTo>
                  <a:cubicBezTo>
                    <a:pt x="17780" y="48006"/>
                    <a:pt x="15494" y="59944"/>
                    <a:pt x="14859" y="74549"/>
                  </a:cubicBezTo>
                  <a:lnTo>
                    <a:pt x="25527" y="63373"/>
                  </a:lnTo>
                  <a:cubicBezTo>
                    <a:pt x="37084" y="56134"/>
                    <a:pt x="43053" y="54356"/>
                    <a:pt x="49149" y="54356"/>
                  </a:cubicBezTo>
                  <a:lnTo>
                    <a:pt x="61849" y="56007"/>
                  </a:lnTo>
                  <a:cubicBezTo>
                    <a:pt x="73787" y="62484"/>
                    <a:pt x="78740" y="67437"/>
                    <a:pt x="82423" y="74041"/>
                  </a:cubicBezTo>
                  <a:lnTo>
                    <a:pt x="88392" y="88900"/>
                  </a:lnTo>
                  <a:cubicBezTo>
                    <a:pt x="88392" y="109855"/>
                    <a:pt x="86106" y="119126"/>
                    <a:pt x="81661" y="126365"/>
                  </a:cubicBezTo>
                  <a:lnTo>
                    <a:pt x="71755" y="138811"/>
                  </a:lnTo>
                  <a:cubicBezTo>
                    <a:pt x="58801" y="145415"/>
                    <a:pt x="52324" y="147066"/>
                    <a:pt x="45974" y="147066"/>
                  </a:cubicBezTo>
                  <a:lnTo>
                    <a:pt x="30353" y="144653"/>
                  </a:lnTo>
                </a:path>
              </a:pathLst>
            </a:custGeom>
            <a:solidFill>
              <a:srgbClr val="000000"/>
            </a:solidFill>
          </p:spPr>
          <p:txBody>
            <a:bodyPr/>
            <a:lstStyle/>
            <a:p>
              <a:endParaRPr lang="en-US"/>
            </a:p>
          </p:txBody>
        </p:sp>
        <p:sp>
          <p:nvSpPr>
            <p:cNvPr id="135" name="Freeform 135"/>
            <p:cNvSpPr/>
            <p:nvPr/>
          </p:nvSpPr>
          <p:spPr>
            <a:xfrm>
              <a:off x="448691" y="63373"/>
              <a:ext cx="91059" cy="147193"/>
            </a:xfrm>
            <a:custGeom>
              <a:avLst/>
              <a:gdLst/>
              <a:ahLst/>
              <a:cxnLst/>
              <a:rect l="l" t="t" r="r" b="b"/>
              <a:pathLst>
                <a:path w="91059" h="147193">
                  <a:moveTo>
                    <a:pt x="26289" y="50419"/>
                  </a:moveTo>
                  <a:lnTo>
                    <a:pt x="37592" y="58801"/>
                  </a:lnTo>
                  <a:cubicBezTo>
                    <a:pt x="54737" y="58928"/>
                    <a:pt x="61087" y="54737"/>
                    <a:pt x="65532" y="50419"/>
                  </a:cubicBezTo>
                  <a:lnTo>
                    <a:pt x="72263" y="40640"/>
                  </a:lnTo>
                  <a:cubicBezTo>
                    <a:pt x="72263" y="27559"/>
                    <a:pt x="69850" y="22225"/>
                    <a:pt x="64897" y="18288"/>
                  </a:cubicBezTo>
                  <a:lnTo>
                    <a:pt x="53848" y="12446"/>
                  </a:lnTo>
                  <a:cubicBezTo>
                    <a:pt x="39243" y="12446"/>
                    <a:pt x="33020" y="14351"/>
                    <a:pt x="27559" y="18161"/>
                  </a:cubicBezTo>
                  <a:lnTo>
                    <a:pt x="19431" y="27305"/>
                  </a:lnTo>
                  <a:cubicBezTo>
                    <a:pt x="19431" y="40767"/>
                    <a:pt x="21717" y="46101"/>
                    <a:pt x="26289" y="50419"/>
                  </a:cubicBezTo>
                  <a:moveTo>
                    <a:pt x="67818" y="127889"/>
                  </a:moveTo>
                  <a:lnTo>
                    <a:pt x="76708" y="116713"/>
                  </a:lnTo>
                  <a:cubicBezTo>
                    <a:pt x="76708" y="102997"/>
                    <a:pt x="75311" y="98425"/>
                    <a:pt x="72517" y="94615"/>
                  </a:cubicBezTo>
                  <a:lnTo>
                    <a:pt x="66167" y="87630"/>
                  </a:lnTo>
                  <a:cubicBezTo>
                    <a:pt x="57658" y="82296"/>
                    <a:pt x="52070" y="79375"/>
                    <a:pt x="45085" y="76200"/>
                  </a:cubicBezTo>
                  <a:lnTo>
                    <a:pt x="33147" y="82042"/>
                  </a:lnTo>
                  <a:cubicBezTo>
                    <a:pt x="24765" y="87376"/>
                    <a:pt x="21336" y="90678"/>
                    <a:pt x="18542" y="94488"/>
                  </a:cubicBezTo>
                  <a:lnTo>
                    <a:pt x="14478" y="102870"/>
                  </a:lnTo>
                  <a:cubicBezTo>
                    <a:pt x="14478" y="116459"/>
                    <a:pt x="17526" y="122936"/>
                    <a:pt x="23495" y="127762"/>
                  </a:cubicBezTo>
                  <a:lnTo>
                    <a:pt x="36830" y="134747"/>
                  </a:lnTo>
                  <a:cubicBezTo>
                    <a:pt x="54483" y="134747"/>
                    <a:pt x="61849" y="132461"/>
                    <a:pt x="67818" y="127762"/>
                  </a:cubicBezTo>
                  <a:moveTo>
                    <a:pt x="82677" y="85725"/>
                  </a:moveTo>
                  <a:lnTo>
                    <a:pt x="91059" y="99314"/>
                  </a:lnTo>
                  <a:cubicBezTo>
                    <a:pt x="91059" y="116332"/>
                    <a:pt x="89027" y="122936"/>
                    <a:pt x="85090" y="128778"/>
                  </a:cubicBezTo>
                  <a:lnTo>
                    <a:pt x="75565" y="139065"/>
                  </a:lnTo>
                  <a:cubicBezTo>
                    <a:pt x="61595" y="145542"/>
                    <a:pt x="53848" y="147193"/>
                    <a:pt x="45339" y="147193"/>
                  </a:cubicBezTo>
                  <a:lnTo>
                    <a:pt x="29464" y="145669"/>
                  </a:lnTo>
                  <a:cubicBezTo>
                    <a:pt x="15621" y="139446"/>
                    <a:pt x="10160" y="135001"/>
                    <a:pt x="6096" y="129286"/>
                  </a:cubicBezTo>
                  <a:lnTo>
                    <a:pt x="0" y="116967"/>
                  </a:lnTo>
                  <a:cubicBezTo>
                    <a:pt x="0" y="99949"/>
                    <a:pt x="2794" y="92202"/>
                    <a:pt x="8509" y="86233"/>
                  </a:cubicBezTo>
                  <a:lnTo>
                    <a:pt x="32385" y="69723"/>
                  </a:lnTo>
                  <a:cubicBezTo>
                    <a:pt x="23749" y="65278"/>
                    <a:pt x="17018" y="60325"/>
                    <a:pt x="12319" y="54991"/>
                  </a:cubicBezTo>
                  <a:lnTo>
                    <a:pt x="5207" y="42672"/>
                  </a:lnTo>
                  <a:cubicBezTo>
                    <a:pt x="5207" y="27559"/>
                    <a:pt x="7112" y="21590"/>
                    <a:pt x="11049" y="16256"/>
                  </a:cubicBezTo>
                  <a:lnTo>
                    <a:pt x="20066" y="6985"/>
                  </a:lnTo>
                  <a:cubicBezTo>
                    <a:pt x="32766" y="1397"/>
                    <a:pt x="39497" y="0"/>
                    <a:pt x="46609" y="0"/>
                  </a:cubicBezTo>
                  <a:lnTo>
                    <a:pt x="60579" y="1397"/>
                  </a:lnTo>
                  <a:cubicBezTo>
                    <a:pt x="72771" y="6858"/>
                    <a:pt x="77597" y="10795"/>
                    <a:pt x="81280" y="15875"/>
                  </a:cubicBezTo>
                  <a:lnTo>
                    <a:pt x="86868" y="27051"/>
                  </a:lnTo>
                  <a:cubicBezTo>
                    <a:pt x="86868" y="42418"/>
                    <a:pt x="84455" y="49276"/>
                    <a:pt x="79629" y="54737"/>
                  </a:cubicBezTo>
                  <a:lnTo>
                    <a:pt x="68072" y="65024"/>
                  </a:lnTo>
                  <a:cubicBezTo>
                    <a:pt x="69469" y="74549"/>
                    <a:pt x="77216" y="80010"/>
                    <a:pt x="82804" y="85852"/>
                  </a:cubicBezTo>
                </a:path>
              </a:pathLst>
            </a:custGeom>
            <a:solidFill>
              <a:srgbClr val="000000"/>
            </a:solidFill>
          </p:spPr>
          <p:txBody>
            <a:bodyPr/>
            <a:lstStyle/>
            <a:p>
              <a:endParaRPr lang="en-US"/>
            </a:p>
          </p:txBody>
        </p:sp>
      </p:grpSp>
      <p:grpSp>
        <p:nvGrpSpPr>
          <p:cNvPr id="136" name="Group 136"/>
          <p:cNvGrpSpPr>
            <a:grpSpLocks noChangeAspect="1"/>
          </p:cNvGrpSpPr>
          <p:nvPr/>
        </p:nvGrpSpPr>
        <p:grpSpPr>
          <a:xfrm>
            <a:off x="10695893" y="6471607"/>
            <a:ext cx="481866" cy="221871"/>
            <a:chOff x="0" y="0"/>
            <a:chExt cx="595236" cy="274066"/>
          </a:xfrm>
        </p:grpSpPr>
        <p:sp>
          <p:nvSpPr>
            <p:cNvPr id="137" name="Freeform 137"/>
            <p:cNvSpPr/>
            <p:nvPr/>
          </p:nvSpPr>
          <p:spPr>
            <a:xfrm>
              <a:off x="63500" y="66294"/>
              <a:ext cx="66421" cy="141224"/>
            </a:xfrm>
            <a:custGeom>
              <a:avLst/>
              <a:gdLst/>
              <a:ahLst/>
              <a:cxnLst/>
              <a:rect l="l" t="t" r="r" b="b"/>
              <a:pathLst>
                <a:path w="66421" h="141224">
                  <a:moveTo>
                    <a:pt x="29718" y="129413"/>
                  </a:moveTo>
                  <a:lnTo>
                    <a:pt x="29718" y="20447"/>
                  </a:lnTo>
                  <a:cubicBezTo>
                    <a:pt x="23749" y="27559"/>
                    <a:pt x="14986" y="33020"/>
                    <a:pt x="3429" y="36957"/>
                  </a:cubicBezTo>
                  <a:lnTo>
                    <a:pt x="0" y="25527"/>
                  </a:lnTo>
                  <a:cubicBezTo>
                    <a:pt x="7112" y="23241"/>
                    <a:pt x="13589" y="19939"/>
                    <a:pt x="19431" y="15494"/>
                  </a:cubicBezTo>
                  <a:lnTo>
                    <a:pt x="29845" y="5969"/>
                  </a:lnTo>
                  <a:lnTo>
                    <a:pt x="44704" y="0"/>
                  </a:lnTo>
                  <a:lnTo>
                    <a:pt x="44704" y="129413"/>
                  </a:lnTo>
                  <a:lnTo>
                    <a:pt x="66421" y="129413"/>
                  </a:lnTo>
                  <a:lnTo>
                    <a:pt x="66421" y="141224"/>
                  </a:lnTo>
                  <a:lnTo>
                    <a:pt x="8001" y="141224"/>
                  </a:lnTo>
                  <a:lnTo>
                    <a:pt x="8001" y="129413"/>
                  </a:lnTo>
                  <a:close/>
                </a:path>
              </a:pathLst>
            </a:custGeom>
            <a:solidFill>
              <a:srgbClr val="000000"/>
            </a:solidFill>
          </p:spPr>
          <p:txBody>
            <a:bodyPr/>
            <a:lstStyle/>
            <a:p>
              <a:endParaRPr lang="en-US"/>
            </a:p>
          </p:txBody>
        </p:sp>
        <p:sp>
          <p:nvSpPr>
            <p:cNvPr id="138" name="Freeform 138"/>
            <p:cNvSpPr/>
            <p:nvPr/>
          </p:nvSpPr>
          <p:spPr>
            <a:xfrm>
              <a:off x="170180" y="66421"/>
              <a:ext cx="84836" cy="144018"/>
            </a:xfrm>
            <a:custGeom>
              <a:avLst/>
              <a:gdLst/>
              <a:ahLst/>
              <a:cxnLst/>
              <a:rect l="l" t="t" r="r" b="b"/>
              <a:pathLst>
                <a:path w="84836" h="144018">
                  <a:moveTo>
                    <a:pt x="14859" y="136779"/>
                  </a:moveTo>
                  <a:lnTo>
                    <a:pt x="0" y="116205"/>
                  </a:lnTo>
                  <a:lnTo>
                    <a:pt x="12192" y="108077"/>
                  </a:lnTo>
                  <a:lnTo>
                    <a:pt x="17526" y="121285"/>
                  </a:lnTo>
                  <a:cubicBezTo>
                    <a:pt x="27559" y="129921"/>
                    <a:pt x="33401" y="132080"/>
                    <a:pt x="40132" y="132080"/>
                  </a:cubicBezTo>
                  <a:lnTo>
                    <a:pt x="52070" y="130302"/>
                  </a:lnTo>
                  <a:cubicBezTo>
                    <a:pt x="60960" y="123190"/>
                    <a:pt x="64262" y="118618"/>
                    <a:pt x="66294" y="112776"/>
                  </a:cubicBezTo>
                  <a:lnTo>
                    <a:pt x="69469" y="100965"/>
                  </a:lnTo>
                  <a:cubicBezTo>
                    <a:pt x="69469" y="87122"/>
                    <a:pt x="68199" y="80645"/>
                    <a:pt x="65913" y="75184"/>
                  </a:cubicBezTo>
                  <a:lnTo>
                    <a:pt x="60198" y="65532"/>
                  </a:lnTo>
                  <a:cubicBezTo>
                    <a:pt x="51943" y="59817"/>
                    <a:pt x="47371" y="58420"/>
                    <a:pt x="42291" y="58420"/>
                  </a:cubicBezTo>
                  <a:lnTo>
                    <a:pt x="31496" y="60198"/>
                  </a:lnTo>
                  <a:cubicBezTo>
                    <a:pt x="22098" y="67056"/>
                    <a:pt x="18415" y="71374"/>
                    <a:pt x="15621" y="76581"/>
                  </a:cubicBezTo>
                  <a:lnTo>
                    <a:pt x="3556" y="73787"/>
                  </a:lnTo>
                  <a:lnTo>
                    <a:pt x="7620" y="0"/>
                  </a:lnTo>
                  <a:lnTo>
                    <a:pt x="73914" y="0"/>
                  </a:lnTo>
                  <a:lnTo>
                    <a:pt x="73914" y="12319"/>
                  </a:lnTo>
                  <a:lnTo>
                    <a:pt x="19812" y="12319"/>
                  </a:lnTo>
                  <a:lnTo>
                    <a:pt x="16002" y="61468"/>
                  </a:lnTo>
                  <a:cubicBezTo>
                    <a:pt x="24257" y="51308"/>
                    <a:pt x="34036" y="46228"/>
                    <a:pt x="45212" y="46228"/>
                  </a:cubicBezTo>
                  <a:lnTo>
                    <a:pt x="60706" y="48387"/>
                  </a:lnTo>
                  <a:cubicBezTo>
                    <a:pt x="72644" y="57150"/>
                    <a:pt x="77216" y="62992"/>
                    <a:pt x="80264" y="70104"/>
                  </a:cubicBezTo>
                  <a:lnTo>
                    <a:pt x="84836" y="84963"/>
                  </a:lnTo>
                  <a:cubicBezTo>
                    <a:pt x="84836" y="102235"/>
                    <a:pt x="82931" y="110744"/>
                    <a:pt x="79248" y="118491"/>
                  </a:cubicBezTo>
                  <a:lnTo>
                    <a:pt x="70358" y="132461"/>
                  </a:lnTo>
                  <a:cubicBezTo>
                    <a:pt x="56642" y="141732"/>
                    <a:pt x="48641" y="144018"/>
                    <a:pt x="39497" y="144018"/>
                  </a:cubicBezTo>
                  <a:lnTo>
                    <a:pt x="14859" y="136779"/>
                  </a:lnTo>
                </a:path>
              </a:pathLst>
            </a:custGeom>
            <a:solidFill>
              <a:srgbClr val="000000"/>
            </a:solidFill>
          </p:spPr>
          <p:txBody>
            <a:bodyPr/>
            <a:lstStyle/>
            <a:p>
              <a:endParaRPr lang="en-US"/>
            </a:p>
          </p:txBody>
        </p:sp>
        <p:sp>
          <p:nvSpPr>
            <p:cNvPr id="139" name="Freeform 139"/>
            <p:cNvSpPr/>
            <p:nvPr/>
          </p:nvSpPr>
          <p:spPr>
            <a:xfrm>
              <a:off x="282702" y="187198"/>
              <a:ext cx="21971" cy="21971"/>
            </a:xfrm>
            <a:custGeom>
              <a:avLst/>
              <a:gdLst/>
              <a:ahLst/>
              <a:cxnLst/>
              <a:rect l="l" t="t" r="r" b="b"/>
              <a:pathLst>
                <a:path w="21971" h="21971">
                  <a:moveTo>
                    <a:pt x="3175" y="19050"/>
                  </a:moveTo>
                  <a:lnTo>
                    <a:pt x="0" y="14351"/>
                  </a:lnTo>
                  <a:lnTo>
                    <a:pt x="1016" y="5461"/>
                  </a:lnTo>
                  <a:lnTo>
                    <a:pt x="7747" y="0"/>
                  </a:lnTo>
                  <a:lnTo>
                    <a:pt x="16637" y="1016"/>
                  </a:lnTo>
                  <a:lnTo>
                    <a:pt x="21971" y="8001"/>
                  </a:lnTo>
                  <a:lnTo>
                    <a:pt x="20955" y="16764"/>
                  </a:lnTo>
                  <a:lnTo>
                    <a:pt x="13970" y="21971"/>
                  </a:lnTo>
                  <a:lnTo>
                    <a:pt x="5207" y="20955"/>
                  </a:lnTo>
                </a:path>
              </a:pathLst>
            </a:custGeom>
            <a:solidFill>
              <a:srgbClr val="000000"/>
            </a:solidFill>
          </p:spPr>
          <p:txBody>
            <a:bodyPr/>
            <a:lstStyle/>
            <a:p>
              <a:endParaRPr lang="en-US"/>
            </a:p>
          </p:txBody>
        </p:sp>
        <p:sp>
          <p:nvSpPr>
            <p:cNvPr id="140" name="Freeform 140"/>
            <p:cNvSpPr/>
            <p:nvPr/>
          </p:nvSpPr>
          <p:spPr>
            <a:xfrm>
              <a:off x="329946" y="63373"/>
              <a:ext cx="91059" cy="147066"/>
            </a:xfrm>
            <a:custGeom>
              <a:avLst/>
              <a:gdLst/>
              <a:ahLst/>
              <a:cxnLst/>
              <a:rect l="l" t="t" r="r" b="b"/>
              <a:pathLst>
                <a:path w="91059" h="147066">
                  <a:moveTo>
                    <a:pt x="26289" y="50419"/>
                  </a:moveTo>
                  <a:lnTo>
                    <a:pt x="37592" y="58928"/>
                  </a:lnTo>
                  <a:cubicBezTo>
                    <a:pt x="54737" y="59055"/>
                    <a:pt x="61087" y="54737"/>
                    <a:pt x="65532" y="50419"/>
                  </a:cubicBezTo>
                  <a:lnTo>
                    <a:pt x="72263" y="40640"/>
                  </a:lnTo>
                  <a:cubicBezTo>
                    <a:pt x="72263" y="27559"/>
                    <a:pt x="69850" y="22352"/>
                    <a:pt x="64897" y="18288"/>
                  </a:cubicBezTo>
                  <a:lnTo>
                    <a:pt x="53848" y="12446"/>
                  </a:lnTo>
                  <a:cubicBezTo>
                    <a:pt x="39243" y="12446"/>
                    <a:pt x="33020" y="14351"/>
                    <a:pt x="27559" y="18161"/>
                  </a:cubicBezTo>
                  <a:lnTo>
                    <a:pt x="19431" y="27305"/>
                  </a:lnTo>
                  <a:cubicBezTo>
                    <a:pt x="19431" y="40767"/>
                    <a:pt x="21717" y="46228"/>
                    <a:pt x="26289" y="50419"/>
                  </a:cubicBezTo>
                  <a:moveTo>
                    <a:pt x="67818" y="127889"/>
                  </a:moveTo>
                  <a:lnTo>
                    <a:pt x="76708" y="116713"/>
                  </a:lnTo>
                  <a:cubicBezTo>
                    <a:pt x="76708" y="102997"/>
                    <a:pt x="75311" y="98425"/>
                    <a:pt x="72517" y="94615"/>
                  </a:cubicBezTo>
                  <a:lnTo>
                    <a:pt x="66167" y="87630"/>
                  </a:lnTo>
                  <a:cubicBezTo>
                    <a:pt x="57658" y="82296"/>
                    <a:pt x="52070" y="79375"/>
                    <a:pt x="45085" y="76200"/>
                  </a:cubicBezTo>
                  <a:lnTo>
                    <a:pt x="33147" y="82169"/>
                  </a:lnTo>
                  <a:cubicBezTo>
                    <a:pt x="24765" y="87503"/>
                    <a:pt x="21336" y="90805"/>
                    <a:pt x="18542" y="94615"/>
                  </a:cubicBezTo>
                  <a:lnTo>
                    <a:pt x="14478" y="102997"/>
                  </a:lnTo>
                  <a:cubicBezTo>
                    <a:pt x="14478" y="116586"/>
                    <a:pt x="17526" y="123063"/>
                    <a:pt x="23495" y="127762"/>
                  </a:cubicBezTo>
                  <a:lnTo>
                    <a:pt x="36830" y="134747"/>
                  </a:lnTo>
                  <a:cubicBezTo>
                    <a:pt x="54483" y="134747"/>
                    <a:pt x="61849" y="132461"/>
                    <a:pt x="67818" y="127762"/>
                  </a:cubicBezTo>
                  <a:moveTo>
                    <a:pt x="82677" y="85725"/>
                  </a:moveTo>
                  <a:lnTo>
                    <a:pt x="91059" y="99187"/>
                  </a:lnTo>
                  <a:cubicBezTo>
                    <a:pt x="91059" y="116205"/>
                    <a:pt x="89027" y="122809"/>
                    <a:pt x="85090" y="128651"/>
                  </a:cubicBezTo>
                  <a:lnTo>
                    <a:pt x="75565" y="138938"/>
                  </a:lnTo>
                  <a:cubicBezTo>
                    <a:pt x="61595" y="145415"/>
                    <a:pt x="53848" y="147066"/>
                    <a:pt x="45339" y="147066"/>
                  </a:cubicBezTo>
                  <a:lnTo>
                    <a:pt x="29464" y="145542"/>
                  </a:lnTo>
                  <a:cubicBezTo>
                    <a:pt x="15621" y="139319"/>
                    <a:pt x="10160" y="134874"/>
                    <a:pt x="6096" y="129159"/>
                  </a:cubicBezTo>
                  <a:lnTo>
                    <a:pt x="0" y="116967"/>
                  </a:lnTo>
                  <a:cubicBezTo>
                    <a:pt x="0" y="99949"/>
                    <a:pt x="2794" y="92202"/>
                    <a:pt x="8509" y="86233"/>
                  </a:cubicBezTo>
                  <a:lnTo>
                    <a:pt x="32385" y="69723"/>
                  </a:lnTo>
                  <a:cubicBezTo>
                    <a:pt x="23749" y="65278"/>
                    <a:pt x="17018" y="60325"/>
                    <a:pt x="12319" y="54991"/>
                  </a:cubicBezTo>
                  <a:lnTo>
                    <a:pt x="5207" y="42672"/>
                  </a:lnTo>
                  <a:cubicBezTo>
                    <a:pt x="5207" y="27559"/>
                    <a:pt x="7112" y="21590"/>
                    <a:pt x="11049" y="16256"/>
                  </a:cubicBezTo>
                  <a:lnTo>
                    <a:pt x="20066" y="6985"/>
                  </a:lnTo>
                  <a:cubicBezTo>
                    <a:pt x="32766" y="1397"/>
                    <a:pt x="39497" y="0"/>
                    <a:pt x="46609" y="0"/>
                  </a:cubicBezTo>
                  <a:lnTo>
                    <a:pt x="60579" y="1397"/>
                  </a:lnTo>
                  <a:cubicBezTo>
                    <a:pt x="72771" y="6858"/>
                    <a:pt x="77597" y="10795"/>
                    <a:pt x="81280" y="15875"/>
                  </a:cubicBezTo>
                  <a:lnTo>
                    <a:pt x="86868" y="27051"/>
                  </a:lnTo>
                  <a:cubicBezTo>
                    <a:pt x="86868" y="42418"/>
                    <a:pt x="84455" y="49276"/>
                    <a:pt x="79629" y="54737"/>
                  </a:cubicBezTo>
                  <a:lnTo>
                    <a:pt x="68072" y="65024"/>
                  </a:lnTo>
                  <a:cubicBezTo>
                    <a:pt x="69469" y="74549"/>
                    <a:pt x="77216" y="80010"/>
                    <a:pt x="82804" y="85852"/>
                  </a:cubicBezTo>
                </a:path>
              </a:pathLst>
            </a:custGeom>
            <a:solidFill>
              <a:srgbClr val="000000"/>
            </a:solidFill>
          </p:spPr>
          <p:txBody>
            <a:bodyPr/>
            <a:lstStyle/>
            <a:p>
              <a:endParaRPr lang="en-US"/>
            </a:p>
          </p:txBody>
        </p:sp>
        <p:sp>
          <p:nvSpPr>
            <p:cNvPr id="141" name="Freeform 141"/>
            <p:cNvSpPr/>
            <p:nvPr/>
          </p:nvSpPr>
          <p:spPr>
            <a:xfrm>
              <a:off x="443357" y="63500"/>
              <a:ext cx="88265" cy="146939"/>
            </a:xfrm>
            <a:custGeom>
              <a:avLst/>
              <a:gdLst/>
              <a:ahLst/>
              <a:cxnLst/>
              <a:rect l="l" t="t" r="r" b="b"/>
              <a:pathLst>
                <a:path w="88265" h="146939">
                  <a:moveTo>
                    <a:pt x="58801" y="73152"/>
                  </a:moveTo>
                  <a:lnTo>
                    <a:pt x="69215" y="62865"/>
                  </a:lnTo>
                  <a:cubicBezTo>
                    <a:pt x="72644" y="45339"/>
                    <a:pt x="70866" y="36830"/>
                    <a:pt x="67564" y="30353"/>
                  </a:cubicBezTo>
                  <a:lnTo>
                    <a:pt x="60452" y="19304"/>
                  </a:lnTo>
                  <a:cubicBezTo>
                    <a:pt x="51435" y="13970"/>
                    <a:pt x="46990" y="12700"/>
                    <a:pt x="42545" y="12700"/>
                  </a:cubicBezTo>
                  <a:lnTo>
                    <a:pt x="33401" y="13970"/>
                  </a:lnTo>
                  <a:cubicBezTo>
                    <a:pt x="25019" y="18923"/>
                    <a:pt x="21590" y="22860"/>
                    <a:pt x="19050" y="28194"/>
                  </a:cubicBezTo>
                  <a:lnTo>
                    <a:pt x="15113" y="40386"/>
                  </a:lnTo>
                  <a:cubicBezTo>
                    <a:pt x="15113" y="57023"/>
                    <a:pt x="17272" y="64389"/>
                    <a:pt x="21463" y="70739"/>
                  </a:cubicBezTo>
                  <a:lnTo>
                    <a:pt x="31750" y="80137"/>
                  </a:lnTo>
                  <a:cubicBezTo>
                    <a:pt x="46736" y="80137"/>
                    <a:pt x="53086" y="77851"/>
                    <a:pt x="58801" y="73279"/>
                  </a:cubicBezTo>
                  <a:moveTo>
                    <a:pt x="5588" y="134874"/>
                  </a:moveTo>
                  <a:lnTo>
                    <a:pt x="13843" y="124587"/>
                  </a:lnTo>
                  <a:cubicBezTo>
                    <a:pt x="21082" y="131318"/>
                    <a:pt x="28448" y="134620"/>
                    <a:pt x="35941" y="134620"/>
                  </a:cubicBezTo>
                  <a:lnTo>
                    <a:pt x="47625" y="132588"/>
                  </a:lnTo>
                  <a:cubicBezTo>
                    <a:pt x="58420" y="124333"/>
                    <a:pt x="62992" y="117602"/>
                    <a:pt x="66802" y="108204"/>
                  </a:cubicBezTo>
                  <a:cubicBezTo>
                    <a:pt x="70612" y="98806"/>
                    <a:pt x="72771" y="86868"/>
                    <a:pt x="73279" y="72263"/>
                  </a:cubicBezTo>
                  <a:lnTo>
                    <a:pt x="62865" y="83439"/>
                  </a:lnTo>
                  <a:cubicBezTo>
                    <a:pt x="51181" y="90678"/>
                    <a:pt x="45212" y="92456"/>
                    <a:pt x="39116" y="92456"/>
                  </a:cubicBezTo>
                  <a:lnTo>
                    <a:pt x="27559" y="90932"/>
                  </a:lnTo>
                  <a:cubicBezTo>
                    <a:pt x="15621" y="84836"/>
                    <a:pt x="10541" y="80010"/>
                    <a:pt x="6350" y="73406"/>
                  </a:cubicBezTo>
                  <a:lnTo>
                    <a:pt x="0" y="48260"/>
                  </a:lnTo>
                  <a:cubicBezTo>
                    <a:pt x="0" y="37211"/>
                    <a:pt x="2159" y="28067"/>
                    <a:pt x="6604" y="20828"/>
                  </a:cubicBezTo>
                  <a:lnTo>
                    <a:pt x="16510" y="8382"/>
                  </a:lnTo>
                  <a:cubicBezTo>
                    <a:pt x="29464" y="1651"/>
                    <a:pt x="35814" y="0"/>
                    <a:pt x="42037" y="0"/>
                  </a:cubicBezTo>
                  <a:lnTo>
                    <a:pt x="57912" y="2286"/>
                  </a:lnTo>
                  <a:cubicBezTo>
                    <a:pt x="71882" y="11684"/>
                    <a:pt x="77470" y="19050"/>
                    <a:pt x="81788" y="28956"/>
                  </a:cubicBezTo>
                  <a:cubicBezTo>
                    <a:pt x="86106" y="38862"/>
                    <a:pt x="88265" y="51308"/>
                    <a:pt x="88265" y="66294"/>
                  </a:cubicBezTo>
                  <a:cubicBezTo>
                    <a:pt x="88265" y="83693"/>
                    <a:pt x="85852" y="98552"/>
                    <a:pt x="81153" y="110617"/>
                  </a:cubicBezTo>
                  <a:cubicBezTo>
                    <a:pt x="76454" y="122682"/>
                    <a:pt x="70104" y="131953"/>
                    <a:pt x="62103" y="137922"/>
                  </a:cubicBezTo>
                  <a:cubicBezTo>
                    <a:pt x="54102" y="143891"/>
                    <a:pt x="45212" y="146939"/>
                    <a:pt x="35433" y="146939"/>
                  </a:cubicBezTo>
                  <a:cubicBezTo>
                    <a:pt x="24511" y="146939"/>
                    <a:pt x="14478" y="142748"/>
                    <a:pt x="5334" y="134493"/>
                  </a:cubicBezTo>
                </a:path>
              </a:pathLst>
            </a:custGeom>
            <a:solidFill>
              <a:srgbClr val="000000"/>
            </a:solidFill>
          </p:spPr>
          <p:txBody>
            <a:bodyPr/>
            <a:lstStyle/>
            <a:p>
              <a:endParaRPr lang="en-US"/>
            </a:p>
          </p:txBody>
        </p:sp>
      </p:grpSp>
      <p:grpSp>
        <p:nvGrpSpPr>
          <p:cNvPr id="142" name="Group 142"/>
          <p:cNvGrpSpPr>
            <a:grpSpLocks noChangeAspect="1"/>
          </p:cNvGrpSpPr>
          <p:nvPr/>
        </p:nvGrpSpPr>
        <p:grpSpPr>
          <a:xfrm>
            <a:off x="10695892" y="6010703"/>
            <a:ext cx="481719" cy="221864"/>
            <a:chOff x="0" y="0"/>
            <a:chExt cx="595058" cy="274066"/>
          </a:xfrm>
        </p:grpSpPr>
        <p:sp>
          <p:nvSpPr>
            <p:cNvPr id="143" name="Freeform 143"/>
            <p:cNvSpPr/>
            <p:nvPr/>
          </p:nvSpPr>
          <p:spPr>
            <a:xfrm>
              <a:off x="63500" y="66294"/>
              <a:ext cx="66421" cy="141224"/>
            </a:xfrm>
            <a:custGeom>
              <a:avLst/>
              <a:gdLst/>
              <a:ahLst/>
              <a:cxnLst/>
              <a:rect l="l" t="t" r="r" b="b"/>
              <a:pathLst>
                <a:path w="66421" h="141224">
                  <a:moveTo>
                    <a:pt x="29718" y="129413"/>
                  </a:moveTo>
                  <a:lnTo>
                    <a:pt x="29718" y="20447"/>
                  </a:lnTo>
                  <a:cubicBezTo>
                    <a:pt x="23749" y="27559"/>
                    <a:pt x="14986" y="33147"/>
                    <a:pt x="3429" y="36957"/>
                  </a:cubicBezTo>
                  <a:lnTo>
                    <a:pt x="0" y="25527"/>
                  </a:lnTo>
                  <a:cubicBezTo>
                    <a:pt x="7112" y="23241"/>
                    <a:pt x="13589" y="19939"/>
                    <a:pt x="19431" y="15494"/>
                  </a:cubicBezTo>
                  <a:lnTo>
                    <a:pt x="29845" y="5969"/>
                  </a:lnTo>
                  <a:lnTo>
                    <a:pt x="44704" y="0"/>
                  </a:lnTo>
                  <a:lnTo>
                    <a:pt x="44704" y="129413"/>
                  </a:lnTo>
                  <a:lnTo>
                    <a:pt x="66421" y="129413"/>
                  </a:lnTo>
                  <a:lnTo>
                    <a:pt x="66421" y="141224"/>
                  </a:lnTo>
                  <a:lnTo>
                    <a:pt x="8001" y="141224"/>
                  </a:lnTo>
                  <a:lnTo>
                    <a:pt x="8001" y="129413"/>
                  </a:lnTo>
                  <a:close/>
                </a:path>
              </a:pathLst>
            </a:custGeom>
            <a:solidFill>
              <a:srgbClr val="000000"/>
            </a:solidFill>
          </p:spPr>
          <p:txBody>
            <a:bodyPr/>
            <a:lstStyle/>
            <a:p>
              <a:endParaRPr lang="en-US"/>
            </a:p>
          </p:txBody>
        </p:sp>
        <p:sp>
          <p:nvSpPr>
            <p:cNvPr id="144" name="Freeform 144"/>
            <p:cNvSpPr/>
            <p:nvPr/>
          </p:nvSpPr>
          <p:spPr>
            <a:xfrm>
              <a:off x="174752" y="66294"/>
              <a:ext cx="80391" cy="141224"/>
            </a:xfrm>
            <a:custGeom>
              <a:avLst/>
              <a:gdLst/>
              <a:ahLst/>
              <a:cxnLst/>
              <a:rect l="l" t="t" r="r" b="b"/>
              <a:pathLst>
                <a:path w="80391" h="141224">
                  <a:moveTo>
                    <a:pt x="29083" y="78994"/>
                  </a:moveTo>
                  <a:lnTo>
                    <a:pt x="65913" y="12446"/>
                  </a:lnTo>
                  <a:lnTo>
                    <a:pt x="0" y="12446"/>
                  </a:lnTo>
                  <a:lnTo>
                    <a:pt x="0" y="0"/>
                  </a:lnTo>
                  <a:lnTo>
                    <a:pt x="80391" y="0"/>
                  </a:lnTo>
                  <a:lnTo>
                    <a:pt x="80391" y="9906"/>
                  </a:lnTo>
                  <a:cubicBezTo>
                    <a:pt x="66294" y="32385"/>
                    <a:pt x="54229" y="55499"/>
                    <a:pt x="44323" y="79375"/>
                  </a:cubicBezTo>
                  <a:cubicBezTo>
                    <a:pt x="34417" y="103251"/>
                    <a:pt x="28575" y="123825"/>
                    <a:pt x="27051" y="141224"/>
                  </a:cubicBezTo>
                  <a:lnTo>
                    <a:pt x="10287" y="141224"/>
                  </a:lnTo>
                  <a:cubicBezTo>
                    <a:pt x="12954" y="122174"/>
                    <a:pt x="19177" y="101473"/>
                    <a:pt x="29083" y="78994"/>
                  </a:cubicBezTo>
                </a:path>
              </a:pathLst>
            </a:custGeom>
            <a:solidFill>
              <a:srgbClr val="000000"/>
            </a:solidFill>
          </p:spPr>
          <p:txBody>
            <a:bodyPr/>
            <a:lstStyle/>
            <a:p>
              <a:endParaRPr lang="en-US"/>
            </a:p>
          </p:txBody>
        </p:sp>
        <p:sp>
          <p:nvSpPr>
            <p:cNvPr id="145" name="Freeform 145"/>
            <p:cNvSpPr/>
            <p:nvPr/>
          </p:nvSpPr>
          <p:spPr>
            <a:xfrm>
              <a:off x="282702" y="187198"/>
              <a:ext cx="21971" cy="21971"/>
            </a:xfrm>
            <a:custGeom>
              <a:avLst/>
              <a:gdLst/>
              <a:ahLst/>
              <a:cxnLst/>
              <a:rect l="l" t="t" r="r" b="b"/>
              <a:pathLst>
                <a:path w="21971" h="21971">
                  <a:moveTo>
                    <a:pt x="3175" y="19050"/>
                  </a:moveTo>
                  <a:lnTo>
                    <a:pt x="0" y="14351"/>
                  </a:lnTo>
                  <a:lnTo>
                    <a:pt x="1016" y="5461"/>
                  </a:lnTo>
                  <a:lnTo>
                    <a:pt x="7747" y="0"/>
                  </a:lnTo>
                  <a:lnTo>
                    <a:pt x="16637" y="1016"/>
                  </a:lnTo>
                  <a:lnTo>
                    <a:pt x="21971" y="8001"/>
                  </a:lnTo>
                  <a:lnTo>
                    <a:pt x="20955" y="16764"/>
                  </a:lnTo>
                  <a:lnTo>
                    <a:pt x="13970" y="21971"/>
                  </a:lnTo>
                  <a:lnTo>
                    <a:pt x="5207" y="20955"/>
                  </a:lnTo>
                </a:path>
              </a:pathLst>
            </a:custGeom>
            <a:solidFill>
              <a:srgbClr val="000000"/>
            </a:solidFill>
          </p:spPr>
          <p:txBody>
            <a:bodyPr/>
            <a:lstStyle/>
            <a:p>
              <a:endParaRPr lang="en-US"/>
            </a:p>
          </p:txBody>
        </p:sp>
        <p:sp>
          <p:nvSpPr>
            <p:cNvPr id="146" name="Freeform 146"/>
            <p:cNvSpPr/>
            <p:nvPr/>
          </p:nvSpPr>
          <p:spPr>
            <a:xfrm>
              <a:off x="332613" y="63500"/>
              <a:ext cx="88265" cy="147193"/>
            </a:xfrm>
            <a:custGeom>
              <a:avLst/>
              <a:gdLst/>
              <a:ahLst/>
              <a:cxnLst/>
              <a:rect l="l" t="t" r="r" b="b"/>
              <a:pathLst>
                <a:path w="88265" h="147193">
                  <a:moveTo>
                    <a:pt x="58928" y="130683"/>
                  </a:moveTo>
                  <a:lnTo>
                    <a:pt x="66548" y="124206"/>
                  </a:lnTo>
                  <a:cubicBezTo>
                    <a:pt x="71882" y="113411"/>
                    <a:pt x="73279" y="106680"/>
                    <a:pt x="73279" y="98552"/>
                  </a:cubicBezTo>
                  <a:lnTo>
                    <a:pt x="72390" y="88138"/>
                  </a:lnTo>
                  <a:cubicBezTo>
                    <a:pt x="68580" y="78486"/>
                    <a:pt x="65659" y="74549"/>
                    <a:pt x="61849" y="71501"/>
                  </a:cubicBezTo>
                  <a:lnTo>
                    <a:pt x="53467" y="66929"/>
                  </a:lnTo>
                  <a:cubicBezTo>
                    <a:pt x="41148" y="66929"/>
                    <a:pt x="34925" y="69215"/>
                    <a:pt x="29337" y="73787"/>
                  </a:cubicBezTo>
                  <a:lnTo>
                    <a:pt x="19177" y="84074"/>
                  </a:lnTo>
                  <a:cubicBezTo>
                    <a:pt x="15748" y="101600"/>
                    <a:pt x="17526" y="110109"/>
                    <a:pt x="20828" y="116586"/>
                  </a:cubicBezTo>
                  <a:lnTo>
                    <a:pt x="27940" y="127635"/>
                  </a:lnTo>
                  <a:cubicBezTo>
                    <a:pt x="36957" y="133096"/>
                    <a:pt x="41402" y="134493"/>
                    <a:pt x="45847" y="134493"/>
                  </a:cubicBezTo>
                  <a:lnTo>
                    <a:pt x="54864" y="133223"/>
                  </a:lnTo>
                  <a:moveTo>
                    <a:pt x="23368" y="139954"/>
                  </a:moveTo>
                  <a:lnTo>
                    <a:pt x="6477" y="117983"/>
                  </a:lnTo>
                  <a:cubicBezTo>
                    <a:pt x="2159" y="107950"/>
                    <a:pt x="0" y="95504"/>
                    <a:pt x="0" y="80518"/>
                  </a:cubicBezTo>
                  <a:cubicBezTo>
                    <a:pt x="0" y="63119"/>
                    <a:pt x="2413" y="48387"/>
                    <a:pt x="7112" y="36195"/>
                  </a:cubicBezTo>
                  <a:cubicBezTo>
                    <a:pt x="11811" y="24003"/>
                    <a:pt x="18161" y="14986"/>
                    <a:pt x="26162" y="9017"/>
                  </a:cubicBezTo>
                  <a:cubicBezTo>
                    <a:pt x="34163" y="3048"/>
                    <a:pt x="42799" y="0"/>
                    <a:pt x="52578" y="0"/>
                  </a:cubicBezTo>
                  <a:lnTo>
                    <a:pt x="63119" y="762"/>
                  </a:lnTo>
                  <a:cubicBezTo>
                    <a:pt x="72644" y="3810"/>
                    <a:pt x="76708" y="6223"/>
                    <a:pt x="80137" y="9398"/>
                  </a:cubicBezTo>
                  <a:lnTo>
                    <a:pt x="74041" y="21590"/>
                  </a:lnTo>
                  <a:cubicBezTo>
                    <a:pt x="68326" y="15621"/>
                    <a:pt x="61214" y="12700"/>
                    <a:pt x="52959" y="12700"/>
                  </a:cubicBezTo>
                  <a:lnTo>
                    <a:pt x="41148" y="14732"/>
                  </a:lnTo>
                  <a:cubicBezTo>
                    <a:pt x="29972" y="22987"/>
                    <a:pt x="25273" y="29718"/>
                    <a:pt x="21463" y="38989"/>
                  </a:cubicBezTo>
                  <a:cubicBezTo>
                    <a:pt x="17653" y="48260"/>
                    <a:pt x="15367" y="60198"/>
                    <a:pt x="14732" y="74803"/>
                  </a:cubicBezTo>
                  <a:lnTo>
                    <a:pt x="25400" y="63627"/>
                  </a:lnTo>
                  <a:cubicBezTo>
                    <a:pt x="36957" y="56388"/>
                    <a:pt x="42926" y="54610"/>
                    <a:pt x="49022" y="54610"/>
                  </a:cubicBezTo>
                  <a:lnTo>
                    <a:pt x="61722" y="56261"/>
                  </a:lnTo>
                  <a:cubicBezTo>
                    <a:pt x="73660" y="62738"/>
                    <a:pt x="78613" y="67691"/>
                    <a:pt x="82296" y="74295"/>
                  </a:cubicBezTo>
                  <a:lnTo>
                    <a:pt x="88265" y="88900"/>
                  </a:lnTo>
                  <a:cubicBezTo>
                    <a:pt x="88265" y="109855"/>
                    <a:pt x="85979" y="119126"/>
                    <a:pt x="81534" y="126365"/>
                  </a:cubicBezTo>
                  <a:lnTo>
                    <a:pt x="71628" y="138938"/>
                  </a:lnTo>
                  <a:cubicBezTo>
                    <a:pt x="58674" y="145542"/>
                    <a:pt x="52197" y="147193"/>
                    <a:pt x="45847" y="147193"/>
                  </a:cubicBezTo>
                  <a:lnTo>
                    <a:pt x="30226" y="144780"/>
                  </a:lnTo>
                </a:path>
              </a:pathLst>
            </a:custGeom>
            <a:solidFill>
              <a:srgbClr val="000000"/>
            </a:solidFill>
          </p:spPr>
          <p:txBody>
            <a:bodyPr/>
            <a:lstStyle/>
            <a:p>
              <a:endParaRPr lang="en-US"/>
            </a:p>
          </p:txBody>
        </p:sp>
        <p:sp>
          <p:nvSpPr>
            <p:cNvPr id="147" name="Freeform 147"/>
            <p:cNvSpPr/>
            <p:nvPr/>
          </p:nvSpPr>
          <p:spPr>
            <a:xfrm>
              <a:off x="444119" y="63754"/>
              <a:ext cx="87249" cy="146558"/>
            </a:xfrm>
            <a:custGeom>
              <a:avLst/>
              <a:gdLst/>
              <a:ahLst/>
              <a:cxnLst/>
              <a:rect l="l" t="t" r="r" b="b"/>
              <a:pathLst>
                <a:path w="87249" h="146558">
                  <a:moveTo>
                    <a:pt x="16891" y="138811"/>
                  </a:moveTo>
                  <a:lnTo>
                    <a:pt x="0" y="117221"/>
                  </a:lnTo>
                  <a:lnTo>
                    <a:pt x="12573" y="109474"/>
                  </a:lnTo>
                  <a:cubicBezTo>
                    <a:pt x="15113" y="116840"/>
                    <a:pt x="19177" y="122809"/>
                    <a:pt x="24638" y="127508"/>
                  </a:cubicBezTo>
                  <a:lnTo>
                    <a:pt x="36449" y="134620"/>
                  </a:lnTo>
                  <a:cubicBezTo>
                    <a:pt x="52197" y="134620"/>
                    <a:pt x="59182" y="132080"/>
                    <a:pt x="64389" y="127000"/>
                  </a:cubicBezTo>
                  <a:lnTo>
                    <a:pt x="72263" y="115062"/>
                  </a:lnTo>
                  <a:cubicBezTo>
                    <a:pt x="72263" y="95250"/>
                    <a:pt x="69088" y="87249"/>
                    <a:pt x="62738" y="82423"/>
                  </a:cubicBezTo>
                  <a:cubicBezTo>
                    <a:pt x="56388" y="77597"/>
                    <a:pt x="47498" y="75184"/>
                    <a:pt x="36068" y="75184"/>
                  </a:cubicBezTo>
                  <a:lnTo>
                    <a:pt x="29972" y="75311"/>
                  </a:lnTo>
                  <a:lnTo>
                    <a:pt x="28067" y="63373"/>
                  </a:lnTo>
                  <a:lnTo>
                    <a:pt x="34544" y="64135"/>
                  </a:lnTo>
                  <a:cubicBezTo>
                    <a:pt x="48387" y="64135"/>
                    <a:pt x="56007" y="61722"/>
                    <a:pt x="61341" y="56896"/>
                  </a:cubicBezTo>
                  <a:lnTo>
                    <a:pt x="69342" y="45593"/>
                  </a:lnTo>
                  <a:cubicBezTo>
                    <a:pt x="69342" y="29718"/>
                    <a:pt x="66929" y="23495"/>
                    <a:pt x="62230" y="18923"/>
                  </a:cubicBezTo>
                  <a:lnTo>
                    <a:pt x="51308" y="12065"/>
                  </a:lnTo>
                  <a:cubicBezTo>
                    <a:pt x="37084" y="12065"/>
                    <a:pt x="31496" y="13970"/>
                    <a:pt x="26797" y="17907"/>
                  </a:cubicBezTo>
                  <a:lnTo>
                    <a:pt x="18796" y="26670"/>
                  </a:lnTo>
                  <a:lnTo>
                    <a:pt x="5334" y="25654"/>
                  </a:lnTo>
                  <a:lnTo>
                    <a:pt x="13462" y="11684"/>
                  </a:lnTo>
                  <a:cubicBezTo>
                    <a:pt x="27940" y="2286"/>
                    <a:pt x="36322" y="0"/>
                    <a:pt x="45720" y="0"/>
                  </a:cubicBezTo>
                  <a:lnTo>
                    <a:pt x="59436" y="1524"/>
                  </a:lnTo>
                  <a:cubicBezTo>
                    <a:pt x="70993" y="7747"/>
                    <a:pt x="75565" y="12065"/>
                    <a:pt x="78740" y="17526"/>
                  </a:cubicBezTo>
                  <a:lnTo>
                    <a:pt x="83566" y="29083"/>
                  </a:lnTo>
                  <a:cubicBezTo>
                    <a:pt x="83566" y="43815"/>
                    <a:pt x="81661" y="50546"/>
                    <a:pt x="77851" y="56007"/>
                  </a:cubicBezTo>
                  <a:lnTo>
                    <a:pt x="67945" y="65913"/>
                  </a:lnTo>
                  <a:cubicBezTo>
                    <a:pt x="68453" y="71882"/>
                    <a:pt x="75311" y="76327"/>
                    <a:pt x="80137" y="82550"/>
                  </a:cubicBezTo>
                  <a:lnTo>
                    <a:pt x="87249" y="96139"/>
                  </a:lnTo>
                  <a:cubicBezTo>
                    <a:pt x="87249" y="113030"/>
                    <a:pt x="85344" y="120396"/>
                    <a:pt x="81534" y="126746"/>
                  </a:cubicBezTo>
                  <a:lnTo>
                    <a:pt x="72517" y="138049"/>
                  </a:lnTo>
                  <a:cubicBezTo>
                    <a:pt x="59182" y="144907"/>
                    <a:pt x="51689" y="146558"/>
                    <a:pt x="43307" y="146558"/>
                  </a:cubicBezTo>
                  <a:lnTo>
                    <a:pt x="16891" y="138811"/>
                  </a:lnTo>
                </a:path>
              </a:pathLst>
            </a:custGeom>
            <a:solidFill>
              <a:srgbClr val="000000"/>
            </a:solidFill>
          </p:spPr>
          <p:txBody>
            <a:bodyPr/>
            <a:lstStyle/>
            <a:p>
              <a:endParaRPr lang="en-US"/>
            </a:p>
          </p:txBody>
        </p:sp>
      </p:grpSp>
      <p:grpSp>
        <p:nvGrpSpPr>
          <p:cNvPr id="148" name="Group 148"/>
          <p:cNvGrpSpPr>
            <a:grpSpLocks noChangeAspect="1"/>
          </p:cNvGrpSpPr>
          <p:nvPr/>
        </p:nvGrpSpPr>
        <p:grpSpPr>
          <a:xfrm>
            <a:off x="10769922" y="8337590"/>
            <a:ext cx="397062" cy="221864"/>
            <a:chOff x="0" y="0"/>
            <a:chExt cx="490474" cy="274066"/>
          </a:xfrm>
        </p:grpSpPr>
        <p:sp>
          <p:nvSpPr>
            <p:cNvPr id="149" name="Freeform 149"/>
            <p:cNvSpPr/>
            <p:nvPr/>
          </p:nvSpPr>
          <p:spPr>
            <a:xfrm>
              <a:off x="63500" y="63500"/>
              <a:ext cx="88265" cy="146939"/>
            </a:xfrm>
            <a:custGeom>
              <a:avLst/>
              <a:gdLst/>
              <a:ahLst/>
              <a:cxnLst/>
              <a:rect l="l" t="t" r="r" b="b"/>
              <a:pathLst>
                <a:path w="88265" h="146939">
                  <a:moveTo>
                    <a:pt x="58801" y="73152"/>
                  </a:moveTo>
                  <a:lnTo>
                    <a:pt x="69215" y="62865"/>
                  </a:lnTo>
                  <a:cubicBezTo>
                    <a:pt x="72644" y="45339"/>
                    <a:pt x="70866" y="36830"/>
                    <a:pt x="67564" y="30353"/>
                  </a:cubicBezTo>
                  <a:lnTo>
                    <a:pt x="60452" y="19304"/>
                  </a:lnTo>
                  <a:cubicBezTo>
                    <a:pt x="51435" y="13970"/>
                    <a:pt x="46990" y="12573"/>
                    <a:pt x="42545" y="12573"/>
                  </a:cubicBezTo>
                  <a:lnTo>
                    <a:pt x="33401" y="13843"/>
                  </a:lnTo>
                  <a:cubicBezTo>
                    <a:pt x="25019" y="18796"/>
                    <a:pt x="21590" y="22733"/>
                    <a:pt x="19050" y="28067"/>
                  </a:cubicBezTo>
                  <a:lnTo>
                    <a:pt x="15113" y="40259"/>
                  </a:lnTo>
                  <a:cubicBezTo>
                    <a:pt x="15113" y="56896"/>
                    <a:pt x="17272" y="64262"/>
                    <a:pt x="21463" y="70612"/>
                  </a:cubicBezTo>
                  <a:lnTo>
                    <a:pt x="31750" y="80010"/>
                  </a:lnTo>
                  <a:cubicBezTo>
                    <a:pt x="46736" y="80010"/>
                    <a:pt x="53086" y="77724"/>
                    <a:pt x="58801" y="73152"/>
                  </a:cubicBezTo>
                  <a:moveTo>
                    <a:pt x="5461" y="134620"/>
                  </a:moveTo>
                  <a:lnTo>
                    <a:pt x="13716" y="124333"/>
                  </a:lnTo>
                  <a:cubicBezTo>
                    <a:pt x="20955" y="131064"/>
                    <a:pt x="28321" y="134366"/>
                    <a:pt x="35814" y="134366"/>
                  </a:cubicBezTo>
                  <a:lnTo>
                    <a:pt x="47498" y="132334"/>
                  </a:lnTo>
                  <a:cubicBezTo>
                    <a:pt x="58293" y="124079"/>
                    <a:pt x="62865" y="117348"/>
                    <a:pt x="66675" y="108077"/>
                  </a:cubicBezTo>
                  <a:cubicBezTo>
                    <a:pt x="70485" y="98806"/>
                    <a:pt x="72644" y="86741"/>
                    <a:pt x="73152" y="72136"/>
                  </a:cubicBezTo>
                  <a:lnTo>
                    <a:pt x="62738" y="83312"/>
                  </a:lnTo>
                  <a:cubicBezTo>
                    <a:pt x="51054" y="90551"/>
                    <a:pt x="45085" y="92329"/>
                    <a:pt x="38989" y="92329"/>
                  </a:cubicBezTo>
                  <a:lnTo>
                    <a:pt x="27432" y="90805"/>
                  </a:lnTo>
                  <a:cubicBezTo>
                    <a:pt x="15494" y="84709"/>
                    <a:pt x="10414" y="79883"/>
                    <a:pt x="6223" y="73279"/>
                  </a:cubicBezTo>
                  <a:lnTo>
                    <a:pt x="0" y="48133"/>
                  </a:lnTo>
                  <a:cubicBezTo>
                    <a:pt x="0" y="37084"/>
                    <a:pt x="2159" y="27940"/>
                    <a:pt x="6604" y="20701"/>
                  </a:cubicBezTo>
                  <a:lnTo>
                    <a:pt x="16510" y="8255"/>
                  </a:lnTo>
                  <a:cubicBezTo>
                    <a:pt x="29464" y="1651"/>
                    <a:pt x="35814" y="0"/>
                    <a:pt x="42037" y="0"/>
                  </a:cubicBezTo>
                  <a:lnTo>
                    <a:pt x="57912" y="2286"/>
                  </a:lnTo>
                  <a:cubicBezTo>
                    <a:pt x="71882" y="11684"/>
                    <a:pt x="77470" y="19050"/>
                    <a:pt x="81788" y="28956"/>
                  </a:cubicBezTo>
                  <a:cubicBezTo>
                    <a:pt x="86106" y="38862"/>
                    <a:pt x="88265" y="51308"/>
                    <a:pt x="88265" y="66294"/>
                  </a:cubicBezTo>
                  <a:cubicBezTo>
                    <a:pt x="88265" y="83693"/>
                    <a:pt x="85852" y="98425"/>
                    <a:pt x="81153" y="110617"/>
                  </a:cubicBezTo>
                  <a:cubicBezTo>
                    <a:pt x="76454" y="122809"/>
                    <a:pt x="70104" y="131953"/>
                    <a:pt x="62103" y="137922"/>
                  </a:cubicBezTo>
                  <a:cubicBezTo>
                    <a:pt x="54102" y="143891"/>
                    <a:pt x="45212" y="146939"/>
                    <a:pt x="35433" y="146939"/>
                  </a:cubicBezTo>
                  <a:cubicBezTo>
                    <a:pt x="24511" y="146939"/>
                    <a:pt x="14478" y="142748"/>
                    <a:pt x="5334" y="134493"/>
                  </a:cubicBezTo>
                </a:path>
              </a:pathLst>
            </a:custGeom>
            <a:solidFill>
              <a:srgbClr val="000000"/>
            </a:solidFill>
          </p:spPr>
          <p:txBody>
            <a:bodyPr/>
            <a:lstStyle/>
            <a:p>
              <a:endParaRPr lang="en-US"/>
            </a:p>
          </p:txBody>
        </p:sp>
        <p:sp>
          <p:nvSpPr>
            <p:cNvPr id="150" name="Freeform 150"/>
            <p:cNvSpPr/>
            <p:nvPr/>
          </p:nvSpPr>
          <p:spPr>
            <a:xfrm>
              <a:off x="178181" y="187198"/>
              <a:ext cx="21971" cy="22098"/>
            </a:xfrm>
            <a:custGeom>
              <a:avLst/>
              <a:gdLst/>
              <a:ahLst/>
              <a:cxnLst/>
              <a:rect l="l" t="t" r="r" b="b"/>
              <a:pathLst>
                <a:path w="21971" h="22098">
                  <a:moveTo>
                    <a:pt x="3175" y="19050"/>
                  </a:moveTo>
                  <a:lnTo>
                    <a:pt x="0" y="14351"/>
                  </a:lnTo>
                  <a:lnTo>
                    <a:pt x="1016" y="5461"/>
                  </a:lnTo>
                  <a:lnTo>
                    <a:pt x="7747" y="0"/>
                  </a:lnTo>
                  <a:lnTo>
                    <a:pt x="16637" y="1143"/>
                  </a:lnTo>
                  <a:lnTo>
                    <a:pt x="21971" y="8128"/>
                  </a:lnTo>
                  <a:lnTo>
                    <a:pt x="20955" y="16891"/>
                  </a:lnTo>
                  <a:lnTo>
                    <a:pt x="13970" y="22098"/>
                  </a:lnTo>
                  <a:lnTo>
                    <a:pt x="5207" y="21082"/>
                  </a:lnTo>
                </a:path>
              </a:pathLst>
            </a:custGeom>
            <a:solidFill>
              <a:srgbClr val="000000"/>
            </a:solidFill>
          </p:spPr>
          <p:txBody>
            <a:bodyPr/>
            <a:lstStyle/>
            <a:p>
              <a:endParaRPr lang="en-US"/>
            </a:p>
          </p:txBody>
        </p:sp>
        <p:sp>
          <p:nvSpPr>
            <p:cNvPr id="151" name="Freeform 151"/>
            <p:cNvSpPr/>
            <p:nvPr/>
          </p:nvSpPr>
          <p:spPr>
            <a:xfrm>
              <a:off x="226441" y="63500"/>
              <a:ext cx="88265" cy="146939"/>
            </a:xfrm>
            <a:custGeom>
              <a:avLst/>
              <a:gdLst/>
              <a:ahLst/>
              <a:cxnLst/>
              <a:rect l="l" t="t" r="r" b="b"/>
              <a:pathLst>
                <a:path w="88265" h="146939">
                  <a:moveTo>
                    <a:pt x="58674" y="73152"/>
                  </a:moveTo>
                  <a:lnTo>
                    <a:pt x="69088" y="62865"/>
                  </a:lnTo>
                  <a:cubicBezTo>
                    <a:pt x="72517" y="45339"/>
                    <a:pt x="70739" y="36830"/>
                    <a:pt x="67437" y="30353"/>
                  </a:cubicBezTo>
                  <a:lnTo>
                    <a:pt x="60325" y="19304"/>
                  </a:lnTo>
                  <a:cubicBezTo>
                    <a:pt x="51308" y="13970"/>
                    <a:pt x="46863" y="12573"/>
                    <a:pt x="42418" y="12573"/>
                  </a:cubicBezTo>
                  <a:lnTo>
                    <a:pt x="33274" y="13843"/>
                  </a:lnTo>
                  <a:cubicBezTo>
                    <a:pt x="24892" y="18796"/>
                    <a:pt x="21463" y="22733"/>
                    <a:pt x="18923" y="28067"/>
                  </a:cubicBezTo>
                  <a:lnTo>
                    <a:pt x="14986" y="40259"/>
                  </a:lnTo>
                  <a:cubicBezTo>
                    <a:pt x="14986" y="56896"/>
                    <a:pt x="17145" y="64262"/>
                    <a:pt x="21336" y="70612"/>
                  </a:cubicBezTo>
                  <a:lnTo>
                    <a:pt x="31623" y="80010"/>
                  </a:lnTo>
                  <a:cubicBezTo>
                    <a:pt x="46609" y="80010"/>
                    <a:pt x="52959" y="77724"/>
                    <a:pt x="58674" y="73152"/>
                  </a:cubicBezTo>
                  <a:moveTo>
                    <a:pt x="5461" y="134620"/>
                  </a:moveTo>
                  <a:lnTo>
                    <a:pt x="13716" y="124333"/>
                  </a:lnTo>
                  <a:cubicBezTo>
                    <a:pt x="20955" y="131064"/>
                    <a:pt x="28321" y="134366"/>
                    <a:pt x="35814" y="134366"/>
                  </a:cubicBezTo>
                  <a:lnTo>
                    <a:pt x="47498" y="132334"/>
                  </a:lnTo>
                  <a:cubicBezTo>
                    <a:pt x="58293" y="124079"/>
                    <a:pt x="62865" y="117348"/>
                    <a:pt x="66675" y="108077"/>
                  </a:cubicBezTo>
                  <a:cubicBezTo>
                    <a:pt x="70485" y="98806"/>
                    <a:pt x="72644" y="86741"/>
                    <a:pt x="73152" y="72136"/>
                  </a:cubicBezTo>
                  <a:lnTo>
                    <a:pt x="62738" y="83312"/>
                  </a:lnTo>
                  <a:cubicBezTo>
                    <a:pt x="51054" y="90551"/>
                    <a:pt x="45085" y="92329"/>
                    <a:pt x="38989" y="92329"/>
                  </a:cubicBezTo>
                  <a:lnTo>
                    <a:pt x="27432" y="90805"/>
                  </a:lnTo>
                  <a:cubicBezTo>
                    <a:pt x="15494" y="84709"/>
                    <a:pt x="10414" y="79883"/>
                    <a:pt x="6223" y="73279"/>
                  </a:cubicBezTo>
                  <a:lnTo>
                    <a:pt x="0" y="48133"/>
                  </a:lnTo>
                  <a:cubicBezTo>
                    <a:pt x="0" y="37084"/>
                    <a:pt x="2159" y="27940"/>
                    <a:pt x="6604" y="20701"/>
                  </a:cubicBezTo>
                  <a:lnTo>
                    <a:pt x="16510" y="8255"/>
                  </a:lnTo>
                  <a:cubicBezTo>
                    <a:pt x="29464" y="1651"/>
                    <a:pt x="35814" y="0"/>
                    <a:pt x="42037" y="0"/>
                  </a:cubicBezTo>
                  <a:lnTo>
                    <a:pt x="57912" y="2286"/>
                  </a:lnTo>
                  <a:cubicBezTo>
                    <a:pt x="71882" y="11684"/>
                    <a:pt x="77470" y="19050"/>
                    <a:pt x="81788" y="28956"/>
                  </a:cubicBezTo>
                  <a:cubicBezTo>
                    <a:pt x="86106" y="38862"/>
                    <a:pt x="88265" y="51308"/>
                    <a:pt x="88265" y="66294"/>
                  </a:cubicBezTo>
                  <a:cubicBezTo>
                    <a:pt x="88265" y="83693"/>
                    <a:pt x="85852" y="98425"/>
                    <a:pt x="81153" y="110617"/>
                  </a:cubicBezTo>
                  <a:cubicBezTo>
                    <a:pt x="76454" y="122809"/>
                    <a:pt x="70104" y="131953"/>
                    <a:pt x="62103" y="137922"/>
                  </a:cubicBezTo>
                  <a:cubicBezTo>
                    <a:pt x="54102" y="143891"/>
                    <a:pt x="45212" y="146939"/>
                    <a:pt x="35433" y="146939"/>
                  </a:cubicBezTo>
                  <a:cubicBezTo>
                    <a:pt x="24511" y="146939"/>
                    <a:pt x="14478" y="142748"/>
                    <a:pt x="5334" y="134493"/>
                  </a:cubicBezTo>
                </a:path>
              </a:pathLst>
            </a:custGeom>
            <a:solidFill>
              <a:srgbClr val="000000"/>
            </a:solidFill>
          </p:spPr>
          <p:txBody>
            <a:bodyPr/>
            <a:lstStyle/>
            <a:p>
              <a:endParaRPr lang="en-US"/>
            </a:p>
          </p:txBody>
        </p:sp>
        <p:sp>
          <p:nvSpPr>
            <p:cNvPr id="152" name="Freeform 152"/>
            <p:cNvSpPr/>
            <p:nvPr/>
          </p:nvSpPr>
          <p:spPr>
            <a:xfrm>
              <a:off x="339598" y="63627"/>
              <a:ext cx="87249" cy="146558"/>
            </a:xfrm>
            <a:custGeom>
              <a:avLst/>
              <a:gdLst/>
              <a:ahLst/>
              <a:cxnLst/>
              <a:rect l="l" t="t" r="r" b="b"/>
              <a:pathLst>
                <a:path w="87249" h="146558">
                  <a:moveTo>
                    <a:pt x="16891" y="138938"/>
                  </a:moveTo>
                  <a:lnTo>
                    <a:pt x="0" y="117348"/>
                  </a:lnTo>
                  <a:lnTo>
                    <a:pt x="12573" y="109474"/>
                  </a:lnTo>
                  <a:cubicBezTo>
                    <a:pt x="15113" y="116840"/>
                    <a:pt x="19177" y="122936"/>
                    <a:pt x="24638" y="127635"/>
                  </a:cubicBezTo>
                  <a:lnTo>
                    <a:pt x="36449" y="134747"/>
                  </a:lnTo>
                  <a:cubicBezTo>
                    <a:pt x="52197" y="134747"/>
                    <a:pt x="59182" y="132207"/>
                    <a:pt x="64389" y="127127"/>
                  </a:cubicBezTo>
                  <a:lnTo>
                    <a:pt x="72263" y="115189"/>
                  </a:lnTo>
                  <a:cubicBezTo>
                    <a:pt x="72263" y="95377"/>
                    <a:pt x="69088" y="87376"/>
                    <a:pt x="62738" y="82550"/>
                  </a:cubicBezTo>
                  <a:cubicBezTo>
                    <a:pt x="56388" y="77724"/>
                    <a:pt x="47498" y="75311"/>
                    <a:pt x="36068" y="75311"/>
                  </a:cubicBezTo>
                  <a:lnTo>
                    <a:pt x="29972" y="75438"/>
                  </a:lnTo>
                  <a:lnTo>
                    <a:pt x="28067" y="63500"/>
                  </a:lnTo>
                  <a:lnTo>
                    <a:pt x="34544" y="64262"/>
                  </a:lnTo>
                  <a:cubicBezTo>
                    <a:pt x="48387" y="64262"/>
                    <a:pt x="56007" y="61849"/>
                    <a:pt x="61341" y="57023"/>
                  </a:cubicBezTo>
                  <a:lnTo>
                    <a:pt x="69342" y="45720"/>
                  </a:lnTo>
                  <a:cubicBezTo>
                    <a:pt x="69342" y="29845"/>
                    <a:pt x="66929" y="23622"/>
                    <a:pt x="62230" y="19050"/>
                  </a:cubicBezTo>
                  <a:lnTo>
                    <a:pt x="51308" y="12192"/>
                  </a:lnTo>
                  <a:cubicBezTo>
                    <a:pt x="37084" y="12192"/>
                    <a:pt x="31496" y="14097"/>
                    <a:pt x="26797" y="18034"/>
                  </a:cubicBezTo>
                  <a:lnTo>
                    <a:pt x="18796" y="26797"/>
                  </a:lnTo>
                  <a:lnTo>
                    <a:pt x="5334" y="25781"/>
                  </a:lnTo>
                  <a:lnTo>
                    <a:pt x="13462" y="11811"/>
                  </a:lnTo>
                  <a:cubicBezTo>
                    <a:pt x="27940" y="2413"/>
                    <a:pt x="36322" y="0"/>
                    <a:pt x="45720" y="0"/>
                  </a:cubicBezTo>
                  <a:lnTo>
                    <a:pt x="59436" y="1524"/>
                  </a:lnTo>
                  <a:cubicBezTo>
                    <a:pt x="70993" y="7747"/>
                    <a:pt x="75565" y="12065"/>
                    <a:pt x="78740" y="17526"/>
                  </a:cubicBezTo>
                  <a:lnTo>
                    <a:pt x="83566" y="29083"/>
                  </a:lnTo>
                  <a:cubicBezTo>
                    <a:pt x="83566" y="43815"/>
                    <a:pt x="81661" y="50546"/>
                    <a:pt x="77851" y="56007"/>
                  </a:cubicBezTo>
                  <a:lnTo>
                    <a:pt x="67945" y="65913"/>
                  </a:lnTo>
                  <a:cubicBezTo>
                    <a:pt x="68453" y="71882"/>
                    <a:pt x="75311" y="76327"/>
                    <a:pt x="80137" y="82550"/>
                  </a:cubicBezTo>
                  <a:lnTo>
                    <a:pt x="87249" y="96139"/>
                  </a:lnTo>
                  <a:cubicBezTo>
                    <a:pt x="87249" y="113030"/>
                    <a:pt x="85344" y="120396"/>
                    <a:pt x="81534" y="126746"/>
                  </a:cubicBezTo>
                  <a:lnTo>
                    <a:pt x="72517" y="137922"/>
                  </a:lnTo>
                  <a:cubicBezTo>
                    <a:pt x="59182" y="144780"/>
                    <a:pt x="51689" y="146558"/>
                    <a:pt x="43307" y="146558"/>
                  </a:cubicBezTo>
                  <a:lnTo>
                    <a:pt x="16891" y="138811"/>
                  </a:lnTo>
                </a:path>
              </a:pathLst>
            </a:custGeom>
            <a:solidFill>
              <a:srgbClr val="000000"/>
            </a:solidFill>
          </p:spPr>
          <p:txBody>
            <a:bodyPr/>
            <a:lstStyle/>
            <a:p>
              <a:endParaRPr lang="en-US"/>
            </a:p>
          </p:txBody>
        </p:sp>
      </p:grpSp>
      <p:grpSp>
        <p:nvGrpSpPr>
          <p:cNvPr id="153" name="Group 153"/>
          <p:cNvGrpSpPr>
            <a:grpSpLocks noChangeAspect="1"/>
          </p:cNvGrpSpPr>
          <p:nvPr/>
        </p:nvGrpSpPr>
        <p:grpSpPr>
          <a:xfrm>
            <a:off x="10695893" y="6774197"/>
            <a:ext cx="481240" cy="221717"/>
            <a:chOff x="0" y="0"/>
            <a:chExt cx="594462" cy="273888"/>
          </a:xfrm>
        </p:grpSpPr>
        <p:sp>
          <p:nvSpPr>
            <p:cNvPr id="154" name="Freeform 154"/>
            <p:cNvSpPr/>
            <p:nvPr/>
          </p:nvSpPr>
          <p:spPr>
            <a:xfrm>
              <a:off x="63500" y="66167"/>
              <a:ext cx="66421" cy="141224"/>
            </a:xfrm>
            <a:custGeom>
              <a:avLst/>
              <a:gdLst/>
              <a:ahLst/>
              <a:cxnLst/>
              <a:rect l="l" t="t" r="r" b="b"/>
              <a:pathLst>
                <a:path w="66421" h="141224">
                  <a:moveTo>
                    <a:pt x="29718" y="129413"/>
                  </a:moveTo>
                  <a:lnTo>
                    <a:pt x="29718" y="20447"/>
                  </a:lnTo>
                  <a:cubicBezTo>
                    <a:pt x="23749" y="27559"/>
                    <a:pt x="14986" y="33020"/>
                    <a:pt x="3429" y="36957"/>
                  </a:cubicBezTo>
                  <a:lnTo>
                    <a:pt x="0" y="25527"/>
                  </a:lnTo>
                  <a:cubicBezTo>
                    <a:pt x="7112" y="23241"/>
                    <a:pt x="13589" y="19939"/>
                    <a:pt x="19431" y="15494"/>
                  </a:cubicBezTo>
                  <a:lnTo>
                    <a:pt x="29845" y="5969"/>
                  </a:lnTo>
                  <a:lnTo>
                    <a:pt x="44704" y="0"/>
                  </a:lnTo>
                  <a:lnTo>
                    <a:pt x="44704" y="129413"/>
                  </a:lnTo>
                  <a:lnTo>
                    <a:pt x="66421" y="129413"/>
                  </a:lnTo>
                  <a:lnTo>
                    <a:pt x="66421" y="141224"/>
                  </a:lnTo>
                  <a:lnTo>
                    <a:pt x="8001" y="141224"/>
                  </a:lnTo>
                  <a:lnTo>
                    <a:pt x="8001" y="129413"/>
                  </a:lnTo>
                  <a:close/>
                </a:path>
              </a:pathLst>
            </a:custGeom>
            <a:solidFill>
              <a:srgbClr val="000000"/>
            </a:solidFill>
          </p:spPr>
          <p:txBody>
            <a:bodyPr/>
            <a:lstStyle/>
            <a:p>
              <a:endParaRPr lang="en-US"/>
            </a:p>
          </p:txBody>
        </p:sp>
        <p:sp>
          <p:nvSpPr>
            <p:cNvPr id="155" name="Freeform 155"/>
            <p:cNvSpPr/>
            <p:nvPr/>
          </p:nvSpPr>
          <p:spPr>
            <a:xfrm>
              <a:off x="170180" y="66167"/>
              <a:ext cx="84836" cy="144145"/>
            </a:xfrm>
            <a:custGeom>
              <a:avLst/>
              <a:gdLst/>
              <a:ahLst/>
              <a:cxnLst/>
              <a:rect l="l" t="t" r="r" b="b"/>
              <a:pathLst>
                <a:path w="84836" h="144145">
                  <a:moveTo>
                    <a:pt x="14859" y="136906"/>
                  </a:moveTo>
                  <a:lnTo>
                    <a:pt x="0" y="116205"/>
                  </a:lnTo>
                  <a:lnTo>
                    <a:pt x="12192" y="108077"/>
                  </a:lnTo>
                  <a:lnTo>
                    <a:pt x="17526" y="121285"/>
                  </a:lnTo>
                  <a:cubicBezTo>
                    <a:pt x="27559" y="129921"/>
                    <a:pt x="33401" y="132080"/>
                    <a:pt x="40132" y="132080"/>
                  </a:cubicBezTo>
                  <a:lnTo>
                    <a:pt x="52070" y="130302"/>
                  </a:lnTo>
                  <a:cubicBezTo>
                    <a:pt x="60960" y="123190"/>
                    <a:pt x="64262" y="118618"/>
                    <a:pt x="66294" y="112776"/>
                  </a:cubicBezTo>
                  <a:lnTo>
                    <a:pt x="69469" y="100965"/>
                  </a:lnTo>
                  <a:cubicBezTo>
                    <a:pt x="69469" y="87122"/>
                    <a:pt x="68199" y="80645"/>
                    <a:pt x="65913" y="75184"/>
                  </a:cubicBezTo>
                  <a:lnTo>
                    <a:pt x="60198" y="65532"/>
                  </a:lnTo>
                  <a:cubicBezTo>
                    <a:pt x="51943" y="59817"/>
                    <a:pt x="47371" y="58420"/>
                    <a:pt x="42291" y="58420"/>
                  </a:cubicBezTo>
                  <a:lnTo>
                    <a:pt x="31496" y="60198"/>
                  </a:lnTo>
                  <a:cubicBezTo>
                    <a:pt x="22098" y="67056"/>
                    <a:pt x="18415" y="71374"/>
                    <a:pt x="15621" y="76581"/>
                  </a:cubicBezTo>
                  <a:lnTo>
                    <a:pt x="3556" y="73660"/>
                  </a:lnTo>
                  <a:lnTo>
                    <a:pt x="7620" y="0"/>
                  </a:lnTo>
                  <a:lnTo>
                    <a:pt x="73914" y="0"/>
                  </a:lnTo>
                  <a:lnTo>
                    <a:pt x="73914" y="12446"/>
                  </a:lnTo>
                  <a:lnTo>
                    <a:pt x="19812" y="12446"/>
                  </a:lnTo>
                  <a:lnTo>
                    <a:pt x="16002" y="61595"/>
                  </a:lnTo>
                  <a:cubicBezTo>
                    <a:pt x="24257" y="51435"/>
                    <a:pt x="34036" y="46355"/>
                    <a:pt x="45212" y="46355"/>
                  </a:cubicBezTo>
                  <a:lnTo>
                    <a:pt x="60706" y="48514"/>
                  </a:lnTo>
                  <a:cubicBezTo>
                    <a:pt x="72644" y="57277"/>
                    <a:pt x="77216" y="63119"/>
                    <a:pt x="80264" y="70231"/>
                  </a:cubicBezTo>
                  <a:lnTo>
                    <a:pt x="84836" y="85090"/>
                  </a:lnTo>
                  <a:cubicBezTo>
                    <a:pt x="84836" y="102362"/>
                    <a:pt x="82931" y="110871"/>
                    <a:pt x="79248" y="118618"/>
                  </a:cubicBezTo>
                  <a:lnTo>
                    <a:pt x="70358" y="132588"/>
                  </a:lnTo>
                  <a:cubicBezTo>
                    <a:pt x="56642" y="141859"/>
                    <a:pt x="48641" y="144145"/>
                    <a:pt x="39497" y="144145"/>
                  </a:cubicBezTo>
                  <a:lnTo>
                    <a:pt x="14859" y="136779"/>
                  </a:lnTo>
                </a:path>
              </a:pathLst>
            </a:custGeom>
            <a:solidFill>
              <a:srgbClr val="000000"/>
            </a:solidFill>
          </p:spPr>
          <p:txBody>
            <a:bodyPr/>
            <a:lstStyle/>
            <a:p>
              <a:endParaRPr lang="en-US"/>
            </a:p>
          </p:txBody>
        </p:sp>
        <p:sp>
          <p:nvSpPr>
            <p:cNvPr id="156" name="Freeform 156"/>
            <p:cNvSpPr/>
            <p:nvPr/>
          </p:nvSpPr>
          <p:spPr>
            <a:xfrm>
              <a:off x="282702" y="187071"/>
              <a:ext cx="21971" cy="21971"/>
            </a:xfrm>
            <a:custGeom>
              <a:avLst/>
              <a:gdLst/>
              <a:ahLst/>
              <a:cxnLst/>
              <a:rect l="l" t="t" r="r" b="b"/>
              <a:pathLst>
                <a:path w="21971" h="21971">
                  <a:moveTo>
                    <a:pt x="3175" y="19050"/>
                  </a:moveTo>
                  <a:lnTo>
                    <a:pt x="0" y="14351"/>
                  </a:lnTo>
                  <a:lnTo>
                    <a:pt x="1016" y="5461"/>
                  </a:lnTo>
                  <a:lnTo>
                    <a:pt x="7747" y="0"/>
                  </a:lnTo>
                  <a:lnTo>
                    <a:pt x="16637" y="1016"/>
                  </a:lnTo>
                  <a:lnTo>
                    <a:pt x="21971" y="8001"/>
                  </a:lnTo>
                  <a:lnTo>
                    <a:pt x="20955" y="16764"/>
                  </a:lnTo>
                  <a:lnTo>
                    <a:pt x="13970" y="21971"/>
                  </a:lnTo>
                  <a:lnTo>
                    <a:pt x="5207" y="20955"/>
                  </a:lnTo>
                </a:path>
              </a:pathLst>
            </a:custGeom>
            <a:solidFill>
              <a:srgbClr val="000000"/>
            </a:solidFill>
          </p:spPr>
          <p:txBody>
            <a:bodyPr/>
            <a:lstStyle/>
            <a:p>
              <a:endParaRPr lang="en-US"/>
            </a:p>
          </p:txBody>
        </p:sp>
        <p:sp>
          <p:nvSpPr>
            <p:cNvPr id="157" name="Freeform 157"/>
            <p:cNvSpPr/>
            <p:nvPr/>
          </p:nvSpPr>
          <p:spPr>
            <a:xfrm>
              <a:off x="338963" y="66167"/>
              <a:ext cx="80391" cy="141224"/>
            </a:xfrm>
            <a:custGeom>
              <a:avLst/>
              <a:gdLst/>
              <a:ahLst/>
              <a:cxnLst/>
              <a:rect l="l" t="t" r="r" b="b"/>
              <a:pathLst>
                <a:path w="80391" h="141224">
                  <a:moveTo>
                    <a:pt x="29083" y="78994"/>
                  </a:moveTo>
                  <a:lnTo>
                    <a:pt x="65913" y="12446"/>
                  </a:lnTo>
                  <a:lnTo>
                    <a:pt x="0" y="12446"/>
                  </a:lnTo>
                  <a:lnTo>
                    <a:pt x="0" y="0"/>
                  </a:lnTo>
                  <a:lnTo>
                    <a:pt x="80391" y="0"/>
                  </a:lnTo>
                  <a:lnTo>
                    <a:pt x="80391" y="9906"/>
                  </a:lnTo>
                  <a:cubicBezTo>
                    <a:pt x="66294" y="32385"/>
                    <a:pt x="54229" y="55499"/>
                    <a:pt x="44323" y="79375"/>
                  </a:cubicBezTo>
                  <a:cubicBezTo>
                    <a:pt x="34417" y="103251"/>
                    <a:pt x="28575" y="123825"/>
                    <a:pt x="27051" y="141224"/>
                  </a:cubicBezTo>
                  <a:lnTo>
                    <a:pt x="10287" y="141224"/>
                  </a:lnTo>
                  <a:cubicBezTo>
                    <a:pt x="12954" y="122174"/>
                    <a:pt x="19177" y="101473"/>
                    <a:pt x="29083" y="78994"/>
                  </a:cubicBezTo>
                </a:path>
              </a:pathLst>
            </a:custGeom>
            <a:solidFill>
              <a:srgbClr val="000000"/>
            </a:solidFill>
          </p:spPr>
          <p:txBody>
            <a:bodyPr/>
            <a:lstStyle/>
            <a:p>
              <a:endParaRPr lang="en-US"/>
            </a:p>
          </p:txBody>
        </p:sp>
        <p:sp>
          <p:nvSpPr>
            <p:cNvPr id="158" name="Freeform 158"/>
            <p:cNvSpPr/>
            <p:nvPr/>
          </p:nvSpPr>
          <p:spPr>
            <a:xfrm>
              <a:off x="447675" y="63500"/>
              <a:ext cx="83185" cy="143764"/>
            </a:xfrm>
            <a:custGeom>
              <a:avLst/>
              <a:gdLst/>
              <a:ahLst/>
              <a:cxnLst/>
              <a:rect l="l" t="t" r="r" b="b"/>
              <a:pathLst>
                <a:path w="83185" h="143764">
                  <a:moveTo>
                    <a:pt x="15748" y="105029"/>
                  </a:moveTo>
                  <a:lnTo>
                    <a:pt x="39878" y="81026"/>
                  </a:lnTo>
                  <a:cubicBezTo>
                    <a:pt x="46355" y="75311"/>
                    <a:pt x="51435" y="70485"/>
                    <a:pt x="55118" y="66802"/>
                  </a:cubicBezTo>
                  <a:lnTo>
                    <a:pt x="61849" y="58801"/>
                  </a:lnTo>
                  <a:cubicBezTo>
                    <a:pt x="66675" y="49657"/>
                    <a:pt x="67818" y="44704"/>
                    <a:pt x="67818" y="39370"/>
                  </a:cubicBezTo>
                  <a:lnTo>
                    <a:pt x="65532" y="25400"/>
                  </a:lnTo>
                  <a:cubicBezTo>
                    <a:pt x="56642" y="14986"/>
                    <a:pt x="50673" y="12319"/>
                    <a:pt x="43434" y="12319"/>
                  </a:cubicBezTo>
                  <a:lnTo>
                    <a:pt x="32893" y="13843"/>
                  </a:lnTo>
                  <a:cubicBezTo>
                    <a:pt x="24384" y="20066"/>
                    <a:pt x="21209" y="24130"/>
                    <a:pt x="18923" y="29210"/>
                  </a:cubicBezTo>
                  <a:lnTo>
                    <a:pt x="15748" y="39624"/>
                  </a:lnTo>
                  <a:lnTo>
                    <a:pt x="3175" y="38735"/>
                  </a:lnTo>
                  <a:lnTo>
                    <a:pt x="4699" y="25146"/>
                  </a:lnTo>
                  <a:cubicBezTo>
                    <a:pt x="11811" y="13462"/>
                    <a:pt x="16764" y="8763"/>
                    <a:pt x="22987" y="5461"/>
                  </a:cubicBezTo>
                  <a:lnTo>
                    <a:pt x="36449" y="0"/>
                  </a:lnTo>
                  <a:cubicBezTo>
                    <a:pt x="52197" y="0"/>
                    <a:pt x="59182" y="1651"/>
                    <a:pt x="65024" y="5080"/>
                  </a:cubicBezTo>
                  <a:lnTo>
                    <a:pt x="75438" y="13081"/>
                  </a:lnTo>
                  <a:cubicBezTo>
                    <a:pt x="81661" y="24765"/>
                    <a:pt x="83185" y="31242"/>
                    <a:pt x="83185" y="38608"/>
                  </a:cubicBezTo>
                  <a:lnTo>
                    <a:pt x="81788" y="52070"/>
                  </a:lnTo>
                  <a:cubicBezTo>
                    <a:pt x="75946" y="63627"/>
                    <a:pt x="72390" y="68834"/>
                    <a:pt x="68072" y="73279"/>
                  </a:cubicBezTo>
                  <a:lnTo>
                    <a:pt x="57785" y="83185"/>
                  </a:lnTo>
                  <a:cubicBezTo>
                    <a:pt x="41275" y="97282"/>
                    <a:pt x="33909" y="104267"/>
                    <a:pt x="28448" y="110363"/>
                  </a:cubicBezTo>
                  <a:lnTo>
                    <a:pt x="18288" y="123571"/>
                  </a:lnTo>
                  <a:lnTo>
                    <a:pt x="83185" y="131572"/>
                  </a:lnTo>
                  <a:lnTo>
                    <a:pt x="83185" y="143764"/>
                  </a:lnTo>
                  <a:lnTo>
                    <a:pt x="0" y="143764"/>
                  </a:lnTo>
                  <a:lnTo>
                    <a:pt x="0" y="130937"/>
                  </a:lnTo>
                  <a:cubicBezTo>
                    <a:pt x="4191" y="120904"/>
                    <a:pt x="9398" y="112268"/>
                    <a:pt x="15748" y="105029"/>
                  </a:cubicBezTo>
                </a:path>
              </a:pathLst>
            </a:custGeom>
            <a:solidFill>
              <a:srgbClr val="000000"/>
            </a:solidFill>
          </p:spPr>
          <p:txBody>
            <a:bodyPr/>
            <a:lstStyle/>
            <a:p>
              <a:endParaRPr lang="en-US"/>
            </a:p>
          </p:txBody>
        </p:sp>
      </p:grpSp>
      <p:grpSp>
        <p:nvGrpSpPr>
          <p:cNvPr id="159" name="Group 159"/>
          <p:cNvGrpSpPr>
            <a:grpSpLocks noChangeAspect="1"/>
          </p:cNvGrpSpPr>
          <p:nvPr/>
        </p:nvGrpSpPr>
        <p:grpSpPr>
          <a:xfrm>
            <a:off x="10693188" y="4732309"/>
            <a:ext cx="657526" cy="408003"/>
            <a:chOff x="0" y="0"/>
            <a:chExt cx="812228" cy="504000"/>
          </a:xfrm>
        </p:grpSpPr>
        <p:sp>
          <p:nvSpPr>
            <p:cNvPr id="160" name="Freeform 160"/>
            <p:cNvSpPr/>
            <p:nvPr/>
          </p:nvSpPr>
          <p:spPr>
            <a:xfrm>
              <a:off x="63500" y="70739"/>
              <a:ext cx="87884" cy="141097"/>
            </a:xfrm>
            <a:custGeom>
              <a:avLst/>
              <a:gdLst/>
              <a:ahLst/>
              <a:cxnLst/>
              <a:rect l="l" t="t" r="r" b="b"/>
              <a:pathLst>
                <a:path w="87884" h="141097">
                  <a:moveTo>
                    <a:pt x="0" y="0"/>
                  </a:moveTo>
                  <a:lnTo>
                    <a:pt x="87884" y="0"/>
                  </a:lnTo>
                  <a:lnTo>
                    <a:pt x="87884" y="24003"/>
                  </a:lnTo>
                  <a:lnTo>
                    <a:pt x="28448" y="24003"/>
                  </a:lnTo>
                  <a:lnTo>
                    <a:pt x="28448" y="57658"/>
                  </a:lnTo>
                  <a:lnTo>
                    <a:pt x="74422" y="57658"/>
                  </a:lnTo>
                  <a:lnTo>
                    <a:pt x="74422" y="81661"/>
                  </a:lnTo>
                  <a:lnTo>
                    <a:pt x="28448" y="81661"/>
                  </a:lnTo>
                  <a:lnTo>
                    <a:pt x="28448" y="141097"/>
                  </a:lnTo>
                  <a:lnTo>
                    <a:pt x="0" y="141097"/>
                  </a:lnTo>
                  <a:close/>
                </a:path>
              </a:pathLst>
            </a:custGeom>
            <a:solidFill>
              <a:srgbClr val="000000"/>
            </a:solidFill>
          </p:spPr>
          <p:txBody>
            <a:bodyPr/>
            <a:lstStyle/>
            <a:p>
              <a:endParaRPr lang="en-US"/>
            </a:p>
          </p:txBody>
        </p:sp>
        <p:sp>
          <p:nvSpPr>
            <p:cNvPr id="161" name="Freeform 161"/>
            <p:cNvSpPr/>
            <p:nvPr/>
          </p:nvSpPr>
          <p:spPr>
            <a:xfrm>
              <a:off x="154940" y="107950"/>
              <a:ext cx="89154" cy="105918"/>
            </a:xfrm>
            <a:custGeom>
              <a:avLst/>
              <a:gdLst/>
              <a:ahLst/>
              <a:cxnLst/>
              <a:rect l="l" t="t" r="r" b="b"/>
              <a:pathLst>
                <a:path w="89154" h="105918">
                  <a:moveTo>
                    <a:pt x="58039" y="76200"/>
                  </a:moveTo>
                  <a:lnTo>
                    <a:pt x="61722" y="61722"/>
                  </a:lnTo>
                  <a:cubicBezTo>
                    <a:pt x="61722" y="44577"/>
                    <a:pt x="60452" y="36957"/>
                    <a:pt x="58039" y="30099"/>
                  </a:cubicBezTo>
                  <a:lnTo>
                    <a:pt x="51054" y="19939"/>
                  </a:lnTo>
                  <a:cubicBezTo>
                    <a:pt x="38227" y="19939"/>
                    <a:pt x="33782" y="23368"/>
                    <a:pt x="31369" y="30099"/>
                  </a:cubicBezTo>
                  <a:lnTo>
                    <a:pt x="27559" y="44450"/>
                  </a:lnTo>
                  <a:cubicBezTo>
                    <a:pt x="27559" y="61722"/>
                    <a:pt x="28702" y="69469"/>
                    <a:pt x="31242" y="76200"/>
                  </a:cubicBezTo>
                  <a:lnTo>
                    <a:pt x="38100" y="86360"/>
                  </a:lnTo>
                  <a:cubicBezTo>
                    <a:pt x="51054" y="86360"/>
                    <a:pt x="55499" y="82931"/>
                    <a:pt x="58039" y="76200"/>
                  </a:cubicBezTo>
                  <a:moveTo>
                    <a:pt x="20320" y="98679"/>
                  </a:moveTo>
                  <a:lnTo>
                    <a:pt x="8509" y="87249"/>
                  </a:lnTo>
                  <a:cubicBezTo>
                    <a:pt x="1651" y="71120"/>
                    <a:pt x="0" y="62357"/>
                    <a:pt x="0" y="52959"/>
                  </a:cubicBezTo>
                  <a:lnTo>
                    <a:pt x="5080" y="26797"/>
                  </a:lnTo>
                  <a:cubicBezTo>
                    <a:pt x="8509" y="18669"/>
                    <a:pt x="13462" y="12192"/>
                    <a:pt x="20193" y="7366"/>
                  </a:cubicBezTo>
                  <a:lnTo>
                    <a:pt x="44577" y="0"/>
                  </a:lnTo>
                  <a:cubicBezTo>
                    <a:pt x="54102" y="0"/>
                    <a:pt x="62230" y="2413"/>
                    <a:pt x="68961" y="7366"/>
                  </a:cubicBezTo>
                  <a:lnTo>
                    <a:pt x="80772" y="18669"/>
                  </a:lnTo>
                  <a:cubicBezTo>
                    <a:pt x="87503" y="34798"/>
                    <a:pt x="89154" y="43561"/>
                    <a:pt x="89154" y="52959"/>
                  </a:cubicBezTo>
                  <a:lnTo>
                    <a:pt x="83947" y="79121"/>
                  </a:lnTo>
                  <a:cubicBezTo>
                    <a:pt x="80518" y="87249"/>
                    <a:pt x="75438" y="93726"/>
                    <a:pt x="68707" y="98552"/>
                  </a:cubicBezTo>
                  <a:lnTo>
                    <a:pt x="53848" y="105918"/>
                  </a:lnTo>
                  <a:cubicBezTo>
                    <a:pt x="35052" y="105918"/>
                    <a:pt x="26924" y="103505"/>
                    <a:pt x="20193" y="98552"/>
                  </a:cubicBezTo>
                </a:path>
              </a:pathLst>
            </a:custGeom>
            <a:solidFill>
              <a:srgbClr val="000000"/>
            </a:solidFill>
          </p:spPr>
          <p:txBody>
            <a:bodyPr/>
            <a:lstStyle/>
            <a:p>
              <a:endParaRPr lang="en-US"/>
            </a:p>
          </p:txBody>
        </p:sp>
        <p:sp>
          <p:nvSpPr>
            <p:cNvPr id="162" name="Freeform 162"/>
            <p:cNvSpPr/>
            <p:nvPr/>
          </p:nvSpPr>
          <p:spPr>
            <a:xfrm>
              <a:off x="266319" y="108204"/>
              <a:ext cx="62865" cy="103886"/>
            </a:xfrm>
            <a:custGeom>
              <a:avLst/>
              <a:gdLst/>
              <a:ahLst/>
              <a:cxnLst/>
              <a:rect l="l" t="t" r="r" b="b"/>
              <a:pathLst>
                <a:path w="62865" h="103886">
                  <a:moveTo>
                    <a:pt x="26924" y="2159"/>
                  </a:moveTo>
                  <a:lnTo>
                    <a:pt x="26924" y="19939"/>
                  </a:lnTo>
                  <a:lnTo>
                    <a:pt x="35941" y="8382"/>
                  </a:lnTo>
                  <a:cubicBezTo>
                    <a:pt x="45466" y="1651"/>
                    <a:pt x="51181" y="0"/>
                    <a:pt x="57912" y="0"/>
                  </a:cubicBezTo>
                  <a:lnTo>
                    <a:pt x="60960" y="127"/>
                  </a:lnTo>
                  <a:lnTo>
                    <a:pt x="62865" y="26797"/>
                  </a:lnTo>
                  <a:cubicBezTo>
                    <a:pt x="60833" y="26416"/>
                    <a:pt x="58674" y="26289"/>
                    <a:pt x="56261" y="26289"/>
                  </a:cubicBezTo>
                  <a:lnTo>
                    <a:pt x="45720" y="27813"/>
                  </a:lnTo>
                  <a:cubicBezTo>
                    <a:pt x="36957" y="33782"/>
                    <a:pt x="32131" y="38481"/>
                    <a:pt x="26924" y="44831"/>
                  </a:cubicBezTo>
                  <a:lnTo>
                    <a:pt x="26924" y="103886"/>
                  </a:lnTo>
                  <a:lnTo>
                    <a:pt x="0" y="103886"/>
                  </a:lnTo>
                  <a:lnTo>
                    <a:pt x="0" y="2159"/>
                  </a:lnTo>
                  <a:close/>
                </a:path>
              </a:pathLst>
            </a:custGeom>
            <a:solidFill>
              <a:srgbClr val="000000"/>
            </a:solidFill>
          </p:spPr>
          <p:txBody>
            <a:bodyPr/>
            <a:lstStyle/>
            <a:p>
              <a:endParaRPr lang="en-US"/>
            </a:p>
          </p:txBody>
        </p:sp>
        <p:sp>
          <p:nvSpPr>
            <p:cNvPr id="163" name="Freeform 163"/>
            <p:cNvSpPr/>
            <p:nvPr/>
          </p:nvSpPr>
          <p:spPr>
            <a:xfrm>
              <a:off x="336550" y="110363"/>
              <a:ext cx="125730" cy="101473"/>
            </a:xfrm>
            <a:custGeom>
              <a:avLst/>
              <a:gdLst/>
              <a:ahLst/>
              <a:cxnLst/>
              <a:rect l="l" t="t" r="r" b="b"/>
              <a:pathLst>
                <a:path w="125730" h="101473">
                  <a:moveTo>
                    <a:pt x="0" y="0"/>
                  </a:moveTo>
                  <a:lnTo>
                    <a:pt x="24638" y="0"/>
                  </a:lnTo>
                  <a:lnTo>
                    <a:pt x="36830" y="67183"/>
                  </a:lnTo>
                  <a:lnTo>
                    <a:pt x="37211" y="67183"/>
                  </a:lnTo>
                  <a:lnTo>
                    <a:pt x="50165" y="0"/>
                  </a:lnTo>
                  <a:lnTo>
                    <a:pt x="77216" y="0"/>
                  </a:lnTo>
                  <a:lnTo>
                    <a:pt x="88519" y="67183"/>
                  </a:lnTo>
                  <a:lnTo>
                    <a:pt x="88900" y="67183"/>
                  </a:lnTo>
                  <a:lnTo>
                    <a:pt x="102616" y="0"/>
                  </a:lnTo>
                  <a:lnTo>
                    <a:pt x="125730" y="0"/>
                  </a:lnTo>
                  <a:lnTo>
                    <a:pt x="99822" y="101473"/>
                  </a:lnTo>
                  <a:lnTo>
                    <a:pt x="74295" y="101473"/>
                  </a:lnTo>
                  <a:lnTo>
                    <a:pt x="62484" y="33528"/>
                  </a:lnTo>
                  <a:lnTo>
                    <a:pt x="62103" y="33528"/>
                  </a:lnTo>
                  <a:lnTo>
                    <a:pt x="49784" y="101473"/>
                  </a:lnTo>
                  <a:lnTo>
                    <a:pt x="24511" y="101473"/>
                  </a:lnTo>
                  <a:close/>
                </a:path>
              </a:pathLst>
            </a:custGeom>
            <a:solidFill>
              <a:srgbClr val="000000"/>
            </a:solidFill>
          </p:spPr>
          <p:txBody>
            <a:bodyPr/>
            <a:lstStyle/>
            <a:p>
              <a:endParaRPr lang="en-US"/>
            </a:p>
          </p:txBody>
        </p:sp>
        <p:sp>
          <p:nvSpPr>
            <p:cNvPr id="164" name="Freeform 164"/>
            <p:cNvSpPr/>
            <p:nvPr/>
          </p:nvSpPr>
          <p:spPr>
            <a:xfrm>
              <a:off x="469646" y="108077"/>
              <a:ext cx="86360" cy="105918"/>
            </a:xfrm>
            <a:custGeom>
              <a:avLst/>
              <a:gdLst/>
              <a:ahLst/>
              <a:cxnLst/>
              <a:rect l="l" t="t" r="r" b="b"/>
              <a:pathLst>
                <a:path w="86360" h="105918">
                  <a:moveTo>
                    <a:pt x="59436" y="72898"/>
                  </a:moveTo>
                  <a:lnTo>
                    <a:pt x="59436" y="57277"/>
                  </a:lnTo>
                  <a:lnTo>
                    <a:pt x="59055" y="57277"/>
                  </a:lnTo>
                  <a:lnTo>
                    <a:pt x="44958" y="59309"/>
                  </a:lnTo>
                  <a:cubicBezTo>
                    <a:pt x="38608" y="60198"/>
                    <a:pt x="33909" y="61849"/>
                    <a:pt x="30861" y="64389"/>
                  </a:cubicBezTo>
                  <a:lnTo>
                    <a:pt x="26289" y="70358"/>
                  </a:lnTo>
                  <a:lnTo>
                    <a:pt x="27305" y="80899"/>
                  </a:lnTo>
                  <a:lnTo>
                    <a:pt x="34163" y="86233"/>
                  </a:lnTo>
                  <a:cubicBezTo>
                    <a:pt x="45720" y="86233"/>
                    <a:pt x="52832" y="81788"/>
                    <a:pt x="59436" y="72898"/>
                  </a:cubicBezTo>
                  <a:moveTo>
                    <a:pt x="9271" y="97409"/>
                  </a:moveTo>
                  <a:lnTo>
                    <a:pt x="0" y="84328"/>
                  </a:lnTo>
                  <a:cubicBezTo>
                    <a:pt x="0" y="64643"/>
                    <a:pt x="3556" y="56896"/>
                    <a:pt x="10541" y="51689"/>
                  </a:cubicBezTo>
                  <a:cubicBezTo>
                    <a:pt x="17526" y="46482"/>
                    <a:pt x="28829" y="42799"/>
                    <a:pt x="44323" y="40767"/>
                  </a:cubicBezTo>
                  <a:lnTo>
                    <a:pt x="52197" y="39497"/>
                  </a:lnTo>
                  <a:lnTo>
                    <a:pt x="58039" y="37211"/>
                  </a:lnTo>
                  <a:lnTo>
                    <a:pt x="60071" y="33147"/>
                  </a:lnTo>
                  <a:lnTo>
                    <a:pt x="58928" y="25019"/>
                  </a:lnTo>
                  <a:lnTo>
                    <a:pt x="51562" y="20193"/>
                  </a:lnTo>
                  <a:lnTo>
                    <a:pt x="38227" y="21463"/>
                  </a:lnTo>
                  <a:cubicBezTo>
                    <a:pt x="29845" y="26289"/>
                    <a:pt x="26162" y="29718"/>
                    <a:pt x="23241" y="34290"/>
                  </a:cubicBezTo>
                  <a:lnTo>
                    <a:pt x="9144" y="17907"/>
                  </a:lnTo>
                  <a:cubicBezTo>
                    <a:pt x="18161" y="5969"/>
                    <a:pt x="31369" y="0"/>
                    <a:pt x="48768" y="0"/>
                  </a:cubicBezTo>
                  <a:cubicBezTo>
                    <a:pt x="61468" y="0"/>
                    <a:pt x="70866" y="2794"/>
                    <a:pt x="77089" y="8509"/>
                  </a:cubicBezTo>
                  <a:lnTo>
                    <a:pt x="86360" y="22098"/>
                  </a:lnTo>
                  <a:lnTo>
                    <a:pt x="86360" y="103759"/>
                  </a:lnTo>
                  <a:lnTo>
                    <a:pt x="60706" y="103759"/>
                  </a:lnTo>
                  <a:lnTo>
                    <a:pt x="60706" y="92710"/>
                  </a:lnTo>
                  <a:lnTo>
                    <a:pt x="51816" y="100838"/>
                  </a:lnTo>
                  <a:cubicBezTo>
                    <a:pt x="43688" y="104902"/>
                    <a:pt x="38735" y="105918"/>
                    <a:pt x="32639" y="105918"/>
                  </a:cubicBezTo>
                  <a:lnTo>
                    <a:pt x="15240" y="103124"/>
                  </a:lnTo>
                </a:path>
              </a:pathLst>
            </a:custGeom>
            <a:solidFill>
              <a:srgbClr val="000000"/>
            </a:solidFill>
          </p:spPr>
          <p:txBody>
            <a:bodyPr/>
            <a:lstStyle/>
            <a:p>
              <a:endParaRPr lang="en-US"/>
            </a:p>
          </p:txBody>
        </p:sp>
        <p:sp>
          <p:nvSpPr>
            <p:cNvPr id="165" name="Freeform 165"/>
            <p:cNvSpPr/>
            <p:nvPr/>
          </p:nvSpPr>
          <p:spPr>
            <a:xfrm>
              <a:off x="585597" y="108204"/>
              <a:ext cx="62865" cy="103886"/>
            </a:xfrm>
            <a:custGeom>
              <a:avLst/>
              <a:gdLst/>
              <a:ahLst/>
              <a:cxnLst/>
              <a:rect l="l" t="t" r="r" b="b"/>
              <a:pathLst>
                <a:path w="62865" h="103886">
                  <a:moveTo>
                    <a:pt x="26924" y="2159"/>
                  </a:moveTo>
                  <a:lnTo>
                    <a:pt x="26924" y="19939"/>
                  </a:lnTo>
                  <a:lnTo>
                    <a:pt x="35941" y="8382"/>
                  </a:lnTo>
                  <a:cubicBezTo>
                    <a:pt x="45466" y="1651"/>
                    <a:pt x="51181" y="0"/>
                    <a:pt x="57912" y="0"/>
                  </a:cubicBezTo>
                  <a:lnTo>
                    <a:pt x="60960" y="127"/>
                  </a:lnTo>
                  <a:lnTo>
                    <a:pt x="62865" y="26797"/>
                  </a:lnTo>
                  <a:cubicBezTo>
                    <a:pt x="60833" y="26416"/>
                    <a:pt x="58674" y="26289"/>
                    <a:pt x="56261" y="26289"/>
                  </a:cubicBezTo>
                  <a:lnTo>
                    <a:pt x="45720" y="27813"/>
                  </a:lnTo>
                  <a:cubicBezTo>
                    <a:pt x="36957" y="33782"/>
                    <a:pt x="32131" y="38481"/>
                    <a:pt x="26924" y="44831"/>
                  </a:cubicBezTo>
                  <a:lnTo>
                    <a:pt x="26924" y="103886"/>
                  </a:lnTo>
                  <a:lnTo>
                    <a:pt x="0" y="103886"/>
                  </a:lnTo>
                  <a:lnTo>
                    <a:pt x="0" y="2159"/>
                  </a:lnTo>
                  <a:close/>
                </a:path>
              </a:pathLst>
            </a:custGeom>
            <a:solidFill>
              <a:srgbClr val="000000"/>
            </a:solidFill>
          </p:spPr>
          <p:txBody>
            <a:bodyPr/>
            <a:lstStyle/>
            <a:p>
              <a:endParaRPr lang="en-US"/>
            </a:p>
          </p:txBody>
        </p:sp>
        <p:sp>
          <p:nvSpPr>
            <p:cNvPr id="166" name="Freeform 166"/>
            <p:cNvSpPr/>
            <p:nvPr/>
          </p:nvSpPr>
          <p:spPr>
            <a:xfrm>
              <a:off x="659638" y="63500"/>
              <a:ext cx="89027" cy="150622"/>
            </a:xfrm>
            <a:custGeom>
              <a:avLst/>
              <a:gdLst/>
              <a:ahLst/>
              <a:cxnLst/>
              <a:rect l="l" t="t" r="r" b="b"/>
              <a:pathLst>
                <a:path w="89027" h="150622">
                  <a:moveTo>
                    <a:pt x="62230" y="116078"/>
                  </a:moveTo>
                  <a:lnTo>
                    <a:pt x="62230" y="76962"/>
                  </a:lnTo>
                  <a:cubicBezTo>
                    <a:pt x="59436" y="73533"/>
                    <a:pt x="56642" y="70866"/>
                    <a:pt x="53848" y="68834"/>
                  </a:cubicBezTo>
                  <a:lnTo>
                    <a:pt x="47879" y="65913"/>
                  </a:lnTo>
                  <a:lnTo>
                    <a:pt x="33020" y="68961"/>
                  </a:lnTo>
                  <a:cubicBezTo>
                    <a:pt x="27686" y="81407"/>
                    <a:pt x="26416" y="88392"/>
                    <a:pt x="26416" y="95885"/>
                  </a:cubicBezTo>
                  <a:lnTo>
                    <a:pt x="27686" y="111633"/>
                  </a:lnTo>
                  <a:cubicBezTo>
                    <a:pt x="32893" y="124333"/>
                    <a:pt x="37719" y="127508"/>
                    <a:pt x="44831" y="127508"/>
                  </a:cubicBezTo>
                  <a:lnTo>
                    <a:pt x="57277" y="123698"/>
                  </a:lnTo>
                  <a:moveTo>
                    <a:pt x="10922" y="137541"/>
                  </a:moveTo>
                  <a:cubicBezTo>
                    <a:pt x="3556" y="128905"/>
                    <a:pt x="0" y="114808"/>
                    <a:pt x="0" y="94996"/>
                  </a:cubicBezTo>
                  <a:lnTo>
                    <a:pt x="5842" y="66167"/>
                  </a:lnTo>
                  <a:cubicBezTo>
                    <a:pt x="9779" y="58547"/>
                    <a:pt x="14605" y="53086"/>
                    <a:pt x="20320" y="49657"/>
                  </a:cubicBezTo>
                  <a:lnTo>
                    <a:pt x="31623" y="44450"/>
                  </a:lnTo>
                  <a:cubicBezTo>
                    <a:pt x="41910" y="44450"/>
                    <a:pt x="46101" y="45466"/>
                    <a:pt x="49530" y="47371"/>
                  </a:cubicBezTo>
                  <a:lnTo>
                    <a:pt x="57150" y="52451"/>
                  </a:lnTo>
                  <a:lnTo>
                    <a:pt x="61976" y="10668"/>
                  </a:lnTo>
                  <a:lnTo>
                    <a:pt x="89027" y="0"/>
                  </a:lnTo>
                  <a:lnTo>
                    <a:pt x="89027" y="148336"/>
                  </a:lnTo>
                  <a:lnTo>
                    <a:pt x="65278" y="148336"/>
                  </a:lnTo>
                  <a:lnTo>
                    <a:pt x="65278" y="139827"/>
                  </a:lnTo>
                  <a:lnTo>
                    <a:pt x="56896" y="146431"/>
                  </a:lnTo>
                  <a:cubicBezTo>
                    <a:pt x="49403" y="149733"/>
                    <a:pt x="44831" y="150622"/>
                    <a:pt x="39370" y="150622"/>
                  </a:cubicBezTo>
                  <a:cubicBezTo>
                    <a:pt x="27813" y="150622"/>
                    <a:pt x="18415" y="146304"/>
                    <a:pt x="11049" y="137795"/>
                  </a:cubicBezTo>
                </a:path>
              </a:pathLst>
            </a:custGeom>
            <a:solidFill>
              <a:srgbClr val="000000"/>
            </a:solidFill>
          </p:spPr>
          <p:txBody>
            <a:bodyPr/>
            <a:lstStyle/>
            <a:p>
              <a:endParaRPr lang="en-US"/>
            </a:p>
          </p:txBody>
        </p:sp>
        <p:sp>
          <p:nvSpPr>
            <p:cNvPr id="167" name="Freeform 167"/>
            <p:cNvSpPr/>
            <p:nvPr/>
          </p:nvSpPr>
          <p:spPr>
            <a:xfrm>
              <a:off x="63500" y="299339"/>
              <a:ext cx="100965" cy="140970"/>
            </a:xfrm>
            <a:custGeom>
              <a:avLst/>
              <a:gdLst/>
              <a:ahLst/>
              <a:cxnLst/>
              <a:rect l="l" t="t" r="r" b="b"/>
              <a:pathLst>
                <a:path w="100965" h="140970">
                  <a:moveTo>
                    <a:pt x="64643" y="58801"/>
                  </a:moveTo>
                  <a:lnTo>
                    <a:pt x="71755" y="50927"/>
                  </a:lnTo>
                  <a:cubicBezTo>
                    <a:pt x="71755" y="30607"/>
                    <a:pt x="64262" y="24130"/>
                    <a:pt x="49276" y="24130"/>
                  </a:cubicBezTo>
                  <a:lnTo>
                    <a:pt x="28448" y="24130"/>
                  </a:lnTo>
                  <a:lnTo>
                    <a:pt x="28448" y="63119"/>
                  </a:lnTo>
                  <a:lnTo>
                    <a:pt x="44958" y="63119"/>
                  </a:lnTo>
                  <a:cubicBezTo>
                    <a:pt x="53340" y="63119"/>
                    <a:pt x="59944" y="61722"/>
                    <a:pt x="64643" y="58801"/>
                  </a:cubicBezTo>
                  <a:moveTo>
                    <a:pt x="54483" y="0"/>
                  </a:moveTo>
                  <a:lnTo>
                    <a:pt x="71755" y="1778"/>
                  </a:lnTo>
                  <a:cubicBezTo>
                    <a:pt x="85852" y="9017"/>
                    <a:pt x="91313" y="14097"/>
                    <a:pt x="95123" y="20701"/>
                  </a:cubicBezTo>
                  <a:lnTo>
                    <a:pt x="100965" y="34798"/>
                  </a:lnTo>
                  <a:cubicBezTo>
                    <a:pt x="100965" y="50927"/>
                    <a:pt x="99314" y="58166"/>
                    <a:pt x="95758" y="64643"/>
                  </a:cubicBezTo>
                  <a:lnTo>
                    <a:pt x="86614" y="76581"/>
                  </a:lnTo>
                  <a:cubicBezTo>
                    <a:pt x="70612" y="84836"/>
                    <a:pt x="60198" y="86868"/>
                    <a:pt x="47371" y="86868"/>
                  </a:cubicBezTo>
                  <a:lnTo>
                    <a:pt x="28448" y="86868"/>
                  </a:lnTo>
                  <a:lnTo>
                    <a:pt x="28448" y="140970"/>
                  </a:lnTo>
                  <a:lnTo>
                    <a:pt x="0" y="140970"/>
                  </a:lnTo>
                  <a:lnTo>
                    <a:pt x="0" y="0"/>
                  </a:lnTo>
                  <a:close/>
                </a:path>
              </a:pathLst>
            </a:custGeom>
            <a:solidFill>
              <a:srgbClr val="000000"/>
            </a:solidFill>
          </p:spPr>
          <p:txBody>
            <a:bodyPr/>
            <a:lstStyle/>
            <a:p>
              <a:endParaRPr lang="en-US"/>
            </a:p>
          </p:txBody>
        </p:sp>
        <p:sp>
          <p:nvSpPr>
            <p:cNvPr id="168" name="Freeform 168"/>
            <p:cNvSpPr/>
            <p:nvPr/>
          </p:nvSpPr>
          <p:spPr>
            <a:xfrm>
              <a:off x="167767" y="299339"/>
              <a:ext cx="97155" cy="141097"/>
            </a:xfrm>
            <a:custGeom>
              <a:avLst/>
              <a:gdLst/>
              <a:ahLst/>
              <a:cxnLst/>
              <a:rect l="l" t="t" r="r" b="b"/>
              <a:pathLst>
                <a:path w="97155" h="141097">
                  <a:moveTo>
                    <a:pt x="77343" y="0"/>
                  </a:moveTo>
                  <a:lnTo>
                    <a:pt x="97155" y="0"/>
                  </a:lnTo>
                  <a:lnTo>
                    <a:pt x="19812" y="141097"/>
                  </a:lnTo>
                  <a:lnTo>
                    <a:pt x="0" y="141097"/>
                  </a:lnTo>
                  <a:close/>
                </a:path>
              </a:pathLst>
            </a:custGeom>
            <a:solidFill>
              <a:srgbClr val="000000"/>
            </a:solidFill>
          </p:spPr>
          <p:txBody>
            <a:bodyPr/>
            <a:lstStyle/>
            <a:p>
              <a:endParaRPr lang="en-US"/>
            </a:p>
          </p:txBody>
        </p:sp>
        <p:sp>
          <p:nvSpPr>
            <p:cNvPr id="169" name="Freeform 169"/>
            <p:cNvSpPr/>
            <p:nvPr/>
          </p:nvSpPr>
          <p:spPr>
            <a:xfrm>
              <a:off x="282067" y="299339"/>
              <a:ext cx="91186" cy="141097"/>
            </a:xfrm>
            <a:custGeom>
              <a:avLst/>
              <a:gdLst/>
              <a:ahLst/>
              <a:cxnLst/>
              <a:rect l="l" t="t" r="r" b="b"/>
              <a:pathLst>
                <a:path w="91186" h="141097">
                  <a:moveTo>
                    <a:pt x="0" y="0"/>
                  </a:moveTo>
                  <a:lnTo>
                    <a:pt x="87884" y="0"/>
                  </a:lnTo>
                  <a:lnTo>
                    <a:pt x="87884" y="24003"/>
                  </a:lnTo>
                  <a:lnTo>
                    <a:pt x="28321" y="24003"/>
                  </a:lnTo>
                  <a:lnTo>
                    <a:pt x="28321" y="57658"/>
                  </a:lnTo>
                  <a:lnTo>
                    <a:pt x="77724" y="57658"/>
                  </a:lnTo>
                  <a:lnTo>
                    <a:pt x="77724" y="81661"/>
                  </a:lnTo>
                  <a:lnTo>
                    <a:pt x="28321" y="81661"/>
                  </a:lnTo>
                  <a:lnTo>
                    <a:pt x="28321" y="117094"/>
                  </a:lnTo>
                  <a:lnTo>
                    <a:pt x="91186" y="117094"/>
                  </a:lnTo>
                  <a:lnTo>
                    <a:pt x="91186" y="141097"/>
                  </a:lnTo>
                  <a:lnTo>
                    <a:pt x="0" y="141097"/>
                  </a:lnTo>
                  <a:close/>
                </a:path>
              </a:pathLst>
            </a:custGeom>
            <a:solidFill>
              <a:srgbClr val="000000"/>
            </a:solidFill>
          </p:spPr>
          <p:txBody>
            <a:bodyPr/>
            <a:lstStyle/>
            <a:p>
              <a:endParaRPr lang="en-US"/>
            </a:p>
          </p:txBody>
        </p:sp>
      </p:grpSp>
      <p:grpSp>
        <p:nvGrpSpPr>
          <p:cNvPr id="170" name="Group 170"/>
          <p:cNvGrpSpPr>
            <a:grpSpLocks noChangeAspect="1"/>
          </p:cNvGrpSpPr>
          <p:nvPr/>
        </p:nvGrpSpPr>
        <p:grpSpPr>
          <a:xfrm>
            <a:off x="14140390" y="3619500"/>
            <a:ext cx="299339" cy="291313"/>
            <a:chOff x="0" y="0"/>
            <a:chExt cx="485597" cy="472580"/>
          </a:xfrm>
        </p:grpSpPr>
        <p:sp>
          <p:nvSpPr>
            <p:cNvPr id="171" name="Freeform 171"/>
            <p:cNvSpPr/>
            <p:nvPr/>
          </p:nvSpPr>
          <p:spPr>
            <a:xfrm>
              <a:off x="212344" y="64008"/>
              <a:ext cx="224790" cy="220726"/>
            </a:xfrm>
            <a:custGeom>
              <a:avLst/>
              <a:gdLst/>
              <a:ahLst/>
              <a:cxnLst/>
              <a:rect l="l" t="t" r="r" b="b"/>
              <a:pathLst>
                <a:path w="224790" h="220726">
                  <a:moveTo>
                    <a:pt x="193294" y="61087"/>
                  </a:moveTo>
                  <a:cubicBezTo>
                    <a:pt x="224790" y="115570"/>
                    <a:pt x="209423" y="184277"/>
                    <a:pt x="159893" y="220726"/>
                  </a:cubicBezTo>
                  <a:cubicBezTo>
                    <a:pt x="160782" y="148209"/>
                    <a:pt x="110109" y="68707"/>
                    <a:pt x="6604" y="96647"/>
                  </a:cubicBezTo>
                  <a:cubicBezTo>
                    <a:pt x="0" y="64262"/>
                    <a:pt x="10033" y="31496"/>
                    <a:pt x="41275" y="13462"/>
                  </a:cubicBezTo>
                  <a:cubicBezTo>
                    <a:pt x="57023" y="4318"/>
                    <a:pt x="74041" y="127"/>
                    <a:pt x="91059" y="0"/>
                  </a:cubicBezTo>
                  <a:cubicBezTo>
                    <a:pt x="131953" y="1270"/>
                    <a:pt x="171323" y="22987"/>
                    <a:pt x="193421" y="61087"/>
                  </a:cubicBezTo>
                </a:path>
              </a:pathLst>
            </a:custGeom>
            <a:solidFill>
              <a:srgbClr val="0077BE"/>
            </a:solidFill>
          </p:spPr>
          <p:txBody>
            <a:bodyPr/>
            <a:lstStyle/>
            <a:p>
              <a:endParaRPr lang="en-US"/>
            </a:p>
          </p:txBody>
        </p:sp>
        <p:sp>
          <p:nvSpPr>
            <p:cNvPr id="172" name="Freeform 172"/>
            <p:cNvSpPr/>
            <p:nvPr/>
          </p:nvSpPr>
          <p:spPr>
            <a:xfrm>
              <a:off x="121539" y="229489"/>
              <a:ext cx="238887" cy="179578"/>
            </a:xfrm>
            <a:custGeom>
              <a:avLst/>
              <a:gdLst/>
              <a:ahLst/>
              <a:cxnLst/>
              <a:rect l="l" t="t" r="r" b="b"/>
              <a:pathLst>
                <a:path w="238887" h="179578">
                  <a:moveTo>
                    <a:pt x="184023" y="0"/>
                  </a:moveTo>
                  <a:cubicBezTo>
                    <a:pt x="166370" y="66421"/>
                    <a:pt x="121285" y="91948"/>
                    <a:pt x="74803" y="91948"/>
                  </a:cubicBezTo>
                  <a:cubicBezTo>
                    <a:pt x="48768" y="91948"/>
                    <a:pt x="22352" y="83947"/>
                    <a:pt x="0" y="70739"/>
                  </a:cubicBezTo>
                  <a:cubicBezTo>
                    <a:pt x="6731" y="131826"/>
                    <a:pt x="58293" y="179324"/>
                    <a:pt x="121158" y="179578"/>
                  </a:cubicBezTo>
                  <a:lnTo>
                    <a:pt x="121920" y="179578"/>
                  </a:lnTo>
                  <a:cubicBezTo>
                    <a:pt x="165735" y="179451"/>
                    <a:pt x="204089" y="156210"/>
                    <a:pt x="225679" y="121539"/>
                  </a:cubicBezTo>
                  <a:cubicBezTo>
                    <a:pt x="234061" y="106807"/>
                    <a:pt x="238887" y="89916"/>
                    <a:pt x="238887" y="71755"/>
                  </a:cubicBezTo>
                  <a:cubicBezTo>
                    <a:pt x="238887" y="35687"/>
                    <a:pt x="215519" y="10668"/>
                    <a:pt x="184150" y="127"/>
                  </a:cubicBezTo>
                  <a:close/>
                </a:path>
              </a:pathLst>
            </a:custGeom>
            <a:solidFill>
              <a:srgbClr val="00468B"/>
            </a:solidFill>
          </p:spPr>
          <p:txBody>
            <a:bodyPr/>
            <a:lstStyle/>
            <a:p>
              <a:endParaRPr lang="en-US"/>
            </a:p>
          </p:txBody>
        </p:sp>
        <p:sp>
          <p:nvSpPr>
            <p:cNvPr id="173" name="Freeform 173"/>
            <p:cNvSpPr/>
            <p:nvPr/>
          </p:nvSpPr>
          <p:spPr>
            <a:xfrm>
              <a:off x="63500" y="63500"/>
              <a:ext cx="171323" cy="226568"/>
            </a:xfrm>
            <a:custGeom>
              <a:avLst/>
              <a:gdLst/>
              <a:ahLst/>
              <a:cxnLst/>
              <a:rect l="l" t="t" r="r" b="b"/>
              <a:pathLst>
                <a:path w="171323" h="226568">
                  <a:moveTo>
                    <a:pt x="122428" y="0"/>
                  </a:moveTo>
                  <a:cubicBezTo>
                    <a:pt x="80137" y="0"/>
                    <a:pt x="39116" y="21971"/>
                    <a:pt x="16383" y="61214"/>
                  </a:cubicBezTo>
                  <a:cubicBezTo>
                    <a:pt x="5461" y="80010"/>
                    <a:pt x="254" y="100711"/>
                    <a:pt x="0" y="121031"/>
                  </a:cubicBezTo>
                  <a:lnTo>
                    <a:pt x="0" y="121031"/>
                  </a:lnTo>
                  <a:lnTo>
                    <a:pt x="0" y="123317"/>
                  </a:lnTo>
                  <a:cubicBezTo>
                    <a:pt x="127" y="143129"/>
                    <a:pt x="5207" y="162814"/>
                    <a:pt x="14605" y="180213"/>
                  </a:cubicBezTo>
                  <a:cubicBezTo>
                    <a:pt x="23241" y="194818"/>
                    <a:pt x="35433" y="207518"/>
                    <a:pt x="51181" y="216535"/>
                  </a:cubicBezTo>
                  <a:cubicBezTo>
                    <a:pt x="63119" y="223393"/>
                    <a:pt x="75438" y="226568"/>
                    <a:pt x="87376" y="226568"/>
                  </a:cubicBezTo>
                  <a:cubicBezTo>
                    <a:pt x="106680" y="226568"/>
                    <a:pt x="125222" y="218440"/>
                    <a:pt x="140589" y="204978"/>
                  </a:cubicBezTo>
                  <a:cubicBezTo>
                    <a:pt x="64643" y="129286"/>
                    <a:pt x="108077" y="45720"/>
                    <a:pt x="171323" y="10160"/>
                  </a:cubicBezTo>
                  <a:cubicBezTo>
                    <a:pt x="155575" y="3302"/>
                    <a:pt x="138938" y="0"/>
                    <a:pt x="122428" y="0"/>
                  </a:cubicBezTo>
                  <a:close/>
                </a:path>
              </a:pathLst>
            </a:custGeom>
            <a:solidFill>
              <a:srgbClr val="00A2C5"/>
            </a:solidFill>
          </p:spPr>
          <p:txBody>
            <a:bodyPr/>
            <a:lstStyle/>
            <a:p>
              <a:endParaRPr lang="en-US"/>
            </a:p>
          </p:txBody>
        </p:sp>
      </p:grpSp>
      <p:sp>
        <p:nvSpPr>
          <p:cNvPr id="174" name="Freeform 174"/>
          <p:cNvSpPr/>
          <p:nvPr/>
        </p:nvSpPr>
        <p:spPr>
          <a:xfrm>
            <a:off x="11562423" y="5171376"/>
            <a:ext cx="1919204" cy="3619843"/>
          </a:xfrm>
          <a:custGeom>
            <a:avLst/>
            <a:gdLst/>
            <a:ahLst/>
            <a:cxnLst/>
            <a:rect l="l" t="t" r="r" b="b"/>
            <a:pathLst>
              <a:path w="1675055" h="3491397">
                <a:moveTo>
                  <a:pt x="0" y="0"/>
                </a:moveTo>
                <a:lnTo>
                  <a:pt x="1675055" y="0"/>
                </a:lnTo>
                <a:lnTo>
                  <a:pt x="1675055" y="3491396"/>
                </a:lnTo>
                <a:lnTo>
                  <a:pt x="0" y="34913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75" name="Group 175"/>
          <p:cNvGrpSpPr>
            <a:grpSpLocks noChangeAspect="1"/>
          </p:cNvGrpSpPr>
          <p:nvPr/>
        </p:nvGrpSpPr>
        <p:grpSpPr>
          <a:xfrm>
            <a:off x="13298855" y="7548966"/>
            <a:ext cx="208756" cy="217099"/>
            <a:chOff x="0" y="0"/>
            <a:chExt cx="257874" cy="268173"/>
          </a:xfrm>
        </p:grpSpPr>
        <p:sp>
          <p:nvSpPr>
            <p:cNvPr id="176" name="Freeform 176"/>
            <p:cNvSpPr/>
            <p:nvPr/>
          </p:nvSpPr>
          <p:spPr>
            <a:xfrm>
              <a:off x="63500" y="146431"/>
              <a:ext cx="37338" cy="12065"/>
            </a:xfrm>
            <a:custGeom>
              <a:avLst/>
              <a:gdLst/>
              <a:ahLst/>
              <a:cxnLst/>
              <a:rect l="l" t="t" r="r" b="b"/>
              <a:pathLst>
                <a:path w="37338" h="12065">
                  <a:moveTo>
                    <a:pt x="0" y="0"/>
                  </a:moveTo>
                  <a:lnTo>
                    <a:pt x="37338" y="0"/>
                  </a:lnTo>
                  <a:lnTo>
                    <a:pt x="37338" y="12065"/>
                  </a:lnTo>
                  <a:lnTo>
                    <a:pt x="0" y="12065"/>
                  </a:lnTo>
                  <a:close/>
                </a:path>
              </a:pathLst>
            </a:custGeom>
            <a:solidFill>
              <a:srgbClr val="000000"/>
            </a:solidFill>
          </p:spPr>
          <p:txBody>
            <a:bodyPr/>
            <a:lstStyle/>
            <a:p>
              <a:endParaRPr lang="en-US"/>
            </a:p>
          </p:txBody>
        </p:sp>
        <p:sp>
          <p:nvSpPr>
            <p:cNvPr id="177" name="Freeform 177"/>
            <p:cNvSpPr/>
            <p:nvPr/>
          </p:nvSpPr>
          <p:spPr>
            <a:xfrm>
              <a:off x="128016" y="63500"/>
              <a:ext cx="66294" cy="141224"/>
            </a:xfrm>
            <a:custGeom>
              <a:avLst/>
              <a:gdLst/>
              <a:ahLst/>
              <a:cxnLst/>
              <a:rect l="l" t="t" r="r" b="b"/>
              <a:pathLst>
                <a:path w="66294" h="141224">
                  <a:moveTo>
                    <a:pt x="29718" y="129413"/>
                  </a:moveTo>
                  <a:lnTo>
                    <a:pt x="29718" y="20447"/>
                  </a:lnTo>
                  <a:cubicBezTo>
                    <a:pt x="23749" y="27559"/>
                    <a:pt x="14986" y="33020"/>
                    <a:pt x="3429" y="36957"/>
                  </a:cubicBezTo>
                  <a:lnTo>
                    <a:pt x="0" y="25527"/>
                  </a:lnTo>
                  <a:cubicBezTo>
                    <a:pt x="7112" y="23241"/>
                    <a:pt x="13589" y="19939"/>
                    <a:pt x="19431" y="15494"/>
                  </a:cubicBezTo>
                  <a:lnTo>
                    <a:pt x="29845" y="5969"/>
                  </a:lnTo>
                  <a:lnTo>
                    <a:pt x="44577" y="0"/>
                  </a:lnTo>
                  <a:lnTo>
                    <a:pt x="44577" y="129413"/>
                  </a:lnTo>
                  <a:lnTo>
                    <a:pt x="66294" y="129413"/>
                  </a:lnTo>
                  <a:lnTo>
                    <a:pt x="66294" y="141224"/>
                  </a:lnTo>
                  <a:lnTo>
                    <a:pt x="8001" y="141224"/>
                  </a:lnTo>
                  <a:lnTo>
                    <a:pt x="8001" y="129413"/>
                  </a:lnTo>
                  <a:close/>
                </a:path>
              </a:pathLst>
            </a:custGeom>
            <a:solidFill>
              <a:srgbClr val="000000"/>
            </a:solidFill>
          </p:spPr>
          <p:txBody>
            <a:bodyPr/>
            <a:lstStyle/>
            <a:p>
              <a:endParaRPr lang="en-US"/>
            </a:p>
          </p:txBody>
        </p:sp>
      </p:grpSp>
      <p:grpSp>
        <p:nvGrpSpPr>
          <p:cNvPr id="178" name="Group 178"/>
          <p:cNvGrpSpPr>
            <a:grpSpLocks noChangeAspect="1"/>
          </p:cNvGrpSpPr>
          <p:nvPr/>
        </p:nvGrpSpPr>
        <p:grpSpPr>
          <a:xfrm>
            <a:off x="13293787" y="6012722"/>
            <a:ext cx="255020" cy="217083"/>
            <a:chOff x="0" y="0"/>
            <a:chExt cx="315024" cy="268160"/>
          </a:xfrm>
        </p:grpSpPr>
        <p:sp>
          <p:nvSpPr>
            <p:cNvPr id="179" name="Freeform 179"/>
            <p:cNvSpPr/>
            <p:nvPr/>
          </p:nvSpPr>
          <p:spPr>
            <a:xfrm>
              <a:off x="63500" y="111887"/>
              <a:ext cx="88773" cy="89027"/>
            </a:xfrm>
            <a:custGeom>
              <a:avLst/>
              <a:gdLst/>
              <a:ahLst/>
              <a:cxnLst/>
              <a:rect l="l" t="t" r="r" b="b"/>
              <a:pathLst>
                <a:path w="88773" h="89027">
                  <a:moveTo>
                    <a:pt x="38481" y="50165"/>
                  </a:moveTo>
                  <a:lnTo>
                    <a:pt x="0" y="50165"/>
                  </a:lnTo>
                  <a:lnTo>
                    <a:pt x="0" y="38862"/>
                  </a:lnTo>
                  <a:lnTo>
                    <a:pt x="38481" y="38862"/>
                  </a:lnTo>
                  <a:lnTo>
                    <a:pt x="38481" y="0"/>
                  </a:lnTo>
                  <a:lnTo>
                    <a:pt x="50292" y="0"/>
                  </a:lnTo>
                  <a:lnTo>
                    <a:pt x="50292" y="38862"/>
                  </a:lnTo>
                  <a:lnTo>
                    <a:pt x="88773" y="38862"/>
                  </a:lnTo>
                  <a:lnTo>
                    <a:pt x="88773" y="50165"/>
                  </a:lnTo>
                  <a:lnTo>
                    <a:pt x="50292" y="50165"/>
                  </a:lnTo>
                  <a:lnTo>
                    <a:pt x="50292" y="89027"/>
                  </a:lnTo>
                  <a:lnTo>
                    <a:pt x="38481" y="89027"/>
                  </a:lnTo>
                  <a:close/>
                </a:path>
              </a:pathLst>
            </a:custGeom>
            <a:solidFill>
              <a:srgbClr val="000000"/>
            </a:solidFill>
          </p:spPr>
          <p:txBody>
            <a:bodyPr/>
            <a:lstStyle/>
            <a:p>
              <a:endParaRPr lang="en-US"/>
            </a:p>
          </p:txBody>
        </p:sp>
        <p:sp>
          <p:nvSpPr>
            <p:cNvPr id="180" name="Freeform 180"/>
            <p:cNvSpPr/>
            <p:nvPr/>
          </p:nvSpPr>
          <p:spPr>
            <a:xfrm>
              <a:off x="185166" y="63500"/>
              <a:ext cx="66294" cy="141097"/>
            </a:xfrm>
            <a:custGeom>
              <a:avLst/>
              <a:gdLst/>
              <a:ahLst/>
              <a:cxnLst/>
              <a:rect l="l" t="t" r="r" b="b"/>
              <a:pathLst>
                <a:path w="66294" h="141097">
                  <a:moveTo>
                    <a:pt x="29718" y="129286"/>
                  </a:moveTo>
                  <a:lnTo>
                    <a:pt x="29718" y="20447"/>
                  </a:lnTo>
                  <a:cubicBezTo>
                    <a:pt x="23749" y="27559"/>
                    <a:pt x="14986" y="33147"/>
                    <a:pt x="3429" y="36957"/>
                  </a:cubicBezTo>
                  <a:lnTo>
                    <a:pt x="0" y="25527"/>
                  </a:lnTo>
                  <a:cubicBezTo>
                    <a:pt x="7112" y="23241"/>
                    <a:pt x="13589" y="19939"/>
                    <a:pt x="19431" y="15494"/>
                  </a:cubicBezTo>
                  <a:lnTo>
                    <a:pt x="29845" y="5969"/>
                  </a:lnTo>
                  <a:lnTo>
                    <a:pt x="44577" y="0"/>
                  </a:lnTo>
                  <a:lnTo>
                    <a:pt x="44577" y="129286"/>
                  </a:lnTo>
                  <a:lnTo>
                    <a:pt x="66294" y="129286"/>
                  </a:lnTo>
                  <a:lnTo>
                    <a:pt x="66294" y="141097"/>
                  </a:lnTo>
                  <a:lnTo>
                    <a:pt x="8001" y="141097"/>
                  </a:lnTo>
                  <a:lnTo>
                    <a:pt x="8001" y="129286"/>
                  </a:lnTo>
                  <a:close/>
                </a:path>
              </a:pathLst>
            </a:custGeom>
            <a:solidFill>
              <a:srgbClr val="000000"/>
            </a:solidFill>
          </p:spPr>
          <p:txBody>
            <a:bodyPr/>
            <a:lstStyle/>
            <a:p>
              <a:endParaRPr lang="en-US"/>
            </a:p>
          </p:txBody>
        </p:sp>
      </p:grpSp>
      <p:grpSp>
        <p:nvGrpSpPr>
          <p:cNvPr id="181" name="Group 181"/>
          <p:cNvGrpSpPr>
            <a:grpSpLocks noChangeAspect="1"/>
          </p:cNvGrpSpPr>
          <p:nvPr/>
        </p:nvGrpSpPr>
        <p:grpSpPr>
          <a:xfrm>
            <a:off x="14420226" y="3619500"/>
            <a:ext cx="2319701" cy="262499"/>
            <a:chOff x="0" y="0"/>
            <a:chExt cx="3113202" cy="352285"/>
          </a:xfrm>
        </p:grpSpPr>
        <p:sp>
          <p:nvSpPr>
            <p:cNvPr id="182" name="Freeform 182"/>
            <p:cNvSpPr/>
            <p:nvPr/>
          </p:nvSpPr>
          <p:spPr>
            <a:xfrm>
              <a:off x="63500" y="63500"/>
              <a:ext cx="1343279" cy="225425"/>
            </a:xfrm>
            <a:custGeom>
              <a:avLst/>
              <a:gdLst/>
              <a:ahLst/>
              <a:cxnLst/>
              <a:rect l="l" t="t" r="r" b="b"/>
              <a:pathLst>
                <a:path w="1343279" h="225425">
                  <a:moveTo>
                    <a:pt x="1132459" y="90297"/>
                  </a:moveTo>
                  <a:lnTo>
                    <a:pt x="1131189" y="57023"/>
                  </a:lnTo>
                  <a:lnTo>
                    <a:pt x="1191260" y="57023"/>
                  </a:lnTo>
                  <a:cubicBezTo>
                    <a:pt x="1191895" y="66675"/>
                    <a:pt x="1192530" y="76454"/>
                    <a:pt x="1192530" y="86106"/>
                  </a:cubicBezTo>
                  <a:lnTo>
                    <a:pt x="1193165" y="86106"/>
                  </a:lnTo>
                  <a:cubicBezTo>
                    <a:pt x="1209294" y="64516"/>
                    <a:pt x="1233551" y="50927"/>
                    <a:pt x="1261872" y="50927"/>
                  </a:cubicBezTo>
                  <a:cubicBezTo>
                    <a:pt x="1320927" y="50927"/>
                    <a:pt x="1343279" y="84455"/>
                    <a:pt x="1343279" y="126746"/>
                  </a:cubicBezTo>
                  <a:lnTo>
                    <a:pt x="1343279" y="219075"/>
                  </a:lnTo>
                  <a:lnTo>
                    <a:pt x="1281303" y="219075"/>
                  </a:lnTo>
                  <a:lnTo>
                    <a:pt x="1281303" y="136144"/>
                  </a:lnTo>
                  <a:cubicBezTo>
                    <a:pt x="1281303" y="110363"/>
                    <a:pt x="1270000" y="92202"/>
                    <a:pt x="1241933" y="92202"/>
                  </a:cubicBezTo>
                  <a:cubicBezTo>
                    <a:pt x="1216406" y="92202"/>
                    <a:pt x="1194435" y="111887"/>
                    <a:pt x="1194435" y="147701"/>
                  </a:cubicBezTo>
                  <a:lnTo>
                    <a:pt x="1194435" y="219075"/>
                  </a:lnTo>
                  <a:lnTo>
                    <a:pt x="1132459" y="219075"/>
                  </a:lnTo>
                  <a:close/>
                  <a:moveTo>
                    <a:pt x="985901" y="189738"/>
                  </a:moveTo>
                  <a:cubicBezTo>
                    <a:pt x="1014984" y="189738"/>
                    <a:pt x="1037590" y="171323"/>
                    <a:pt x="1037590" y="138049"/>
                  </a:cubicBezTo>
                  <a:cubicBezTo>
                    <a:pt x="1037590" y="104775"/>
                    <a:pt x="1014984" y="86360"/>
                    <a:pt x="985901" y="86360"/>
                  </a:cubicBezTo>
                  <a:cubicBezTo>
                    <a:pt x="956818" y="86360"/>
                    <a:pt x="934212" y="104775"/>
                    <a:pt x="934212" y="138049"/>
                  </a:cubicBezTo>
                  <a:cubicBezTo>
                    <a:pt x="934212" y="171323"/>
                    <a:pt x="956818" y="189738"/>
                    <a:pt x="985901" y="189738"/>
                  </a:cubicBezTo>
                  <a:moveTo>
                    <a:pt x="985901" y="50927"/>
                  </a:moveTo>
                  <a:cubicBezTo>
                    <a:pt x="1077341" y="50927"/>
                    <a:pt x="1103376" y="99695"/>
                    <a:pt x="1103376" y="138049"/>
                  </a:cubicBezTo>
                  <a:cubicBezTo>
                    <a:pt x="1103376" y="176403"/>
                    <a:pt x="1077214" y="225171"/>
                    <a:pt x="985901" y="225171"/>
                  </a:cubicBezTo>
                  <a:cubicBezTo>
                    <a:pt x="894588" y="225171"/>
                    <a:pt x="868426" y="176403"/>
                    <a:pt x="868426" y="138049"/>
                  </a:cubicBezTo>
                  <a:cubicBezTo>
                    <a:pt x="868426" y="99695"/>
                    <a:pt x="894588" y="50927"/>
                    <a:pt x="985901" y="50927"/>
                  </a:cubicBezTo>
                  <a:moveTo>
                    <a:pt x="699770" y="57023"/>
                  </a:moveTo>
                  <a:lnTo>
                    <a:pt x="739521" y="57023"/>
                  </a:lnTo>
                  <a:lnTo>
                    <a:pt x="739521" y="24130"/>
                  </a:lnTo>
                  <a:lnTo>
                    <a:pt x="801497" y="1524"/>
                  </a:lnTo>
                  <a:lnTo>
                    <a:pt x="801497" y="57023"/>
                  </a:lnTo>
                  <a:lnTo>
                    <a:pt x="853821" y="57023"/>
                  </a:lnTo>
                  <a:lnTo>
                    <a:pt x="853821" y="96393"/>
                  </a:lnTo>
                  <a:lnTo>
                    <a:pt x="801497" y="96393"/>
                  </a:lnTo>
                  <a:lnTo>
                    <a:pt x="801497" y="147066"/>
                  </a:lnTo>
                  <a:cubicBezTo>
                    <a:pt x="801497" y="169672"/>
                    <a:pt x="804418" y="181610"/>
                    <a:pt x="829310" y="181610"/>
                  </a:cubicBezTo>
                  <a:lnTo>
                    <a:pt x="844169" y="180975"/>
                  </a:lnTo>
                  <a:lnTo>
                    <a:pt x="853821" y="219075"/>
                  </a:lnTo>
                  <a:cubicBezTo>
                    <a:pt x="847979" y="220091"/>
                    <a:pt x="831596" y="222885"/>
                    <a:pt x="812165" y="222885"/>
                  </a:cubicBezTo>
                  <a:cubicBezTo>
                    <a:pt x="764667" y="222885"/>
                    <a:pt x="739521" y="204470"/>
                    <a:pt x="739521" y="165100"/>
                  </a:cubicBezTo>
                  <a:lnTo>
                    <a:pt x="739521" y="96520"/>
                  </a:lnTo>
                  <a:lnTo>
                    <a:pt x="699770" y="96520"/>
                  </a:lnTo>
                  <a:close/>
                  <a:moveTo>
                    <a:pt x="564769" y="168529"/>
                  </a:moveTo>
                  <a:lnTo>
                    <a:pt x="567690" y="183007"/>
                  </a:lnTo>
                  <a:cubicBezTo>
                    <a:pt x="577342" y="190754"/>
                    <a:pt x="584835" y="191770"/>
                    <a:pt x="592836" y="191770"/>
                  </a:cubicBezTo>
                  <a:cubicBezTo>
                    <a:pt x="605790" y="191770"/>
                    <a:pt x="625094" y="189865"/>
                    <a:pt x="625094" y="173990"/>
                  </a:cubicBezTo>
                  <a:cubicBezTo>
                    <a:pt x="625094" y="162687"/>
                    <a:pt x="610616" y="158750"/>
                    <a:pt x="597916" y="156845"/>
                  </a:cubicBezTo>
                  <a:lnTo>
                    <a:pt x="554990" y="150114"/>
                  </a:lnTo>
                  <a:cubicBezTo>
                    <a:pt x="524002" y="145288"/>
                    <a:pt x="505968" y="130429"/>
                    <a:pt x="505968" y="105283"/>
                  </a:cubicBezTo>
                  <a:cubicBezTo>
                    <a:pt x="505968" y="59055"/>
                    <a:pt x="558927" y="51054"/>
                    <a:pt x="594487" y="51054"/>
                  </a:cubicBezTo>
                  <a:cubicBezTo>
                    <a:pt x="664845" y="51054"/>
                    <a:pt x="683895" y="71374"/>
                    <a:pt x="685165" y="105283"/>
                  </a:cubicBezTo>
                  <a:lnTo>
                    <a:pt x="623189" y="105283"/>
                  </a:lnTo>
                  <a:cubicBezTo>
                    <a:pt x="622173" y="96520"/>
                    <a:pt x="618998" y="91440"/>
                    <a:pt x="615061" y="88773"/>
                  </a:cubicBezTo>
                  <a:lnTo>
                    <a:pt x="600837" y="84582"/>
                  </a:lnTo>
                  <a:cubicBezTo>
                    <a:pt x="583057" y="84582"/>
                    <a:pt x="569849" y="88773"/>
                    <a:pt x="569849" y="98806"/>
                  </a:cubicBezTo>
                  <a:cubicBezTo>
                    <a:pt x="569849" y="110363"/>
                    <a:pt x="584962" y="113284"/>
                    <a:pt x="598297" y="115570"/>
                  </a:cubicBezTo>
                  <a:lnTo>
                    <a:pt x="640334" y="122428"/>
                  </a:lnTo>
                  <a:cubicBezTo>
                    <a:pt x="675894" y="128270"/>
                    <a:pt x="689102" y="144018"/>
                    <a:pt x="689102" y="170815"/>
                  </a:cubicBezTo>
                  <a:cubicBezTo>
                    <a:pt x="689102" y="220218"/>
                    <a:pt x="626491" y="225425"/>
                    <a:pt x="590677" y="225425"/>
                  </a:cubicBezTo>
                  <a:cubicBezTo>
                    <a:pt x="509651" y="225425"/>
                    <a:pt x="503174" y="192532"/>
                    <a:pt x="500888" y="168656"/>
                  </a:cubicBezTo>
                  <a:close/>
                  <a:moveTo>
                    <a:pt x="363601" y="189738"/>
                  </a:moveTo>
                  <a:cubicBezTo>
                    <a:pt x="392684" y="189738"/>
                    <a:pt x="415290" y="171323"/>
                    <a:pt x="415290" y="138049"/>
                  </a:cubicBezTo>
                  <a:cubicBezTo>
                    <a:pt x="415290" y="104775"/>
                    <a:pt x="392684" y="86360"/>
                    <a:pt x="363601" y="86360"/>
                  </a:cubicBezTo>
                  <a:cubicBezTo>
                    <a:pt x="334518" y="86360"/>
                    <a:pt x="311912" y="104775"/>
                    <a:pt x="311912" y="138049"/>
                  </a:cubicBezTo>
                  <a:cubicBezTo>
                    <a:pt x="311912" y="171323"/>
                    <a:pt x="334518" y="189738"/>
                    <a:pt x="363601" y="189738"/>
                  </a:cubicBezTo>
                  <a:moveTo>
                    <a:pt x="363601" y="50927"/>
                  </a:moveTo>
                  <a:cubicBezTo>
                    <a:pt x="454914" y="50927"/>
                    <a:pt x="481076" y="99695"/>
                    <a:pt x="481076" y="138049"/>
                  </a:cubicBezTo>
                  <a:cubicBezTo>
                    <a:pt x="481076" y="176403"/>
                    <a:pt x="454914" y="225171"/>
                    <a:pt x="363601" y="225171"/>
                  </a:cubicBezTo>
                  <a:cubicBezTo>
                    <a:pt x="272288" y="225171"/>
                    <a:pt x="246126" y="176403"/>
                    <a:pt x="246126" y="138049"/>
                  </a:cubicBezTo>
                  <a:cubicBezTo>
                    <a:pt x="246126" y="99695"/>
                    <a:pt x="272288" y="50927"/>
                    <a:pt x="363601" y="50927"/>
                  </a:cubicBezTo>
                  <a:moveTo>
                    <a:pt x="61976" y="178435"/>
                  </a:moveTo>
                  <a:lnTo>
                    <a:pt x="118999" y="178435"/>
                  </a:lnTo>
                  <a:cubicBezTo>
                    <a:pt x="139065" y="178435"/>
                    <a:pt x="154559" y="172974"/>
                    <a:pt x="154559" y="153543"/>
                  </a:cubicBezTo>
                  <a:cubicBezTo>
                    <a:pt x="154559" y="135382"/>
                    <a:pt x="137922" y="128397"/>
                    <a:pt x="122047" y="128397"/>
                  </a:cubicBezTo>
                  <a:lnTo>
                    <a:pt x="61976" y="128397"/>
                  </a:lnTo>
                  <a:close/>
                  <a:moveTo>
                    <a:pt x="61976" y="89535"/>
                  </a:moveTo>
                  <a:lnTo>
                    <a:pt x="101727" y="89535"/>
                  </a:lnTo>
                  <a:cubicBezTo>
                    <a:pt x="129032" y="89535"/>
                    <a:pt x="145161" y="81915"/>
                    <a:pt x="145161" y="64897"/>
                  </a:cubicBezTo>
                  <a:cubicBezTo>
                    <a:pt x="145161" y="46736"/>
                    <a:pt x="131445" y="40640"/>
                    <a:pt x="106934" y="40640"/>
                  </a:cubicBezTo>
                  <a:lnTo>
                    <a:pt x="61976" y="40640"/>
                  </a:lnTo>
                  <a:close/>
                  <a:moveTo>
                    <a:pt x="0" y="0"/>
                  </a:moveTo>
                  <a:lnTo>
                    <a:pt x="129032" y="0"/>
                  </a:lnTo>
                  <a:cubicBezTo>
                    <a:pt x="187325" y="0"/>
                    <a:pt x="210693" y="26035"/>
                    <a:pt x="210693" y="53975"/>
                  </a:cubicBezTo>
                  <a:cubicBezTo>
                    <a:pt x="210693" y="78867"/>
                    <a:pt x="192532" y="98298"/>
                    <a:pt x="164211" y="105283"/>
                  </a:cubicBezTo>
                  <a:lnTo>
                    <a:pt x="164211" y="105918"/>
                  </a:lnTo>
                  <a:cubicBezTo>
                    <a:pt x="198247" y="108966"/>
                    <a:pt x="220091" y="129921"/>
                    <a:pt x="220091" y="157861"/>
                  </a:cubicBezTo>
                  <a:cubicBezTo>
                    <a:pt x="220091" y="187579"/>
                    <a:pt x="198882" y="219202"/>
                    <a:pt x="129286" y="219202"/>
                  </a:cubicBezTo>
                  <a:lnTo>
                    <a:pt x="0" y="219202"/>
                  </a:lnTo>
                  <a:close/>
                </a:path>
              </a:pathLst>
            </a:custGeom>
            <a:solidFill>
              <a:srgbClr val="00468B"/>
            </a:solidFill>
          </p:spPr>
          <p:txBody>
            <a:bodyPr/>
            <a:lstStyle/>
            <a:p>
              <a:endParaRPr lang="en-US"/>
            </a:p>
          </p:txBody>
        </p:sp>
        <p:sp>
          <p:nvSpPr>
            <p:cNvPr id="183" name="Freeform 183"/>
            <p:cNvSpPr/>
            <p:nvPr/>
          </p:nvSpPr>
          <p:spPr>
            <a:xfrm>
              <a:off x="1453515" y="63500"/>
              <a:ext cx="1596009" cy="225298"/>
            </a:xfrm>
            <a:custGeom>
              <a:avLst/>
              <a:gdLst/>
              <a:ahLst/>
              <a:cxnLst/>
              <a:rect l="l" t="t" r="r" b="b"/>
              <a:pathLst>
                <a:path w="1596009" h="225298">
                  <a:moveTo>
                    <a:pt x="1471930" y="168529"/>
                  </a:moveTo>
                  <a:lnTo>
                    <a:pt x="1474851" y="183007"/>
                  </a:lnTo>
                  <a:cubicBezTo>
                    <a:pt x="1484503" y="190754"/>
                    <a:pt x="1491996" y="191770"/>
                    <a:pt x="1499997" y="191770"/>
                  </a:cubicBezTo>
                  <a:cubicBezTo>
                    <a:pt x="1512951" y="191770"/>
                    <a:pt x="1532255" y="189865"/>
                    <a:pt x="1532255" y="173990"/>
                  </a:cubicBezTo>
                  <a:cubicBezTo>
                    <a:pt x="1532255" y="162687"/>
                    <a:pt x="1517777" y="158750"/>
                    <a:pt x="1505077" y="156845"/>
                  </a:cubicBezTo>
                  <a:lnTo>
                    <a:pt x="1462151" y="150114"/>
                  </a:lnTo>
                  <a:cubicBezTo>
                    <a:pt x="1431163" y="145288"/>
                    <a:pt x="1413129" y="130429"/>
                    <a:pt x="1413129" y="105283"/>
                  </a:cubicBezTo>
                  <a:cubicBezTo>
                    <a:pt x="1413129" y="59055"/>
                    <a:pt x="1466088" y="51054"/>
                    <a:pt x="1501521" y="51054"/>
                  </a:cubicBezTo>
                  <a:cubicBezTo>
                    <a:pt x="1571879" y="51054"/>
                    <a:pt x="1590929" y="71374"/>
                    <a:pt x="1592199" y="105283"/>
                  </a:cubicBezTo>
                  <a:lnTo>
                    <a:pt x="1530223" y="105283"/>
                  </a:lnTo>
                  <a:cubicBezTo>
                    <a:pt x="1529207" y="96520"/>
                    <a:pt x="1526032" y="91440"/>
                    <a:pt x="1522095" y="88773"/>
                  </a:cubicBezTo>
                  <a:lnTo>
                    <a:pt x="1507871" y="84582"/>
                  </a:lnTo>
                  <a:cubicBezTo>
                    <a:pt x="1490091" y="84582"/>
                    <a:pt x="1476883" y="88773"/>
                    <a:pt x="1476883" y="98806"/>
                  </a:cubicBezTo>
                  <a:cubicBezTo>
                    <a:pt x="1476883" y="110490"/>
                    <a:pt x="1492123" y="113284"/>
                    <a:pt x="1505331" y="115570"/>
                  </a:cubicBezTo>
                  <a:lnTo>
                    <a:pt x="1547241" y="122301"/>
                  </a:lnTo>
                  <a:cubicBezTo>
                    <a:pt x="1582801" y="128143"/>
                    <a:pt x="1596009" y="143891"/>
                    <a:pt x="1596009" y="170688"/>
                  </a:cubicBezTo>
                  <a:cubicBezTo>
                    <a:pt x="1596009" y="220091"/>
                    <a:pt x="1533398" y="225298"/>
                    <a:pt x="1497584" y="225298"/>
                  </a:cubicBezTo>
                  <a:cubicBezTo>
                    <a:pt x="1416558" y="225298"/>
                    <a:pt x="1410081" y="192405"/>
                    <a:pt x="1407795" y="168529"/>
                  </a:cubicBezTo>
                  <a:close/>
                  <a:moveTo>
                    <a:pt x="1261110" y="90424"/>
                  </a:moveTo>
                  <a:lnTo>
                    <a:pt x="1259840" y="57150"/>
                  </a:lnTo>
                  <a:lnTo>
                    <a:pt x="1319911" y="57150"/>
                  </a:lnTo>
                  <a:cubicBezTo>
                    <a:pt x="1320927" y="68834"/>
                    <a:pt x="1321181" y="80391"/>
                    <a:pt x="1321181" y="92075"/>
                  </a:cubicBezTo>
                  <a:lnTo>
                    <a:pt x="1321816" y="92075"/>
                  </a:lnTo>
                  <a:cubicBezTo>
                    <a:pt x="1336929" y="61087"/>
                    <a:pt x="1353820" y="54991"/>
                    <a:pt x="1394460" y="54991"/>
                  </a:cubicBezTo>
                  <a:lnTo>
                    <a:pt x="1394460" y="107950"/>
                  </a:lnTo>
                  <a:cubicBezTo>
                    <a:pt x="1390015" y="107315"/>
                    <a:pt x="1385062" y="106680"/>
                    <a:pt x="1377950" y="106680"/>
                  </a:cubicBezTo>
                  <a:cubicBezTo>
                    <a:pt x="1344676" y="106680"/>
                    <a:pt x="1323086" y="125349"/>
                    <a:pt x="1323086" y="157988"/>
                  </a:cubicBezTo>
                  <a:lnTo>
                    <a:pt x="1323086" y="219329"/>
                  </a:lnTo>
                  <a:lnTo>
                    <a:pt x="1261110" y="219329"/>
                  </a:lnTo>
                  <a:close/>
                  <a:moveTo>
                    <a:pt x="1169416" y="119761"/>
                  </a:moveTo>
                  <a:cubicBezTo>
                    <a:pt x="1168781" y="93345"/>
                    <a:pt x="1151255" y="84582"/>
                    <a:pt x="1129411" y="84582"/>
                  </a:cubicBezTo>
                  <a:cubicBezTo>
                    <a:pt x="1100709" y="84582"/>
                    <a:pt x="1092327" y="102997"/>
                    <a:pt x="1089406" y="119761"/>
                  </a:cubicBezTo>
                  <a:close/>
                  <a:moveTo>
                    <a:pt x="1088390" y="153289"/>
                  </a:moveTo>
                  <a:cubicBezTo>
                    <a:pt x="1089660" y="178435"/>
                    <a:pt x="1104519" y="191770"/>
                    <a:pt x="1130681" y="191770"/>
                  </a:cubicBezTo>
                  <a:cubicBezTo>
                    <a:pt x="1157859" y="191770"/>
                    <a:pt x="1162685" y="180848"/>
                    <a:pt x="1165860" y="169799"/>
                  </a:cubicBezTo>
                  <a:lnTo>
                    <a:pt x="1231646" y="169799"/>
                  </a:lnTo>
                  <a:cubicBezTo>
                    <a:pt x="1218692" y="221107"/>
                    <a:pt x="1174496" y="225298"/>
                    <a:pt x="1129665" y="225298"/>
                  </a:cubicBezTo>
                  <a:cubicBezTo>
                    <a:pt x="1073531" y="225298"/>
                    <a:pt x="1024382" y="204597"/>
                    <a:pt x="1024382" y="140716"/>
                  </a:cubicBezTo>
                  <a:cubicBezTo>
                    <a:pt x="1024382" y="78105"/>
                    <a:pt x="1073150" y="50927"/>
                    <a:pt x="1128649" y="50927"/>
                  </a:cubicBezTo>
                  <a:cubicBezTo>
                    <a:pt x="1207770" y="50927"/>
                    <a:pt x="1234821" y="90043"/>
                    <a:pt x="1235202" y="153289"/>
                  </a:cubicBezTo>
                  <a:close/>
                  <a:moveTo>
                    <a:pt x="787781" y="90297"/>
                  </a:moveTo>
                  <a:lnTo>
                    <a:pt x="786511" y="57023"/>
                  </a:lnTo>
                  <a:lnTo>
                    <a:pt x="846582" y="57023"/>
                  </a:lnTo>
                  <a:cubicBezTo>
                    <a:pt x="847217" y="66675"/>
                    <a:pt x="847852" y="76454"/>
                    <a:pt x="847852" y="86106"/>
                  </a:cubicBezTo>
                  <a:lnTo>
                    <a:pt x="848487" y="86106"/>
                  </a:lnTo>
                  <a:cubicBezTo>
                    <a:pt x="864616" y="64516"/>
                    <a:pt x="888873" y="50927"/>
                    <a:pt x="917321" y="50927"/>
                  </a:cubicBezTo>
                  <a:cubicBezTo>
                    <a:pt x="976376" y="50927"/>
                    <a:pt x="998728" y="84582"/>
                    <a:pt x="998728" y="126746"/>
                  </a:cubicBezTo>
                  <a:lnTo>
                    <a:pt x="998728" y="219075"/>
                  </a:lnTo>
                  <a:lnTo>
                    <a:pt x="936752" y="219075"/>
                  </a:lnTo>
                  <a:lnTo>
                    <a:pt x="936752" y="136144"/>
                  </a:lnTo>
                  <a:cubicBezTo>
                    <a:pt x="936752" y="110363"/>
                    <a:pt x="925449" y="92202"/>
                    <a:pt x="897382" y="92202"/>
                  </a:cubicBezTo>
                  <a:cubicBezTo>
                    <a:pt x="871855" y="92202"/>
                    <a:pt x="849884" y="111887"/>
                    <a:pt x="849884" y="147701"/>
                  </a:cubicBezTo>
                  <a:lnTo>
                    <a:pt x="849884" y="219075"/>
                  </a:lnTo>
                  <a:lnTo>
                    <a:pt x="787908" y="219075"/>
                  </a:lnTo>
                  <a:close/>
                  <a:moveTo>
                    <a:pt x="607187" y="57023"/>
                  </a:moveTo>
                  <a:lnTo>
                    <a:pt x="646938" y="57023"/>
                  </a:lnTo>
                  <a:lnTo>
                    <a:pt x="646938" y="24130"/>
                  </a:lnTo>
                  <a:lnTo>
                    <a:pt x="708914" y="1524"/>
                  </a:lnTo>
                  <a:lnTo>
                    <a:pt x="708914" y="57023"/>
                  </a:lnTo>
                  <a:lnTo>
                    <a:pt x="761238" y="57023"/>
                  </a:lnTo>
                  <a:lnTo>
                    <a:pt x="761238" y="96393"/>
                  </a:lnTo>
                  <a:lnTo>
                    <a:pt x="708914" y="96393"/>
                  </a:lnTo>
                  <a:lnTo>
                    <a:pt x="708914" y="147066"/>
                  </a:lnTo>
                  <a:cubicBezTo>
                    <a:pt x="708914" y="169672"/>
                    <a:pt x="711835" y="181610"/>
                    <a:pt x="736727" y="181610"/>
                  </a:cubicBezTo>
                  <a:lnTo>
                    <a:pt x="751586" y="180975"/>
                  </a:lnTo>
                  <a:lnTo>
                    <a:pt x="761238" y="219075"/>
                  </a:lnTo>
                  <a:cubicBezTo>
                    <a:pt x="755396" y="220091"/>
                    <a:pt x="739013" y="222885"/>
                    <a:pt x="719582" y="222885"/>
                  </a:cubicBezTo>
                  <a:cubicBezTo>
                    <a:pt x="672084" y="222885"/>
                    <a:pt x="646938" y="204470"/>
                    <a:pt x="646938" y="165100"/>
                  </a:cubicBezTo>
                  <a:lnTo>
                    <a:pt x="646938" y="96520"/>
                  </a:lnTo>
                  <a:lnTo>
                    <a:pt x="607187" y="96520"/>
                  </a:lnTo>
                  <a:close/>
                  <a:moveTo>
                    <a:pt x="460502" y="90297"/>
                  </a:moveTo>
                  <a:lnTo>
                    <a:pt x="459232" y="57023"/>
                  </a:lnTo>
                  <a:lnTo>
                    <a:pt x="519303" y="57023"/>
                  </a:lnTo>
                  <a:cubicBezTo>
                    <a:pt x="520319" y="68707"/>
                    <a:pt x="520573" y="80264"/>
                    <a:pt x="520573" y="91948"/>
                  </a:cubicBezTo>
                  <a:lnTo>
                    <a:pt x="521208" y="91948"/>
                  </a:lnTo>
                  <a:cubicBezTo>
                    <a:pt x="536448" y="60960"/>
                    <a:pt x="553212" y="54864"/>
                    <a:pt x="593852" y="54864"/>
                  </a:cubicBezTo>
                  <a:lnTo>
                    <a:pt x="593852" y="107823"/>
                  </a:lnTo>
                  <a:cubicBezTo>
                    <a:pt x="589407" y="107188"/>
                    <a:pt x="584454" y="106553"/>
                    <a:pt x="577342" y="106553"/>
                  </a:cubicBezTo>
                  <a:cubicBezTo>
                    <a:pt x="544068" y="106553"/>
                    <a:pt x="522478" y="125222"/>
                    <a:pt x="522478" y="157861"/>
                  </a:cubicBezTo>
                  <a:lnTo>
                    <a:pt x="522478" y="219202"/>
                  </a:lnTo>
                  <a:lnTo>
                    <a:pt x="460502" y="219202"/>
                  </a:lnTo>
                  <a:close/>
                  <a:moveTo>
                    <a:pt x="337820" y="148463"/>
                  </a:moveTo>
                  <a:cubicBezTo>
                    <a:pt x="296164" y="148463"/>
                    <a:pt x="287528" y="159385"/>
                    <a:pt x="287528" y="172974"/>
                  </a:cubicBezTo>
                  <a:cubicBezTo>
                    <a:pt x="287528" y="183007"/>
                    <a:pt x="296926" y="189738"/>
                    <a:pt x="314325" y="189738"/>
                  </a:cubicBezTo>
                  <a:cubicBezTo>
                    <a:pt x="354711" y="189738"/>
                    <a:pt x="363728" y="165227"/>
                    <a:pt x="363728" y="148463"/>
                  </a:cubicBezTo>
                  <a:close/>
                  <a:moveTo>
                    <a:pt x="232918" y="104902"/>
                  </a:moveTo>
                  <a:cubicBezTo>
                    <a:pt x="236093" y="62611"/>
                    <a:pt x="283591" y="50927"/>
                    <a:pt x="326263" y="50927"/>
                  </a:cubicBezTo>
                  <a:cubicBezTo>
                    <a:pt x="389509" y="50927"/>
                    <a:pt x="425704" y="66167"/>
                    <a:pt x="425704" y="121031"/>
                  </a:cubicBezTo>
                  <a:lnTo>
                    <a:pt x="425704" y="183007"/>
                  </a:lnTo>
                  <a:cubicBezTo>
                    <a:pt x="425704" y="194945"/>
                    <a:pt x="425958" y="207264"/>
                    <a:pt x="426974" y="219202"/>
                  </a:cubicBezTo>
                  <a:lnTo>
                    <a:pt x="366903" y="219202"/>
                  </a:lnTo>
                  <a:cubicBezTo>
                    <a:pt x="366268" y="213741"/>
                    <a:pt x="365633" y="201803"/>
                    <a:pt x="365633" y="193040"/>
                  </a:cubicBezTo>
                  <a:lnTo>
                    <a:pt x="364998" y="193040"/>
                  </a:lnTo>
                  <a:cubicBezTo>
                    <a:pt x="350139" y="217551"/>
                    <a:pt x="322326" y="225298"/>
                    <a:pt x="294894" y="225298"/>
                  </a:cubicBezTo>
                  <a:cubicBezTo>
                    <a:pt x="248666" y="225298"/>
                    <a:pt x="221615" y="206629"/>
                    <a:pt x="221615" y="172720"/>
                  </a:cubicBezTo>
                  <a:cubicBezTo>
                    <a:pt x="221615" y="134239"/>
                    <a:pt x="257810" y="116840"/>
                    <a:pt x="318516" y="116840"/>
                  </a:cubicBezTo>
                  <a:lnTo>
                    <a:pt x="363728" y="116840"/>
                  </a:lnTo>
                  <a:cubicBezTo>
                    <a:pt x="363728" y="91059"/>
                    <a:pt x="351790" y="84582"/>
                    <a:pt x="327279" y="84582"/>
                  </a:cubicBezTo>
                  <a:cubicBezTo>
                    <a:pt x="304292" y="84582"/>
                    <a:pt x="297307" y="93599"/>
                    <a:pt x="296926" y="104902"/>
                  </a:cubicBezTo>
                  <a:close/>
                  <a:moveTo>
                    <a:pt x="63754" y="98933"/>
                  </a:moveTo>
                  <a:lnTo>
                    <a:pt x="102870" y="98933"/>
                  </a:lnTo>
                  <a:cubicBezTo>
                    <a:pt x="126873" y="98933"/>
                    <a:pt x="143002" y="92837"/>
                    <a:pt x="143002" y="70993"/>
                  </a:cubicBezTo>
                  <a:cubicBezTo>
                    <a:pt x="143002" y="52197"/>
                    <a:pt x="130556" y="42418"/>
                    <a:pt x="107823" y="42418"/>
                  </a:cubicBezTo>
                  <a:lnTo>
                    <a:pt x="63754" y="42418"/>
                  </a:lnTo>
                  <a:close/>
                  <a:moveTo>
                    <a:pt x="0" y="0"/>
                  </a:moveTo>
                  <a:lnTo>
                    <a:pt x="122301" y="0"/>
                  </a:lnTo>
                  <a:cubicBezTo>
                    <a:pt x="171450" y="0"/>
                    <a:pt x="208534" y="21844"/>
                    <a:pt x="208534" y="71882"/>
                  </a:cubicBezTo>
                  <a:cubicBezTo>
                    <a:pt x="208534" y="115951"/>
                    <a:pt x="180848" y="141351"/>
                    <a:pt x="115062" y="141351"/>
                  </a:cubicBezTo>
                  <a:lnTo>
                    <a:pt x="63754" y="141351"/>
                  </a:lnTo>
                  <a:lnTo>
                    <a:pt x="63754" y="219075"/>
                  </a:lnTo>
                  <a:lnTo>
                    <a:pt x="0" y="219075"/>
                  </a:lnTo>
                  <a:close/>
                </a:path>
              </a:pathLst>
            </a:custGeom>
            <a:solidFill>
              <a:srgbClr val="0077BE"/>
            </a:solidFill>
          </p:spPr>
          <p:txBody>
            <a:bodyPr/>
            <a:lstStyle/>
            <a:p>
              <a:endParaRPr lang="en-US"/>
            </a:p>
          </p:txBody>
        </p:sp>
      </p:grpSp>
      <p:sp>
        <p:nvSpPr>
          <p:cNvPr id="184" name="Freeform 184"/>
          <p:cNvSpPr/>
          <p:nvPr/>
        </p:nvSpPr>
        <p:spPr>
          <a:xfrm>
            <a:off x="13290153" y="4732310"/>
            <a:ext cx="747126" cy="370742"/>
          </a:xfrm>
          <a:custGeom>
            <a:avLst/>
            <a:gdLst/>
            <a:ahLst/>
            <a:cxnLst/>
            <a:rect l="l" t="t" r="r" b="b"/>
            <a:pathLst>
              <a:path w="652081" h="357587">
                <a:moveTo>
                  <a:pt x="0" y="0"/>
                </a:moveTo>
                <a:lnTo>
                  <a:pt x="652081" y="0"/>
                </a:lnTo>
                <a:lnTo>
                  <a:pt x="652081" y="357587"/>
                </a:lnTo>
                <a:lnTo>
                  <a:pt x="0" y="3575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85" name="Group 185"/>
          <p:cNvGrpSpPr>
            <a:grpSpLocks noChangeAspect="1"/>
          </p:cNvGrpSpPr>
          <p:nvPr/>
        </p:nvGrpSpPr>
        <p:grpSpPr>
          <a:xfrm>
            <a:off x="1060043" y="3937451"/>
            <a:ext cx="11562433" cy="3916"/>
            <a:chOff x="0" y="0"/>
            <a:chExt cx="18756808" cy="6350"/>
          </a:xfrm>
        </p:grpSpPr>
        <p:sp>
          <p:nvSpPr>
            <p:cNvPr id="186" name="Freeform 186"/>
            <p:cNvSpPr/>
            <p:nvPr/>
          </p:nvSpPr>
          <p:spPr>
            <a:xfrm>
              <a:off x="0" y="0"/>
              <a:ext cx="18756757" cy="6350"/>
            </a:xfrm>
            <a:custGeom>
              <a:avLst/>
              <a:gdLst/>
              <a:ahLst/>
              <a:cxnLst/>
              <a:rect l="l" t="t" r="r" b="b"/>
              <a:pathLst>
                <a:path w="18756757" h="6350">
                  <a:moveTo>
                    <a:pt x="0" y="0"/>
                  </a:moveTo>
                  <a:lnTo>
                    <a:pt x="18756757" y="6350"/>
                  </a:lnTo>
                  <a:lnTo>
                    <a:pt x="0" y="6350"/>
                  </a:lnTo>
                  <a:close/>
                </a:path>
              </a:pathLst>
            </a:custGeom>
            <a:solidFill>
              <a:srgbClr val="808080"/>
            </a:solidFill>
          </p:spPr>
          <p:txBody>
            <a:bodyPr/>
            <a:lstStyle/>
            <a:p>
              <a:endParaRPr lang="en-US"/>
            </a:p>
          </p:txBody>
        </p:sp>
      </p:grpSp>
      <p:sp>
        <p:nvSpPr>
          <p:cNvPr id="187" name="TextBox 187"/>
          <p:cNvSpPr txBox="1"/>
          <p:nvPr/>
        </p:nvSpPr>
        <p:spPr>
          <a:xfrm>
            <a:off x="1053554" y="1861114"/>
            <a:ext cx="8548594" cy="1091745"/>
          </a:xfrm>
          <a:prstGeom prst="rect">
            <a:avLst/>
          </a:prstGeom>
        </p:spPr>
        <p:txBody>
          <a:bodyPr lIns="0" tIns="0" rIns="0" bIns="0" rtlCol="0" anchor="t">
            <a:spAutoFit/>
          </a:bodyPr>
          <a:lstStyle/>
          <a:p>
            <a:pPr>
              <a:lnSpc>
                <a:spcPts val="4316"/>
              </a:lnSpc>
            </a:pPr>
            <a:r>
              <a:rPr lang="en-US" sz="3698" spc="-22">
                <a:solidFill>
                  <a:srgbClr val="000000"/>
                </a:solidFill>
                <a:latin typeface="IBM Plex Sans Condensed"/>
              </a:rPr>
              <a:t>Mid caps look attractive relative to their large-cap counterparts</a:t>
            </a:r>
          </a:p>
        </p:txBody>
      </p:sp>
      <p:sp>
        <p:nvSpPr>
          <p:cNvPr id="188" name="TextBox 188"/>
          <p:cNvSpPr txBox="1"/>
          <p:nvPr/>
        </p:nvSpPr>
        <p:spPr>
          <a:xfrm>
            <a:off x="1057194" y="4111287"/>
            <a:ext cx="5568685" cy="250124"/>
          </a:xfrm>
          <a:prstGeom prst="rect">
            <a:avLst/>
          </a:prstGeom>
        </p:spPr>
        <p:txBody>
          <a:bodyPr lIns="0" tIns="0" rIns="0" bIns="0" rtlCol="0" anchor="t">
            <a:spAutoFit/>
          </a:bodyPr>
          <a:lstStyle/>
          <a:p>
            <a:pPr algn="l">
              <a:lnSpc>
                <a:spcPts val="1978"/>
              </a:lnSpc>
            </a:pPr>
            <a:r>
              <a:rPr lang="en-US" sz="1413" spc="-8">
                <a:solidFill>
                  <a:srgbClr val="000000"/>
                </a:solidFill>
                <a:latin typeface="IBM Plex Sans Condensed Bold"/>
              </a:rPr>
              <a:t>S&amp;P MidCap 400 Index P/E ratio relative to S&amp;P 500 Index P/E ratio</a:t>
            </a:r>
          </a:p>
        </p:txBody>
      </p:sp>
      <p:sp>
        <p:nvSpPr>
          <p:cNvPr id="189" name="TextBox 189"/>
          <p:cNvSpPr txBox="1"/>
          <p:nvPr/>
        </p:nvSpPr>
        <p:spPr>
          <a:xfrm>
            <a:off x="1028700" y="3726884"/>
            <a:ext cx="9896110" cy="214483"/>
          </a:xfrm>
          <a:prstGeom prst="rect">
            <a:avLst/>
          </a:prstGeom>
        </p:spPr>
        <p:txBody>
          <a:bodyPr lIns="0" tIns="0" rIns="0" bIns="0" rtlCol="0" anchor="t">
            <a:spAutoFit/>
          </a:bodyPr>
          <a:lstStyle/>
          <a:p>
            <a:pPr algn="just">
              <a:lnSpc>
                <a:spcPts val="1726"/>
              </a:lnSpc>
            </a:pPr>
            <a:r>
              <a:rPr lang="en-US" sz="1232" spc="-7">
                <a:solidFill>
                  <a:srgbClr val="000000"/>
                </a:solidFill>
                <a:latin typeface="IBM Plex Sans Condensed Italics"/>
              </a:rPr>
              <a:t>“Mid-cap stocks often combine the growth potential of a young firm with the financial stability of a company that has survived beyond its early years.” 1</a:t>
            </a:r>
          </a:p>
        </p:txBody>
      </p:sp>
      <p:sp>
        <p:nvSpPr>
          <p:cNvPr id="190" name="TextBox 190"/>
          <p:cNvSpPr txBox="1"/>
          <p:nvPr/>
        </p:nvSpPr>
        <p:spPr>
          <a:xfrm>
            <a:off x="10720828" y="4139862"/>
            <a:ext cx="3529145" cy="427935"/>
          </a:xfrm>
          <a:prstGeom prst="rect">
            <a:avLst/>
          </a:prstGeom>
        </p:spPr>
        <p:txBody>
          <a:bodyPr lIns="0" tIns="0" rIns="0" bIns="0" rtlCol="0" anchor="t">
            <a:spAutoFit/>
          </a:bodyPr>
          <a:lstStyle/>
          <a:p>
            <a:pPr algn="l">
              <a:lnSpc>
                <a:spcPts val="1625"/>
              </a:lnSpc>
            </a:pPr>
            <a:r>
              <a:rPr lang="en-US" sz="1413" spc="-8">
                <a:solidFill>
                  <a:srgbClr val="000000"/>
                </a:solidFill>
                <a:latin typeface="IBM Plex Sans Condensed Bold"/>
              </a:rPr>
              <a:t>Mid-cap core is at fair value, but tilting toward value can provide a greater discount</a:t>
            </a:r>
          </a:p>
        </p:txBody>
      </p:sp>
      <p:sp>
        <p:nvSpPr>
          <p:cNvPr id="191" name="TextBox 191"/>
          <p:cNvSpPr txBox="1"/>
          <p:nvPr/>
        </p:nvSpPr>
        <p:spPr>
          <a:xfrm>
            <a:off x="4492881" y="7230908"/>
            <a:ext cx="2105385" cy="337204"/>
          </a:xfrm>
          <a:prstGeom prst="rect">
            <a:avLst/>
          </a:prstGeom>
        </p:spPr>
        <p:txBody>
          <a:bodyPr lIns="0" tIns="0" rIns="0" bIns="0" rtlCol="0" anchor="t">
            <a:spAutoFit/>
          </a:bodyPr>
          <a:lstStyle/>
          <a:p>
            <a:pPr algn="just">
              <a:lnSpc>
                <a:spcPts val="1271"/>
              </a:lnSpc>
            </a:pPr>
            <a:r>
              <a:rPr lang="en-US" sz="1059" spc="-13">
                <a:solidFill>
                  <a:srgbClr val="000000"/>
                </a:solidFill>
                <a:latin typeface="IBM Plex Sans"/>
              </a:rPr>
              <a:t>Mid caps are trading at about a 24% discount to large-cap equities.</a:t>
            </a:r>
          </a:p>
        </p:txBody>
      </p:sp>
      <p:sp>
        <p:nvSpPr>
          <p:cNvPr id="192" name="TextBox 192"/>
          <p:cNvSpPr txBox="1"/>
          <p:nvPr/>
        </p:nvSpPr>
        <p:spPr>
          <a:xfrm>
            <a:off x="1053554" y="9043772"/>
            <a:ext cx="14926843" cy="432501"/>
          </a:xfrm>
          <a:prstGeom prst="rect">
            <a:avLst/>
          </a:prstGeom>
        </p:spPr>
        <p:txBody>
          <a:bodyPr lIns="0" tIns="0" rIns="0" bIns="0" rtlCol="0" anchor="t">
            <a:spAutoFit/>
          </a:bodyPr>
          <a:lstStyle/>
          <a:p>
            <a:pPr algn="l">
              <a:lnSpc>
                <a:spcPts val="1171"/>
              </a:lnSpc>
            </a:pPr>
            <a:r>
              <a:rPr lang="en-US" sz="924" spc="-5">
                <a:solidFill>
                  <a:srgbClr val="000000"/>
                </a:solidFill>
                <a:latin typeface="IBM Plex Sans Condensed"/>
              </a:rPr>
              <a:t>Source: FactSet, as of 3/31/24. The S&amp;P MidCap 400 Index tracks the performance of 400 mid-cap publicly traded companies in the United States. The S&amp;P 500 Index tracks the performance of 500 of the largest publicly traded companies in the United States. It is not possible to invest directly in an index. The forward price-to-earnings (P/E) ratio is a stock valuation measure comparing the current share price of a stock with the underlying company’s estimated earnings per share over the next 12 months. Standard deviation is a statistical measure of the historic volatility of a portfolio. It measures the fluctuation of a fund’s periodic returns from the mean or average. The larger the deviation, the larger the standard deviation and the higher the risk. Past performance does not guarantee future results. </a:t>
            </a:r>
            <a:r>
              <a:rPr lang="en-US" sz="924" spc="-5">
                <a:solidFill>
                  <a:srgbClr val="000000"/>
                </a:solidFill>
                <a:latin typeface="IBM Plex Sans Condensed Bold"/>
              </a:rPr>
              <a:t>1</a:t>
            </a:r>
            <a:r>
              <a:rPr lang="en-US" sz="924" spc="-5">
                <a:solidFill>
                  <a:srgbClr val="000000"/>
                </a:solidFill>
                <a:latin typeface="IBM Plex Sans Condensed"/>
              </a:rPr>
              <a:t> Quote is attributed to the subadvisor featured on the page.</a:t>
            </a:r>
          </a:p>
        </p:txBody>
      </p:sp>
      <p:sp>
        <p:nvSpPr>
          <p:cNvPr id="193" name="Freeform 193"/>
          <p:cNvSpPr/>
          <p:nvPr/>
        </p:nvSpPr>
        <p:spPr>
          <a:xfrm>
            <a:off x="11354037" y="1837483"/>
            <a:ext cx="5572706" cy="1445243"/>
          </a:xfrm>
          <a:custGeom>
            <a:avLst/>
            <a:gdLst/>
            <a:ahLst/>
            <a:cxnLst/>
            <a:rect l="l" t="t" r="r" b="b"/>
            <a:pathLst>
              <a:path w="5572706" h="1445243">
                <a:moveTo>
                  <a:pt x="0" y="0"/>
                </a:moveTo>
                <a:lnTo>
                  <a:pt x="5572706" y="0"/>
                </a:lnTo>
                <a:lnTo>
                  <a:pt x="5572706" y="1445242"/>
                </a:lnTo>
                <a:lnTo>
                  <a:pt x="0" y="14452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C17190A5-16A1-E38C-6619-74A7E71DD1B5}"/>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2" name="Title 1"/>
          <p:cNvSpPr>
            <a:spLocks noGrp="1"/>
          </p:cNvSpPr>
          <p:nvPr>
            <p:ph type="title"/>
          </p:nvPr>
        </p:nvSpPr>
        <p:spPr/>
        <p:txBody>
          <a:bodyPr/>
          <a:lstStyle/>
          <a:p>
            <a:r>
              <a:rPr lang="en-US" sz="5000" dirty="0"/>
              <a:t>2023</a:t>
            </a:r>
            <a:r>
              <a:rPr lang="en-US" sz="5000" dirty="0">
                <a:latin typeface="Arial" panose="020B0604020202020204" pitchFamily="34" charset="0"/>
                <a:cs typeface="Arial" panose="020B0604020202020204" pitchFamily="34" charset="0"/>
              </a:rPr>
              <a:t>:</a:t>
            </a:r>
            <a:r>
              <a:rPr lang="en-US" sz="5000" dirty="0"/>
              <a:t> Broad Based Advances </a:t>
            </a:r>
          </a:p>
        </p:txBody>
      </p:sp>
      <p:sp>
        <p:nvSpPr>
          <p:cNvPr id="4" name="Text Box 463">
            <a:extLst>
              <a:ext uri="{FF2B5EF4-FFF2-40B4-BE49-F238E27FC236}">
                <a16:creationId xmlns:a16="http://schemas.microsoft.com/office/drawing/2014/main" id="{86740B74-4214-81EC-45FF-BCF6CD8685C4}"/>
              </a:ext>
            </a:extLst>
          </p:cNvPr>
          <p:cNvSpPr txBox="1">
            <a:spLocks noChangeArrowheads="1"/>
          </p:cNvSpPr>
          <p:nvPr/>
        </p:nvSpPr>
        <p:spPr bwMode="auto">
          <a:xfrm>
            <a:off x="666746" y="1862539"/>
            <a:ext cx="15648521" cy="825614"/>
          </a:xfrm>
          <a:prstGeom prst="rect">
            <a:avLst/>
          </a:prstGeom>
          <a:solidFill>
            <a:schemeClr val="bg1"/>
          </a:solidFill>
          <a:ln w="0">
            <a:solidFill>
              <a:srgbClr val="000000"/>
            </a:solidFill>
            <a:miter lim="800000"/>
            <a:headEnd/>
            <a:tailEnd/>
          </a:ln>
          <a:effectLst/>
        </p:spPr>
        <p:txBody>
          <a:bodyPr vert="horz" wrap="square" lIns="91440" tIns="45720" rIns="91440" bIns="45720" numCol="1" anchor="ctr" anchorCtr="0" compatLnSpc="1">
            <a:prstTxWarp prst="textNoShape">
              <a:avLst/>
            </a:prstTxWarp>
          </a:bodyPr>
          <a:lstStyle/>
          <a:p>
            <a:pPr marL="0" marR="0" algn="ctr" eaLnBrk="0" fontAlgn="base" hangingPunct="0">
              <a:lnSpc>
                <a:spcPct val="115000"/>
              </a:lnSpc>
              <a:spcBef>
                <a:spcPts val="0"/>
              </a:spcBef>
              <a:spcAft>
                <a:spcPts val="0"/>
              </a:spcAft>
            </a:pPr>
            <a:r>
              <a:rPr lang="en-US" sz="26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2023 </a:t>
            </a:r>
            <a:r>
              <a:rPr lang="en-US" sz="2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Asset Class </a:t>
            </a:r>
            <a:r>
              <a:rPr lang="en-US" sz="26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Returns</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eaLnBrk="0" fontAlgn="base" hangingPunct="0">
              <a:lnSpc>
                <a:spcPct val="115000"/>
              </a:lnSpc>
              <a:spcBef>
                <a:spcPts val="0"/>
              </a:spcBef>
              <a:spcAft>
                <a:spcPts val="0"/>
              </a:spcAft>
            </a:pPr>
            <a:r>
              <a:rPr lang="en-US" sz="20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(Full Year 12/31/2022 - 12/31/2023, Fourth Quarter 9/30/2023 – 12/31/2023)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Chart 4">
            <a:extLst>
              <a:ext uri="{FF2B5EF4-FFF2-40B4-BE49-F238E27FC236}">
                <a16:creationId xmlns:a16="http://schemas.microsoft.com/office/drawing/2014/main" id="{00FA23C5-1A48-4D1F-9891-7AB91982F8E2}"/>
              </a:ext>
            </a:extLst>
          </p:cNvPr>
          <p:cNvGraphicFramePr>
            <a:graphicFrameLocks/>
          </p:cNvGraphicFramePr>
          <p:nvPr/>
        </p:nvGraphicFramePr>
        <p:xfrm>
          <a:off x="666744" y="2688153"/>
          <a:ext cx="15648521" cy="601391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666750" y="8801488"/>
            <a:ext cx="15631581" cy="654153"/>
          </a:xfrm>
          <a:prstGeom prst="rect">
            <a:avLst/>
          </a:prstGeom>
        </p:spPr>
        <p:txBody>
          <a:bodyPr wrap="square">
            <a:spAutoFit/>
          </a:bodyPr>
          <a:lstStyle/>
          <a:p>
            <a:pPr algn="just">
              <a:lnSpc>
                <a:spcPct val="125000"/>
              </a:lnSpc>
              <a:spcAft>
                <a:spcPts val="1000"/>
              </a:spcAft>
            </a:pPr>
            <a:r>
              <a:rPr 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The ‘Important Disclosures’ section provides index definitions.  Index data source is </a:t>
            </a:r>
            <a:r>
              <a:rPr lang="en-US" sz="1000" i="1" dirty="0" err="1">
                <a:solidFill>
                  <a:srgbClr val="000000"/>
                </a:solidFill>
                <a:latin typeface="Arial" panose="020B0604020202020204" pitchFamily="34" charset="0"/>
                <a:ea typeface="Calibri" panose="020F0502020204030204" pitchFamily="34" charset="0"/>
                <a:cs typeface="Arial" panose="020B0604020202020204" pitchFamily="34" charset="0"/>
              </a:rPr>
              <a:t>YCharts</a:t>
            </a:r>
            <a:r>
              <a:rPr 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 and are inclusive of reinvested dividends. U.S. Large Stocks (S&amp;P 500), U.S. Value Stocks (Russell 3000 Value), U.S. Growth Stocks (Russell 3000 Growth), U.S. Small Stocks (Russell 2000), Nasdaq Tech Stocks (Nasdaq Composite), Intl Developed Large Stocks (MSCI EAFE International Developed), Emerging Market Stocks (MSCI Emerging Markets), U.S. Long Term </a:t>
            </a:r>
            <a:r>
              <a:rPr lang="en-US" sz="1000" i="1" dirty="0" err="1">
                <a:solidFill>
                  <a:srgbClr val="000000"/>
                </a:solidFill>
                <a:latin typeface="Arial" panose="020B0604020202020204" pitchFamily="34" charset="0"/>
                <a:ea typeface="Calibri" panose="020F0502020204030204" pitchFamily="34" charset="0"/>
                <a:cs typeface="Arial" panose="020B0604020202020204" pitchFamily="34" charset="0"/>
              </a:rPr>
              <a:t>Govt</a:t>
            </a:r>
            <a:r>
              <a:rPr 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 Bonds (ICE U.S. Treasury 20+ Year Bond), REITs (Wilshire U.S.  REITs), U.S. Bonds (Bloomberg Barclays Aggregate Bond), U.S. High Yield Bonds (Bloomberg U.S. High Yield Bond), S&amp;P Equal Weight (S&amp;P 500 Equal Weighted Index).</a:t>
            </a:r>
            <a:endParaRPr lang="en-US" sz="1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9F30D235-EE46-D35D-5B12-5B35987C88D5}"/>
              </a:ext>
            </a:extLst>
          </p:cNvPr>
          <p:cNvGrpSpPr/>
          <p:nvPr/>
        </p:nvGrpSpPr>
        <p:grpSpPr>
          <a:xfrm>
            <a:off x="-227752" y="9554333"/>
            <a:ext cx="18998834" cy="998080"/>
            <a:chOff x="0" y="0"/>
            <a:chExt cx="6426766" cy="337622"/>
          </a:xfrm>
        </p:grpSpPr>
        <p:sp>
          <p:nvSpPr>
            <p:cNvPr id="7" name="Freeform 3">
              <a:extLst>
                <a:ext uri="{FF2B5EF4-FFF2-40B4-BE49-F238E27FC236}">
                  <a16:creationId xmlns:a16="http://schemas.microsoft.com/office/drawing/2014/main" id="{E864825A-A101-251C-37E5-A292815C70A6}"/>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9" name="TextBox 27">
            <a:extLst>
              <a:ext uri="{FF2B5EF4-FFF2-40B4-BE49-F238E27FC236}">
                <a16:creationId xmlns:a16="http://schemas.microsoft.com/office/drawing/2014/main" id="{D0E8BBCC-A0FC-B0A8-A9A0-DF04F01A9513}"/>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132F9B6F-0A6D-074C-8BDC-3FE965B3B377}" type="slidenum">
              <a:rPr lang="en-US" sz="2400" smtClean="0">
                <a:solidFill>
                  <a:srgbClr val="FFFFFF"/>
                </a:solidFill>
                <a:latin typeface="Open Sans" panose="020B0606030504020204" pitchFamily="34" charset="0"/>
              </a:rPr>
              <a:t>23</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extLst>
      <p:ext uri="{BB962C8B-B14F-4D97-AF65-F5344CB8AC3E}">
        <p14:creationId xmlns:p14="http://schemas.microsoft.com/office/powerpoint/2010/main" val="2060900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A2877562-F6EB-D9A6-C0E2-4874BFFD8FFC}"/>
              </a:ext>
            </a:extLst>
          </p:cNvPr>
          <p:cNvSpPr/>
          <p:nvPr/>
        </p:nvSpPr>
        <p:spPr>
          <a:xfrm>
            <a:off x="16090509"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2" name="Title 1"/>
          <p:cNvSpPr>
            <a:spLocks noGrp="1"/>
          </p:cNvSpPr>
          <p:nvPr>
            <p:ph type="title"/>
          </p:nvPr>
        </p:nvSpPr>
        <p:spPr/>
        <p:txBody>
          <a:bodyPr>
            <a:normAutofit fontScale="90000"/>
          </a:bodyPr>
          <a:lstStyle/>
          <a:p>
            <a:r>
              <a:rPr lang="en-US" sz="5000" dirty="0"/>
              <a:t>“Magnificent 7” Drove S</a:t>
            </a:r>
            <a:r>
              <a:rPr lang="en-US" sz="5600" dirty="0">
                <a:latin typeface="+mj-lt"/>
              </a:rPr>
              <a:t>&amp;</a:t>
            </a:r>
            <a:r>
              <a:rPr lang="en-US" sz="5000" dirty="0"/>
              <a:t>P performance</a:t>
            </a:r>
          </a:p>
        </p:txBody>
      </p:sp>
      <p:sp>
        <p:nvSpPr>
          <p:cNvPr id="3" name="Rectangle 2"/>
          <p:cNvSpPr/>
          <p:nvPr/>
        </p:nvSpPr>
        <p:spPr>
          <a:xfrm>
            <a:off x="13313044" y="8453130"/>
            <a:ext cx="3183628" cy="400110"/>
          </a:xfrm>
          <a:prstGeom prst="rect">
            <a:avLst/>
          </a:prstGeom>
        </p:spPr>
        <p:txBody>
          <a:bodyPr wrap="none">
            <a:spAutoFit/>
          </a:bodyPr>
          <a:lstStyle/>
          <a:p>
            <a:r>
              <a:rPr lang="en-US" sz="2000" b="1" i="1" dirty="0">
                <a:solidFill>
                  <a:srgbClr val="000000"/>
                </a:solidFill>
                <a:latin typeface="Cambria" panose="02040503050406030204" pitchFamily="18" charset="0"/>
                <a:ea typeface="Cambria" panose="02040503050406030204" pitchFamily="18" charset="0"/>
              </a:rPr>
              <a:t>+13.1% for S&amp;P 500 Index</a:t>
            </a:r>
          </a:p>
        </p:txBody>
      </p:sp>
      <p:sp>
        <p:nvSpPr>
          <p:cNvPr id="21" name="TextBox 3">
            <a:extLst>
              <a:ext uri="{FF2B5EF4-FFF2-40B4-BE49-F238E27FC236}">
                <a16:creationId xmlns:a16="http://schemas.microsoft.com/office/drawing/2014/main" id="{8D5CBFD1-FDD5-859B-FC1B-13976835A9DD}"/>
              </a:ext>
            </a:extLst>
          </p:cNvPr>
          <p:cNvSpPr txBox="1"/>
          <p:nvPr/>
        </p:nvSpPr>
        <p:spPr>
          <a:xfrm>
            <a:off x="666750" y="9163211"/>
            <a:ext cx="8173417" cy="26577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just">
              <a:lnSpc>
                <a:spcPct val="125000"/>
              </a:lnSpc>
              <a:spcBef>
                <a:spcPts val="0"/>
              </a:spcBef>
              <a:spcAft>
                <a:spcPts val="1000"/>
              </a:spcAft>
            </a:pPr>
            <a:r>
              <a:rPr lang="en-US" sz="1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‘Important Disclosures’ section provides index definitions.  Index data source is YCharts and are inclusive of reinvested dividends. </a:t>
            </a:r>
            <a:endPar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22" name="Table 23">
            <a:extLst>
              <a:ext uri="{FF2B5EF4-FFF2-40B4-BE49-F238E27FC236}">
                <a16:creationId xmlns:a16="http://schemas.microsoft.com/office/drawing/2014/main" id="{373B7775-B12B-C66F-6C20-2CD597DBF33E}"/>
              </a:ext>
            </a:extLst>
          </p:cNvPr>
          <p:cNvGraphicFramePr>
            <a:graphicFrameLocks noGrp="1"/>
          </p:cNvGraphicFramePr>
          <p:nvPr/>
        </p:nvGraphicFramePr>
        <p:xfrm>
          <a:off x="666750" y="3904954"/>
          <a:ext cx="6267450" cy="4305937"/>
        </p:xfrm>
        <a:graphic>
          <a:graphicData uri="http://schemas.openxmlformats.org/drawingml/2006/table">
            <a:tbl>
              <a:tblPr firstRow="1" lastRow="1" bandRow="1">
                <a:tableStyleId>{5C22544A-7EE6-4342-B048-85BDC9FD1C3A}</a:tableStyleId>
              </a:tblPr>
              <a:tblGrid>
                <a:gridCol w="1382354">
                  <a:extLst>
                    <a:ext uri="{9D8B030D-6E8A-4147-A177-3AD203B41FA5}">
                      <a16:colId xmlns:a16="http://schemas.microsoft.com/office/drawing/2014/main" val="101713418"/>
                    </a:ext>
                  </a:extLst>
                </a:gridCol>
                <a:gridCol w="1465530">
                  <a:extLst>
                    <a:ext uri="{9D8B030D-6E8A-4147-A177-3AD203B41FA5}">
                      <a16:colId xmlns:a16="http://schemas.microsoft.com/office/drawing/2014/main" val="1207688991"/>
                    </a:ext>
                  </a:extLst>
                </a:gridCol>
                <a:gridCol w="1678607">
                  <a:extLst>
                    <a:ext uri="{9D8B030D-6E8A-4147-A177-3AD203B41FA5}">
                      <a16:colId xmlns:a16="http://schemas.microsoft.com/office/drawing/2014/main" val="267268515"/>
                    </a:ext>
                  </a:extLst>
                </a:gridCol>
                <a:gridCol w="1740959">
                  <a:extLst>
                    <a:ext uri="{9D8B030D-6E8A-4147-A177-3AD203B41FA5}">
                      <a16:colId xmlns:a16="http://schemas.microsoft.com/office/drawing/2014/main" val="611816444"/>
                    </a:ext>
                  </a:extLst>
                </a:gridCol>
              </a:tblGrid>
              <a:tr h="465209">
                <a:tc>
                  <a:txBody>
                    <a:bodyPr/>
                    <a:lstStyle/>
                    <a:p>
                      <a:r>
                        <a:rPr lang="en-US"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Company</a:t>
                      </a:r>
                    </a:p>
                  </a:txBody>
                  <a:tcPr anchor="ctr"/>
                </a:tc>
                <a:tc>
                  <a:txBody>
                    <a:bodyPr/>
                    <a:lstStyle/>
                    <a:p>
                      <a:pPr algn="ctr"/>
                      <a:r>
                        <a:rPr lang="en-US"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Weight</a:t>
                      </a:r>
                    </a:p>
                  </a:txBody>
                  <a:tcPr anchor="ctr"/>
                </a:tc>
                <a:tc>
                  <a:txBody>
                    <a:bodyPr/>
                    <a:lstStyle/>
                    <a:p>
                      <a:pPr algn="ctr"/>
                      <a:r>
                        <a:rPr lang="en-US"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Return</a:t>
                      </a:r>
                    </a:p>
                  </a:txBody>
                  <a:tcPr anchor="ctr"/>
                </a:tc>
                <a:tc>
                  <a:txBody>
                    <a:bodyPr/>
                    <a:lstStyle/>
                    <a:p>
                      <a:pPr algn="ctr"/>
                      <a:r>
                        <a:rPr lang="en-US"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Contribution</a:t>
                      </a:r>
                    </a:p>
                  </a:txBody>
                  <a:tcPr anchor="ctr"/>
                </a:tc>
                <a:extLst>
                  <a:ext uri="{0D108BD9-81ED-4DB2-BD59-A6C34878D82A}">
                    <a16:rowId xmlns:a16="http://schemas.microsoft.com/office/drawing/2014/main" val="1117536806"/>
                  </a:ext>
                </a:extLst>
              </a:tr>
              <a:tr h="480091">
                <a:tc>
                  <a:txBody>
                    <a:bodyPr/>
                    <a:lstStyle/>
                    <a:p>
                      <a:pPr algn="l" fontAlgn="b"/>
                      <a:r>
                        <a:rPr lang="en-US" sz="2000" b="0" i="0" u="none" strike="noStrike" dirty="0">
                          <a:solidFill>
                            <a:srgbClr val="000000"/>
                          </a:solidFill>
                          <a:effectLst/>
                          <a:latin typeface="Cambria" panose="02040503050406030204" pitchFamily="18" charset="0"/>
                          <a:ea typeface="Cambria" panose="02040503050406030204" pitchFamily="18" charset="0"/>
                        </a:rPr>
                        <a:t>   Apple</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6.0%</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49.0%</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3.0%</a:t>
                      </a:r>
                    </a:p>
                  </a:txBody>
                  <a:tcPr marL="9525" marR="9525" marT="9525" marB="0" anchor="ctr"/>
                </a:tc>
                <a:extLst>
                  <a:ext uri="{0D108BD9-81ED-4DB2-BD59-A6C34878D82A}">
                    <a16:rowId xmlns:a16="http://schemas.microsoft.com/office/drawing/2014/main" val="3527132735"/>
                  </a:ext>
                </a:extLst>
              </a:tr>
              <a:tr h="480091">
                <a:tc>
                  <a:txBody>
                    <a:bodyPr/>
                    <a:lstStyle/>
                    <a:p>
                      <a:pPr algn="l" fontAlgn="b"/>
                      <a:r>
                        <a:rPr lang="en-US" sz="2000" b="0" i="0" u="none" strike="noStrike" dirty="0">
                          <a:solidFill>
                            <a:srgbClr val="000000"/>
                          </a:solidFill>
                          <a:effectLst/>
                          <a:latin typeface="Cambria" panose="02040503050406030204" pitchFamily="18" charset="0"/>
                          <a:ea typeface="Cambria" panose="02040503050406030204" pitchFamily="18" charset="0"/>
                        </a:rPr>
                        <a:t>   Microsoft</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5.6%</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58.2%</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3.2%</a:t>
                      </a:r>
                    </a:p>
                  </a:txBody>
                  <a:tcPr marL="9525" marR="9525" marT="9525" marB="0" anchor="ctr"/>
                </a:tc>
                <a:extLst>
                  <a:ext uri="{0D108BD9-81ED-4DB2-BD59-A6C34878D82A}">
                    <a16:rowId xmlns:a16="http://schemas.microsoft.com/office/drawing/2014/main" val="4122229838"/>
                  </a:ext>
                </a:extLst>
              </a:tr>
              <a:tr h="480091">
                <a:tc>
                  <a:txBody>
                    <a:bodyPr/>
                    <a:lstStyle/>
                    <a:p>
                      <a:pPr algn="l" fontAlgn="b"/>
                      <a:r>
                        <a:rPr lang="en-US" sz="2000" b="0" i="0" u="none" strike="noStrike" dirty="0">
                          <a:solidFill>
                            <a:srgbClr val="000000"/>
                          </a:solidFill>
                          <a:effectLst/>
                          <a:latin typeface="Cambria" panose="02040503050406030204" pitchFamily="18" charset="0"/>
                          <a:ea typeface="Cambria" panose="02040503050406030204" pitchFamily="18" charset="0"/>
                        </a:rPr>
                        <a:t>   Amazon</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2.3%</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80.9%</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1.9%</a:t>
                      </a:r>
                    </a:p>
                  </a:txBody>
                  <a:tcPr marL="9525" marR="9525" marT="9525" marB="0" anchor="ctr"/>
                </a:tc>
                <a:extLst>
                  <a:ext uri="{0D108BD9-81ED-4DB2-BD59-A6C34878D82A}">
                    <a16:rowId xmlns:a16="http://schemas.microsoft.com/office/drawing/2014/main" val="652008270"/>
                  </a:ext>
                </a:extLst>
              </a:tr>
              <a:tr h="480091">
                <a:tc>
                  <a:txBody>
                    <a:bodyPr/>
                    <a:lstStyle/>
                    <a:p>
                      <a:pPr algn="l" fontAlgn="b"/>
                      <a:r>
                        <a:rPr lang="en-US" sz="2000" b="0" i="0" u="none" strike="noStrike" dirty="0">
                          <a:solidFill>
                            <a:srgbClr val="000000"/>
                          </a:solidFill>
                          <a:effectLst/>
                          <a:latin typeface="Cambria" panose="02040503050406030204" pitchFamily="18" charset="0"/>
                          <a:ea typeface="Cambria" panose="02040503050406030204" pitchFamily="18" charset="0"/>
                        </a:rPr>
                        <a:t>   NVIDIA</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1.1%</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239.0%</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2.7%</a:t>
                      </a:r>
                    </a:p>
                  </a:txBody>
                  <a:tcPr marL="9525" marR="9525" marT="9525" marB="0" anchor="ctr"/>
                </a:tc>
                <a:extLst>
                  <a:ext uri="{0D108BD9-81ED-4DB2-BD59-A6C34878D82A}">
                    <a16:rowId xmlns:a16="http://schemas.microsoft.com/office/drawing/2014/main" val="70575133"/>
                  </a:ext>
                </a:extLst>
              </a:tr>
              <a:tr h="480091">
                <a:tc>
                  <a:txBody>
                    <a:bodyPr/>
                    <a:lstStyle/>
                    <a:p>
                      <a:pPr algn="l" fontAlgn="b"/>
                      <a:r>
                        <a:rPr lang="en-US" sz="2000" b="0" i="0" u="none" strike="noStrike" dirty="0">
                          <a:solidFill>
                            <a:srgbClr val="000000"/>
                          </a:solidFill>
                          <a:effectLst/>
                          <a:latin typeface="Cambria" panose="02040503050406030204" pitchFamily="18" charset="0"/>
                          <a:ea typeface="Cambria" panose="02040503050406030204" pitchFamily="18" charset="0"/>
                        </a:rPr>
                        <a:t>   Google</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3.1%</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58.3%</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1.8%</a:t>
                      </a:r>
                    </a:p>
                  </a:txBody>
                  <a:tcPr marL="9525" marR="9525" marT="9525" marB="0" anchor="ctr"/>
                </a:tc>
                <a:extLst>
                  <a:ext uri="{0D108BD9-81ED-4DB2-BD59-A6C34878D82A}">
                    <a16:rowId xmlns:a16="http://schemas.microsoft.com/office/drawing/2014/main" val="2264629661"/>
                  </a:ext>
                </a:extLst>
              </a:tr>
              <a:tr h="480091">
                <a:tc>
                  <a:txBody>
                    <a:bodyPr/>
                    <a:lstStyle/>
                    <a:p>
                      <a:pPr algn="l" fontAlgn="b"/>
                      <a:r>
                        <a:rPr lang="en-US" sz="2000" b="0" i="0" u="none" strike="noStrike" dirty="0">
                          <a:solidFill>
                            <a:srgbClr val="000000"/>
                          </a:solidFill>
                          <a:effectLst/>
                          <a:latin typeface="Cambria" panose="02040503050406030204" pitchFamily="18" charset="0"/>
                          <a:ea typeface="Cambria" panose="02040503050406030204" pitchFamily="18" charset="0"/>
                        </a:rPr>
                        <a:t>   Meta</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0.8%</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194.1%</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1.6%</a:t>
                      </a:r>
                    </a:p>
                  </a:txBody>
                  <a:tcPr marL="9525" marR="9525" marT="9525" marB="0" anchor="ctr"/>
                </a:tc>
                <a:extLst>
                  <a:ext uri="{0D108BD9-81ED-4DB2-BD59-A6C34878D82A}">
                    <a16:rowId xmlns:a16="http://schemas.microsoft.com/office/drawing/2014/main" val="3554557352"/>
                  </a:ext>
                </a:extLst>
              </a:tr>
              <a:tr h="480091">
                <a:tc>
                  <a:txBody>
                    <a:bodyPr/>
                    <a:lstStyle/>
                    <a:p>
                      <a:pPr algn="l" fontAlgn="b"/>
                      <a:r>
                        <a:rPr lang="en-US" sz="2000" b="0" i="0" u="none" strike="noStrike" dirty="0">
                          <a:solidFill>
                            <a:srgbClr val="000000"/>
                          </a:solidFill>
                          <a:effectLst/>
                          <a:latin typeface="Cambria" panose="02040503050406030204" pitchFamily="18" charset="0"/>
                          <a:ea typeface="Cambria" panose="02040503050406030204" pitchFamily="18" charset="0"/>
                        </a:rPr>
                        <a:t>   Tesla</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1.0%</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101.7%</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1.0%</a:t>
                      </a:r>
                    </a:p>
                  </a:txBody>
                  <a:tcPr marL="9525" marR="9525" marT="9525" marB="0" anchor="ctr"/>
                </a:tc>
                <a:extLst>
                  <a:ext uri="{0D108BD9-81ED-4DB2-BD59-A6C34878D82A}">
                    <a16:rowId xmlns:a16="http://schemas.microsoft.com/office/drawing/2014/main" val="2920128863"/>
                  </a:ext>
                </a:extLst>
              </a:tr>
              <a:tr h="480091">
                <a:tc>
                  <a:txBody>
                    <a:bodyPr/>
                    <a:lstStyle/>
                    <a:p>
                      <a:pPr algn="l" fontAlgn="b"/>
                      <a:r>
                        <a:rPr lang="en-US" sz="2000" b="0" i="0" u="none" strike="noStrike"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Total</a:t>
                      </a:r>
                    </a:p>
                  </a:txBody>
                  <a:tcPr marL="9525" marR="9525" marT="9525" marB="0" anchor="ctr"/>
                </a:tc>
                <a:tc>
                  <a:txBody>
                    <a:bodyPr/>
                    <a:lstStyle/>
                    <a:p>
                      <a:pPr algn="ctr" fontAlgn="b"/>
                      <a:r>
                        <a:rPr lang="en-US" sz="2000" b="0" i="0" u="none" strike="noStrike"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20.0%</a:t>
                      </a:r>
                    </a:p>
                  </a:txBody>
                  <a:tcPr marL="9525" marR="9525" marT="9525" marB="0" anchor="ctr"/>
                </a:tc>
                <a:tc>
                  <a:txBody>
                    <a:bodyPr/>
                    <a:lstStyle/>
                    <a:p>
                      <a:pPr algn="ctr" fontAlgn="b"/>
                      <a:r>
                        <a:rPr lang="en-US" sz="2000" b="0" i="0" u="none" strike="noStrike"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+66.5%</a:t>
                      </a:r>
                    </a:p>
                  </a:txBody>
                  <a:tcPr marL="9525" marR="9525" marT="9525" marB="0" anchor="ctr"/>
                </a:tc>
                <a:tc>
                  <a:txBody>
                    <a:bodyPr/>
                    <a:lstStyle/>
                    <a:p>
                      <a:pPr algn="ctr" fontAlgn="b"/>
                      <a:r>
                        <a:rPr lang="en-US" sz="2000" b="0" i="1" u="none" strike="noStrike"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+13.3%</a:t>
                      </a:r>
                    </a:p>
                  </a:txBody>
                  <a:tcPr marL="9525" marR="9525" marT="9525" marB="0" anchor="ctr">
                    <a:solidFill>
                      <a:schemeClr val="accent1"/>
                    </a:solidFill>
                  </a:tcPr>
                </a:tc>
                <a:extLst>
                  <a:ext uri="{0D108BD9-81ED-4DB2-BD59-A6C34878D82A}">
                    <a16:rowId xmlns:a16="http://schemas.microsoft.com/office/drawing/2014/main" val="3061849200"/>
                  </a:ext>
                </a:extLst>
              </a:tr>
            </a:tbl>
          </a:graphicData>
        </a:graphic>
      </p:graphicFrame>
      <p:sp>
        <p:nvSpPr>
          <p:cNvPr id="23" name="Multiplication Sign 24">
            <a:extLst>
              <a:ext uri="{FF2B5EF4-FFF2-40B4-BE49-F238E27FC236}">
                <a16:creationId xmlns:a16="http://schemas.microsoft.com/office/drawing/2014/main" id="{9433DF35-9B19-24EF-01E8-41338A65A7C2}"/>
              </a:ext>
            </a:extLst>
          </p:cNvPr>
          <p:cNvSpPr/>
          <p:nvPr/>
        </p:nvSpPr>
        <p:spPr>
          <a:xfrm>
            <a:off x="3305476" y="4435683"/>
            <a:ext cx="383628" cy="368523"/>
          </a:xfrm>
          <a:prstGeom prst="mathMultiply">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ication Sign 25">
            <a:extLst>
              <a:ext uri="{FF2B5EF4-FFF2-40B4-BE49-F238E27FC236}">
                <a16:creationId xmlns:a16="http://schemas.microsoft.com/office/drawing/2014/main" id="{1593EEAA-5BCB-9889-C71E-9A38FA88DB5B}"/>
              </a:ext>
            </a:extLst>
          </p:cNvPr>
          <p:cNvSpPr/>
          <p:nvPr/>
        </p:nvSpPr>
        <p:spPr>
          <a:xfrm>
            <a:off x="3310660" y="4913519"/>
            <a:ext cx="383628" cy="368523"/>
          </a:xfrm>
          <a:prstGeom prst="mathMultiply">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ultiplication Sign 26">
            <a:extLst>
              <a:ext uri="{FF2B5EF4-FFF2-40B4-BE49-F238E27FC236}">
                <a16:creationId xmlns:a16="http://schemas.microsoft.com/office/drawing/2014/main" id="{415BC85C-7EF5-00FF-9370-AE9C1F962400}"/>
              </a:ext>
            </a:extLst>
          </p:cNvPr>
          <p:cNvSpPr/>
          <p:nvPr/>
        </p:nvSpPr>
        <p:spPr>
          <a:xfrm>
            <a:off x="3310660" y="5387220"/>
            <a:ext cx="383628" cy="368523"/>
          </a:xfrm>
          <a:prstGeom prst="mathMultiply">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ication Sign 27">
            <a:extLst>
              <a:ext uri="{FF2B5EF4-FFF2-40B4-BE49-F238E27FC236}">
                <a16:creationId xmlns:a16="http://schemas.microsoft.com/office/drawing/2014/main" id="{57C78765-3C45-5A1F-C023-FDA07F436801}"/>
              </a:ext>
            </a:extLst>
          </p:cNvPr>
          <p:cNvSpPr/>
          <p:nvPr/>
        </p:nvSpPr>
        <p:spPr>
          <a:xfrm>
            <a:off x="3305578" y="5850101"/>
            <a:ext cx="383628" cy="368523"/>
          </a:xfrm>
          <a:prstGeom prst="mathMultiply">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ultiplication Sign 28">
            <a:extLst>
              <a:ext uri="{FF2B5EF4-FFF2-40B4-BE49-F238E27FC236}">
                <a16:creationId xmlns:a16="http://schemas.microsoft.com/office/drawing/2014/main" id="{59C02AFF-0539-EE15-A7ED-C6B6A6B1979E}"/>
              </a:ext>
            </a:extLst>
          </p:cNvPr>
          <p:cNvSpPr/>
          <p:nvPr/>
        </p:nvSpPr>
        <p:spPr>
          <a:xfrm>
            <a:off x="3310660" y="7299993"/>
            <a:ext cx="383628" cy="368523"/>
          </a:xfrm>
          <a:prstGeom prst="mathMultiply">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ultiplication Sign 29">
            <a:extLst>
              <a:ext uri="{FF2B5EF4-FFF2-40B4-BE49-F238E27FC236}">
                <a16:creationId xmlns:a16="http://schemas.microsoft.com/office/drawing/2014/main" id="{F8D1A4E5-99CE-BF3A-8EEF-86C5C0B447B2}"/>
              </a:ext>
            </a:extLst>
          </p:cNvPr>
          <p:cNvSpPr/>
          <p:nvPr/>
        </p:nvSpPr>
        <p:spPr>
          <a:xfrm>
            <a:off x="3310660" y="6347673"/>
            <a:ext cx="383628" cy="368523"/>
          </a:xfrm>
          <a:prstGeom prst="mathMultiply">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ultiplication Sign 30">
            <a:extLst>
              <a:ext uri="{FF2B5EF4-FFF2-40B4-BE49-F238E27FC236}">
                <a16:creationId xmlns:a16="http://schemas.microsoft.com/office/drawing/2014/main" id="{62570528-B283-AFFB-A62E-9EFB32372493}"/>
              </a:ext>
            </a:extLst>
          </p:cNvPr>
          <p:cNvSpPr/>
          <p:nvPr/>
        </p:nvSpPr>
        <p:spPr>
          <a:xfrm>
            <a:off x="3305578" y="6797504"/>
            <a:ext cx="383628" cy="368523"/>
          </a:xfrm>
          <a:prstGeom prst="mathMultiply">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quals 33">
            <a:extLst>
              <a:ext uri="{FF2B5EF4-FFF2-40B4-BE49-F238E27FC236}">
                <a16:creationId xmlns:a16="http://schemas.microsoft.com/office/drawing/2014/main" id="{00614B4E-362B-C353-2FB3-5C8DDF9DF83A}"/>
              </a:ext>
            </a:extLst>
          </p:cNvPr>
          <p:cNvSpPr/>
          <p:nvPr/>
        </p:nvSpPr>
        <p:spPr>
          <a:xfrm>
            <a:off x="5002109" y="5367611"/>
            <a:ext cx="484291" cy="368523"/>
          </a:xfrm>
          <a:prstGeom prst="mathEqual">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Equals 34">
            <a:extLst>
              <a:ext uri="{FF2B5EF4-FFF2-40B4-BE49-F238E27FC236}">
                <a16:creationId xmlns:a16="http://schemas.microsoft.com/office/drawing/2014/main" id="{97E8E5D5-A0E3-F32B-1727-98DAFB439265}"/>
              </a:ext>
            </a:extLst>
          </p:cNvPr>
          <p:cNvSpPr/>
          <p:nvPr/>
        </p:nvSpPr>
        <p:spPr>
          <a:xfrm>
            <a:off x="5002109" y="4460692"/>
            <a:ext cx="484291" cy="368523"/>
          </a:xfrm>
          <a:prstGeom prst="mathEqual">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Equals 35">
            <a:extLst>
              <a:ext uri="{FF2B5EF4-FFF2-40B4-BE49-F238E27FC236}">
                <a16:creationId xmlns:a16="http://schemas.microsoft.com/office/drawing/2014/main" id="{D1580330-605B-C0CE-A2DF-A549576E7B04}"/>
              </a:ext>
            </a:extLst>
          </p:cNvPr>
          <p:cNvSpPr/>
          <p:nvPr/>
        </p:nvSpPr>
        <p:spPr>
          <a:xfrm>
            <a:off x="5002109" y="4910523"/>
            <a:ext cx="484291" cy="368523"/>
          </a:xfrm>
          <a:prstGeom prst="mathEqual">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Equals 36">
            <a:extLst>
              <a:ext uri="{FF2B5EF4-FFF2-40B4-BE49-F238E27FC236}">
                <a16:creationId xmlns:a16="http://schemas.microsoft.com/office/drawing/2014/main" id="{18D7DD79-69EB-17B6-BFC0-DECF2B459AE3}"/>
              </a:ext>
            </a:extLst>
          </p:cNvPr>
          <p:cNvSpPr/>
          <p:nvPr/>
        </p:nvSpPr>
        <p:spPr>
          <a:xfrm>
            <a:off x="5002109" y="5879613"/>
            <a:ext cx="484291" cy="368523"/>
          </a:xfrm>
          <a:prstGeom prst="mathEqual">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Equals 37">
            <a:extLst>
              <a:ext uri="{FF2B5EF4-FFF2-40B4-BE49-F238E27FC236}">
                <a16:creationId xmlns:a16="http://schemas.microsoft.com/office/drawing/2014/main" id="{2329BC29-E84C-B4B0-16B4-8EFBB16ED7B1}"/>
              </a:ext>
            </a:extLst>
          </p:cNvPr>
          <p:cNvSpPr/>
          <p:nvPr/>
        </p:nvSpPr>
        <p:spPr>
          <a:xfrm>
            <a:off x="5002109" y="6347673"/>
            <a:ext cx="484291" cy="368523"/>
          </a:xfrm>
          <a:prstGeom prst="mathEqual">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Equals 38">
            <a:extLst>
              <a:ext uri="{FF2B5EF4-FFF2-40B4-BE49-F238E27FC236}">
                <a16:creationId xmlns:a16="http://schemas.microsoft.com/office/drawing/2014/main" id="{F915627D-2CD9-FAB8-407F-E0A9A5337A1A}"/>
              </a:ext>
            </a:extLst>
          </p:cNvPr>
          <p:cNvSpPr/>
          <p:nvPr/>
        </p:nvSpPr>
        <p:spPr>
          <a:xfrm>
            <a:off x="5002109" y="6797504"/>
            <a:ext cx="484291" cy="368523"/>
          </a:xfrm>
          <a:prstGeom prst="mathEqual">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Equals 39">
            <a:extLst>
              <a:ext uri="{FF2B5EF4-FFF2-40B4-BE49-F238E27FC236}">
                <a16:creationId xmlns:a16="http://schemas.microsoft.com/office/drawing/2014/main" id="{BF98B475-0203-8316-73D5-3FC829EE426C}"/>
              </a:ext>
            </a:extLst>
          </p:cNvPr>
          <p:cNvSpPr/>
          <p:nvPr/>
        </p:nvSpPr>
        <p:spPr>
          <a:xfrm>
            <a:off x="5002109" y="7299993"/>
            <a:ext cx="484291" cy="368523"/>
          </a:xfrm>
          <a:prstGeom prst="mathEqual">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5AAEA8F9-C02D-D148-4761-23AF81289EB4}"/>
              </a:ext>
            </a:extLst>
          </p:cNvPr>
          <p:cNvSpPr txBox="1"/>
          <p:nvPr/>
        </p:nvSpPr>
        <p:spPr>
          <a:xfrm>
            <a:off x="574157" y="2633297"/>
            <a:ext cx="8705850" cy="1231106"/>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400" b="1" u="sng" dirty="0">
                <a:solidFill>
                  <a:srgbClr val="000000"/>
                </a:solidFill>
                <a:latin typeface="Cambria" panose="02040503050406030204" pitchFamily="18" charset="0"/>
                <a:ea typeface="Cambria" panose="02040503050406030204" pitchFamily="18" charset="0"/>
              </a:rPr>
              <a:t>Full Year 2023 S&amp;P Returns </a:t>
            </a:r>
            <a:r>
              <a:rPr lang="en-US" sz="2000" b="1" u="sng" dirty="0">
                <a:solidFill>
                  <a:srgbClr val="000000"/>
                </a:solidFill>
                <a:latin typeface="Cambria" panose="02040503050406030204" pitchFamily="18" charset="0"/>
                <a:ea typeface="Cambria" panose="02040503050406030204" pitchFamily="18" charset="0"/>
              </a:rPr>
              <a:t>(12/31/22 – 12/31/23)</a:t>
            </a:r>
          </a:p>
          <a:p>
            <a:pPr>
              <a:lnSpc>
                <a:spcPct val="150000"/>
              </a:lnSpc>
            </a:pPr>
            <a:r>
              <a:rPr lang="en-US" sz="2000" dirty="0">
                <a:solidFill>
                  <a:srgbClr val="000000"/>
                </a:solidFill>
                <a:latin typeface="Cambria" panose="02040503050406030204" pitchFamily="18" charset="0"/>
                <a:ea typeface="Cambria" panose="02040503050406030204" pitchFamily="18" charset="0"/>
              </a:rPr>
              <a:t>Mag. seven stocks represent 1.4% of the 500 stocks in the S&amp;P 500 Index. </a:t>
            </a:r>
          </a:p>
          <a:p>
            <a:r>
              <a:rPr lang="en-US" sz="2000" dirty="0">
                <a:solidFill>
                  <a:srgbClr val="000000"/>
                </a:solidFill>
                <a:latin typeface="Cambria" panose="02040503050406030204" pitchFamily="18" charset="0"/>
                <a:ea typeface="Cambria" panose="02040503050406030204" pitchFamily="18" charset="0"/>
              </a:rPr>
              <a:t>Yet, contribute 51% of the Index's 26.3% return for 2023.</a:t>
            </a:r>
          </a:p>
        </p:txBody>
      </p:sp>
      <p:sp>
        <p:nvSpPr>
          <p:cNvPr id="50" name="TextBox 49">
            <a:extLst>
              <a:ext uri="{FF2B5EF4-FFF2-40B4-BE49-F238E27FC236}">
                <a16:creationId xmlns:a16="http://schemas.microsoft.com/office/drawing/2014/main" id="{83BBB836-F561-B58F-B927-4D74FD461D7C}"/>
              </a:ext>
            </a:extLst>
          </p:cNvPr>
          <p:cNvSpPr txBox="1"/>
          <p:nvPr/>
        </p:nvSpPr>
        <p:spPr>
          <a:xfrm>
            <a:off x="7015011" y="7784105"/>
            <a:ext cx="2714652" cy="400110"/>
          </a:xfrm>
          <a:prstGeom prst="rect">
            <a:avLst/>
          </a:prstGeom>
          <a:noFill/>
        </p:spPr>
        <p:txBody>
          <a:bodyPr wrap="square" rtlCol="0">
            <a:spAutoFit/>
          </a:bodyPr>
          <a:lstStyle/>
          <a:p>
            <a:r>
              <a:rPr lang="en-US" sz="2000" dirty="0">
                <a:solidFill>
                  <a:srgbClr val="000000"/>
                </a:solidFill>
                <a:latin typeface="Cambria" panose="02040503050406030204" pitchFamily="18" charset="0"/>
                <a:ea typeface="Cambria" panose="02040503050406030204" pitchFamily="18" charset="0"/>
              </a:rPr>
              <a:t>7 Stocks (Mag. Seven)</a:t>
            </a:r>
          </a:p>
        </p:txBody>
      </p:sp>
      <p:sp>
        <p:nvSpPr>
          <p:cNvPr id="51" name="TextBox 50">
            <a:extLst>
              <a:ext uri="{FF2B5EF4-FFF2-40B4-BE49-F238E27FC236}">
                <a16:creationId xmlns:a16="http://schemas.microsoft.com/office/drawing/2014/main" id="{B84C2303-08DB-B5B2-229D-CC0FCA60B397}"/>
              </a:ext>
            </a:extLst>
          </p:cNvPr>
          <p:cNvSpPr txBox="1"/>
          <p:nvPr/>
        </p:nvSpPr>
        <p:spPr>
          <a:xfrm>
            <a:off x="7015011" y="8248486"/>
            <a:ext cx="3120895" cy="400110"/>
          </a:xfrm>
          <a:prstGeom prst="rect">
            <a:avLst/>
          </a:prstGeom>
          <a:noFill/>
        </p:spPr>
        <p:txBody>
          <a:bodyPr wrap="square" rtlCol="0">
            <a:spAutoFit/>
          </a:bodyPr>
          <a:lstStyle/>
          <a:p>
            <a:r>
              <a:rPr lang="en-US" sz="2000" u="sng" dirty="0">
                <a:solidFill>
                  <a:srgbClr val="000000"/>
                </a:solidFill>
                <a:latin typeface="Cambria" panose="02040503050406030204" pitchFamily="18" charset="0"/>
                <a:ea typeface="Cambria" panose="02040503050406030204" pitchFamily="18" charset="0"/>
              </a:rPr>
              <a:t>Remaining 493 Stocks </a:t>
            </a:r>
          </a:p>
        </p:txBody>
      </p:sp>
      <p:sp>
        <p:nvSpPr>
          <p:cNvPr id="52" name="TextBox 51">
            <a:extLst>
              <a:ext uri="{FF2B5EF4-FFF2-40B4-BE49-F238E27FC236}">
                <a16:creationId xmlns:a16="http://schemas.microsoft.com/office/drawing/2014/main" id="{102E048B-4A0E-B54F-2261-184CF8D61325}"/>
              </a:ext>
            </a:extLst>
          </p:cNvPr>
          <p:cNvSpPr txBox="1"/>
          <p:nvPr/>
        </p:nvSpPr>
        <p:spPr>
          <a:xfrm>
            <a:off x="7015011" y="8712867"/>
            <a:ext cx="2983833" cy="400110"/>
          </a:xfrm>
          <a:prstGeom prst="rect">
            <a:avLst/>
          </a:prstGeom>
          <a:noFill/>
        </p:spPr>
        <p:txBody>
          <a:bodyPr wrap="square" rtlCol="0">
            <a:spAutoFit/>
          </a:bodyPr>
          <a:lstStyle/>
          <a:p>
            <a:r>
              <a:rPr lang="en-US" sz="2000" dirty="0">
                <a:solidFill>
                  <a:srgbClr val="000000"/>
                </a:solidFill>
                <a:latin typeface="Cambria" panose="02040503050406030204" pitchFamily="18" charset="0"/>
                <a:ea typeface="Cambria" panose="02040503050406030204" pitchFamily="18" charset="0"/>
              </a:rPr>
              <a:t>S&amp;P 500 Total Index</a:t>
            </a:r>
          </a:p>
        </p:txBody>
      </p:sp>
      <p:sp>
        <p:nvSpPr>
          <p:cNvPr id="53" name="TextBox 52">
            <a:extLst>
              <a:ext uri="{FF2B5EF4-FFF2-40B4-BE49-F238E27FC236}">
                <a16:creationId xmlns:a16="http://schemas.microsoft.com/office/drawing/2014/main" id="{44C5675B-B19B-80E0-F1FC-5FE5B3F2E2B4}"/>
              </a:ext>
            </a:extLst>
          </p:cNvPr>
          <p:cNvSpPr txBox="1"/>
          <p:nvPr/>
        </p:nvSpPr>
        <p:spPr>
          <a:xfrm>
            <a:off x="5746718" y="8717877"/>
            <a:ext cx="1231948" cy="400110"/>
          </a:xfrm>
          <a:prstGeom prst="rect">
            <a:avLst/>
          </a:prstGeom>
          <a:noFill/>
        </p:spPr>
        <p:txBody>
          <a:bodyPr wrap="square" rtlCol="0">
            <a:spAutoFit/>
          </a:bodyPr>
          <a:lstStyle/>
          <a:p>
            <a:r>
              <a:rPr lang="en-US" sz="2000" i="1" dirty="0">
                <a:solidFill>
                  <a:srgbClr val="000000"/>
                </a:solidFill>
              </a:rPr>
              <a:t>+26.3%  =</a:t>
            </a:r>
          </a:p>
        </p:txBody>
      </p:sp>
      <p:sp>
        <p:nvSpPr>
          <p:cNvPr id="54" name="TextBox 53">
            <a:extLst>
              <a:ext uri="{FF2B5EF4-FFF2-40B4-BE49-F238E27FC236}">
                <a16:creationId xmlns:a16="http://schemas.microsoft.com/office/drawing/2014/main" id="{31A64DCE-3415-352B-90EC-A05A6242D671}"/>
              </a:ext>
            </a:extLst>
          </p:cNvPr>
          <p:cNvSpPr txBox="1"/>
          <p:nvPr/>
        </p:nvSpPr>
        <p:spPr>
          <a:xfrm>
            <a:off x="5746718" y="8272544"/>
            <a:ext cx="1336825" cy="400110"/>
          </a:xfrm>
          <a:prstGeom prst="rect">
            <a:avLst/>
          </a:prstGeom>
          <a:noFill/>
        </p:spPr>
        <p:txBody>
          <a:bodyPr wrap="square" rtlCol="0">
            <a:spAutoFit/>
          </a:bodyPr>
          <a:lstStyle/>
          <a:p>
            <a:r>
              <a:rPr lang="en-US" sz="2000" i="1" dirty="0">
                <a:solidFill>
                  <a:srgbClr val="000000"/>
                </a:solidFill>
              </a:rPr>
              <a:t> +</a:t>
            </a:r>
            <a:r>
              <a:rPr lang="en-US" sz="2000" i="1" u="sng" dirty="0">
                <a:solidFill>
                  <a:srgbClr val="000000"/>
                </a:solidFill>
              </a:rPr>
              <a:t>13.0</a:t>
            </a:r>
            <a:r>
              <a:rPr lang="en-US" sz="2000" i="1" dirty="0">
                <a:solidFill>
                  <a:srgbClr val="000000"/>
                </a:solidFill>
              </a:rPr>
              <a:t>%  +</a:t>
            </a:r>
          </a:p>
        </p:txBody>
      </p:sp>
      <p:cxnSp>
        <p:nvCxnSpPr>
          <p:cNvPr id="5" name="Straight Connector 4"/>
          <p:cNvCxnSpPr/>
          <p:nvPr/>
        </p:nvCxnSpPr>
        <p:spPr>
          <a:xfrm>
            <a:off x="9729663" y="2400300"/>
            <a:ext cx="0" cy="676291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0060271" y="2633297"/>
            <a:ext cx="7349448" cy="461665"/>
          </a:xfrm>
          <a:prstGeom prst="rect">
            <a:avLst/>
          </a:prstGeom>
        </p:spPr>
        <p:txBody>
          <a:bodyPr wrap="none">
            <a:spAutoFit/>
          </a:bodyPr>
          <a:lstStyle/>
          <a:p>
            <a:r>
              <a:rPr lang="en-US" sz="2400" b="1" u="sng" dirty="0">
                <a:solidFill>
                  <a:srgbClr val="000000"/>
                </a:solidFill>
                <a:latin typeface="Cambria" panose="02040503050406030204" pitchFamily="18" charset="0"/>
                <a:ea typeface="Cambria" panose="02040503050406030204" pitchFamily="18" charset="0"/>
              </a:rPr>
              <a:t>S&amp;P Returns Through Sept. 30</a:t>
            </a:r>
            <a:r>
              <a:rPr lang="en-US" sz="2400" b="1" u="sng" baseline="30000" dirty="0">
                <a:solidFill>
                  <a:srgbClr val="000000"/>
                </a:solidFill>
                <a:latin typeface="Cambria" panose="02040503050406030204" pitchFamily="18" charset="0"/>
                <a:ea typeface="Cambria" panose="02040503050406030204" pitchFamily="18" charset="0"/>
              </a:rPr>
              <a:t>th</a:t>
            </a:r>
            <a:r>
              <a:rPr lang="en-US" sz="2400" b="1" u="sng" dirty="0">
                <a:solidFill>
                  <a:srgbClr val="000000"/>
                </a:solidFill>
                <a:latin typeface="Cambria" panose="02040503050406030204" pitchFamily="18" charset="0"/>
                <a:ea typeface="Cambria" panose="02040503050406030204" pitchFamily="18" charset="0"/>
              </a:rPr>
              <a:t> </a:t>
            </a:r>
            <a:r>
              <a:rPr lang="en-US" sz="2000" b="1" u="sng" dirty="0">
                <a:solidFill>
                  <a:srgbClr val="000000"/>
                </a:solidFill>
                <a:latin typeface="Cambria" panose="02040503050406030204" pitchFamily="18" charset="0"/>
                <a:ea typeface="Cambria" panose="02040503050406030204" pitchFamily="18" charset="0"/>
              </a:rPr>
              <a:t>(12/31/22 – 9/30/23)</a:t>
            </a:r>
          </a:p>
        </p:txBody>
      </p:sp>
      <p:graphicFrame>
        <p:nvGraphicFramePr>
          <p:cNvPr id="55" name="Table 23">
            <a:extLst>
              <a:ext uri="{FF2B5EF4-FFF2-40B4-BE49-F238E27FC236}">
                <a16:creationId xmlns:a16="http://schemas.microsoft.com/office/drawing/2014/main" id="{373B7775-B12B-C66F-6C20-2CD597DBF33E}"/>
              </a:ext>
            </a:extLst>
          </p:cNvPr>
          <p:cNvGraphicFramePr>
            <a:graphicFrameLocks noGrp="1"/>
          </p:cNvGraphicFramePr>
          <p:nvPr/>
        </p:nvGraphicFramePr>
        <p:xfrm>
          <a:off x="10179319" y="3858383"/>
          <a:ext cx="6267450" cy="4305937"/>
        </p:xfrm>
        <a:graphic>
          <a:graphicData uri="http://schemas.openxmlformats.org/drawingml/2006/table">
            <a:tbl>
              <a:tblPr firstRow="1" lastRow="1" bandRow="1">
                <a:tableStyleId>{5C22544A-7EE6-4342-B048-85BDC9FD1C3A}</a:tableStyleId>
              </a:tblPr>
              <a:tblGrid>
                <a:gridCol w="1382354">
                  <a:extLst>
                    <a:ext uri="{9D8B030D-6E8A-4147-A177-3AD203B41FA5}">
                      <a16:colId xmlns:a16="http://schemas.microsoft.com/office/drawing/2014/main" val="101713418"/>
                    </a:ext>
                  </a:extLst>
                </a:gridCol>
                <a:gridCol w="1465530">
                  <a:extLst>
                    <a:ext uri="{9D8B030D-6E8A-4147-A177-3AD203B41FA5}">
                      <a16:colId xmlns:a16="http://schemas.microsoft.com/office/drawing/2014/main" val="1207688991"/>
                    </a:ext>
                  </a:extLst>
                </a:gridCol>
                <a:gridCol w="1678607">
                  <a:extLst>
                    <a:ext uri="{9D8B030D-6E8A-4147-A177-3AD203B41FA5}">
                      <a16:colId xmlns:a16="http://schemas.microsoft.com/office/drawing/2014/main" val="267268515"/>
                    </a:ext>
                  </a:extLst>
                </a:gridCol>
                <a:gridCol w="1740959">
                  <a:extLst>
                    <a:ext uri="{9D8B030D-6E8A-4147-A177-3AD203B41FA5}">
                      <a16:colId xmlns:a16="http://schemas.microsoft.com/office/drawing/2014/main" val="611816444"/>
                    </a:ext>
                  </a:extLst>
                </a:gridCol>
              </a:tblGrid>
              <a:tr h="465209">
                <a:tc>
                  <a:txBody>
                    <a:bodyPr/>
                    <a:lstStyle/>
                    <a:p>
                      <a:r>
                        <a:rPr lang="en-US"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Company</a:t>
                      </a:r>
                    </a:p>
                  </a:txBody>
                  <a:tcPr anchor="ctr"/>
                </a:tc>
                <a:tc>
                  <a:txBody>
                    <a:bodyPr/>
                    <a:lstStyle/>
                    <a:p>
                      <a:pPr algn="ctr"/>
                      <a:r>
                        <a:rPr lang="en-US"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Weight</a:t>
                      </a:r>
                    </a:p>
                  </a:txBody>
                  <a:tcPr anchor="ctr"/>
                </a:tc>
                <a:tc>
                  <a:txBody>
                    <a:bodyPr/>
                    <a:lstStyle/>
                    <a:p>
                      <a:pPr algn="ctr"/>
                      <a:r>
                        <a:rPr lang="en-US"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Return</a:t>
                      </a:r>
                    </a:p>
                  </a:txBody>
                  <a:tcPr anchor="ctr"/>
                </a:tc>
                <a:tc>
                  <a:txBody>
                    <a:bodyPr/>
                    <a:lstStyle/>
                    <a:p>
                      <a:pPr algn="ctr"/>
                      <a:r>
                        <a:rPr lang="en-US"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Contribution</a:t>
                      </a:r>
                    </a:p>
                  </a:txBody>
                  <a:tcPr anchor="ctr"/>
                </a:tc>
                <a:extLst>
                  <a:ext uri="{0D108BD9-81ED-4DB2-BD59-A6C34878D82A}">
                    <a16:rowId xmlns:a16="http://schemas.microsoft.com/office/drawing/2014/main" val="1117536806"/>
                  </a:ext>
                </a:extLst>
              </a:tr>
              <a:tr h="480091">
                <a:tc>
                  <a:txBody>
                    <a:bodyPr/>
                    <a:lstStyle/>
                    <a:p>
                      <a:pPr algn="l" fontAlgn="b"/>
                      <a:r>
                        <a:rPr lang="en-US" sz="2000" b="0" i="0" u="none" strike="noStrike" dirty="0">
                          <a:solidFill>
                            <a:srgbClr val="000000"/>
                          </a:solidFill>
                          <a:effectLst/>
                          <a:latin typeface="Cambria" panose="02040503050406030204" pitchFamily="18" charset="0"/>
                          <a:ea typeface="Cambria" panose="02040503050406030204" pitchFamily="18" charset="0"/>
                        </a:rPr>
                        <a:t>   Apple</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6.0%</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32.3%</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2.0%</a:t>
                      </a:r>
                    </a:p>
                  </a:txBody>
                  <a:tcPr marL="9525" marR="9525" marT="9525" marB="0" anchor="ctr"/>
                </a:tc>
                <a:extLst>
                  <a:ext uri="{0D108BD9-81ED-4DB2-BD59-A6C34878D82A}">
                    <a16:rowId xmlns:a16="http://schemas.microsoft.com/office/drawing/2014/main" val="3527132735"/>
                  </a:ext>
                </a:extLst>
              </a:tr>
              <a:tr h="480091">
                <a:tc>
                  <a:txBody>
                    <a:bodyPr/>
                    <a:lstStyle/>
                    <a:p>
                      <a:pPr algn="l" fontAlgn="b"/>
                      <a:r>
                        <a:rPr lang="en-US" sz="2000" b="0" i="0" u="none" strike="noStrike" dirty="0">
                          <a:solidFill>
                            <a:srgbClr val="000000"/>
                          </a:solidFill>
                          <a:effectLst/>
                          <a:latin typeface="Cambria" panose="02040503050406030204" pitchFamily="18" charset="0"/>
                          <a:ea typeface="Cambria" panose="02040503050406030204" pitchFamily="18" charset="0"/>
                        </a:rPr>
                        <a:t>   Microsoft</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5.6%</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32.6%</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1.8%</a:t>
                      </a:r>
                    </a:p>
                  </a:txBody>
                  <a:tcPr marL="9525" marR="9525" marT="9525" marB="0" anchor="ctr"/>
                </a:tc>
                <a:extLst>
                  <a:ext uri="{0D108BD9-81ED-4DB2-BD59-A6C34878D82A}">
                    <a16:rowId xmlns:a16="http://schemas.microsoft.com/office/drawing/2014/main" val="4122229838"/>
                  </a:ext>
                </a:extLst>
              </a:tr>
              <a:tr h="480091">
                <a:tc>
                  <a:txBody>
                    <a:bodyPr/>
                    <a:lstStyle/>
                    <a:p>
                      <a:pPr algn="l" fontAlgn="b"/>
                      <a:r>
                        <a:rPr lang="en-US" sz="2000" b="0" i="0" u="none" strike="noStrike" dirty="0">
                          <a:solidFill>
                            <a:srgbClr val="000000"/>
                          </a:solidFill>
                          <a:effectLst/>
                          <a:latin typeface="Cambria" panose="02040503050406030204" pitchFamily="18" charset="0"/>
                          <a:ea typeface="Cambria" panose="02040503050406030204" pitchFamily="18" charset="0"/>
                        </a:rPr>
                        <a:t>   Amazon</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2.3%</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51.3%</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1.2%</a:t>
                      </a:r>
                    </a:p>
                  </a:txBody>
                  <a:tcPr marL="9525" marR="9525" marT="9525" marB="0" anchor="ctr"/>
                </a:tc>
                <a:extLst>
                  <a:ext uri="{0D108BD9-81ED-4DB2-BD59-A6C34878D82A}">
                    <a16:rowId xmlns:a16="http://schemas.microsoft.com/office/drawing/2014/main" val="652008270"/>
                  </a:ext>
                </a:extLst>
              </a:tr>
              <a:tr h="480091">
                <a:tc>
                  <a:txBody>
                    <a:bodyPr/>
                    <a:lstStyle/>
                    <a:p>
                      <a:pPr algn="l" fontAlgn="b"/>
                      <a:r>
                        <a:rPr lang="en-US" sz="2000" b="0" i="0" u="none" strike="noStrike" dirty="0">
                          <a:solidFill>
                            <a:srgbClr val="000000"/>
                          </a:solidFill>
                          <a:effectLst/>
                          <a:latin typeface="Cambria" panose="02040503050406030204" pitchFamily="18" charset="0"/>
                          <a:ea typeface="Cambria" panose="02040503050406030204" pitchFamily="18" charset="0"/>
                        </a:rPr>
                        <a:t>   NVIDIA</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1.1%</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197.8%</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2.2%</a:t>
                      </a:r>
                    </a:p>
                  </a:txBody>
                  <a:tcPr marL="9525" marR="9525" marT="9525" marB="0" anchor="ctr"/>
                </a:tc>
                <a:extLst>
                  <a:ext uri="{0D108BD9-81ED-4DB2-BD59-A6C34878D82A}">
                    <a16:rowId xmlns:a16="http://schemas.microsoft.com/office/drawing/2014/main" val="70575133"/>
                  </a:ext>
                </a:extLst>
              </a:tr>
              <a:tr h="480091">
                <a:tc>
                  <a:txBody>
                    <a:bodyPr/>
                    <a:lstStyle/>
                    <a:p>
                      <a:pPr algn="l" fontAlgn="b"/>
                      <a:r>
                        <a:rPr lang="en-US" sz="2000" b="0" i="0" u="none" strike="noStrike" dirty="0">
                          <a:solidFill>
                            <a:srgbClr val="000000"/>
                          </a:solidFill>
                          <a:effectLst/>
                          <a:latin typeface="Cambria" panose="02040503050406030204" pitchFamily="18" charset="0"/>
                          <a:ea typeface="Cambria" panose="02040503050406030204" pitchFamily="18" charset="0"/>
                        </a:rPr>
                        <a:t>   Google</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3.1%</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48.3%</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1.5%</a:t>
                      </a:r>
                    </a:p>
                  </a:txBody>
                  <a:tcPr marL="9525" marR="9525" marT="9525" marB="0" anchor="ctr"/>
                </a:tc>
                <a:extLst>
                  <a:ext uri="{0D108BD9-81ED-4DB2-BD59-A6C34878D82A}">
                    <a16:rowId xmlns:a16="http://schemas.microsoft.com/office/drawing/2014/main" val="2264629661"/>
                  </a:ext>
                </a:extLst>
              </a:tr>
              <a:tr h="480091">
                <a:tc>
                  <a:txBody>
                    <a:bodyPr/>
                    <a:lstStyle/>
                    <a:p>
                      <a:pPr algn="l" fontAlgn="b"/>
                      <a:r>
                        <a:rPr lang="en-US" sz="2000" b="0" i="0" u="none" strike="noStrike" dirty="0">
                          <a:solidFill>
                            <a:srgbClr val="000000"/>
                          </a:solidFill>
                          <a:effectLst/>
                          <a:latin typeface="Cambria" panose="02040503050406030204" pitchFamily="18" charset="0"/>
                          <a:ea typeface="Cambria" panose="02040503050406030204" pitchFamily="18" charset="0"/>
                        </a:rPr>
                        <a:t>   Meta</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0.8%</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149.5%</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1.3%</a:t>
                      </a:r>
                    </a:p>
                  </a:txBody>
                  <a:tcPr marL="9525" marR="9525" marT="9525" marB="0" anchor="ctr"/>
                </a:tc>
                <a:extLst>
                  <a:ext uri="{0D108BD9-81ED-4DB2-BD59-A6C34878D82A}">
                    <a16:rowId xmlns:a16="http://schemas.microsoft.com/office/drawing/2014/main" val="3554557352"/>
                  </a:ext>
                </a:extLst>
              </a:tr>
              <a:tr h="480091">
                <a:tc>
                  <a:txBody>
                    <a:bodyPr/>
                    <a:lstStyle/>
                    <a:p>
                      <a:pPr algn="l" fontAlgn="b"/>
                      <a:r>
                        <a:rPr lang="en-US" sz="2000" b="0" i="0" u="none" strike="noStrike" dirty="0">
                          <a:solidFill>
                            <a:srgbClr val="000000"/>
                          </a:solidFill>
                          <a:effectLst/>
                          <a:latin typeface="Cambria" panose="02040503050406030204" pitchFamily="18" charset="0"/>
                          <a:ea typeface="Cambria" panose="02040503050406030204" pitchFamily="18" charset="0"/>
                        </a:rPr>
                        <a:t>   Tesla</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1.0%</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103.5%</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1.1%</a:t>
                      </a:r>
                    </a:p>
                  </a:txBody>
                  <a:tcPr marL="9525" marR="9525" marT="9525" marB="0" anchor="ctr"/>
                </a:tc>
                <a:extLst>
                  <a:ext uri="{0D108BD9-81ED-4DB2-BD59-A6C34878D82A}">
                    <a16:rowId xmlns:a16="http://schemas.microsoft.com/office/drawing/2014/main" val="2920128863"/>
                  </a:ext>
                </a:extLst>
              </a:tr>
              <a:tr h="480091">
                <a:tc>
                  <a:txBody>
                    <a:bodyPr/>
                    <a:lstStyle/>
                    <a:p>
                      <a:pPr algn="l" fontAlgn="b"/>
                      <a:r>
                        <a:rPr lang="en-US" sz="2000" b="0" i="0" u="none" strike="noStrike"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Total</a:t>
                      </a:r>
                    </a:p>
                  </a:txBody>
                  <a:tcPr marL="9525" marR="9525" marT="9525" marB="0" anchor="ctr"/>
                </a:tc>
                <a:tc>
                  <a:txBody>
                    <a:bodyPr/>
                    <a:lstStyle/>
                    <a:p>
                      <a:pPr algn="ctr" fontAlgn="b"/>
                      <a:r>
                        <a:rPr lang="en-US" sz="2000" b="0" i="0" u="none" strike="noStrike"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20.0%</a:t>
                      </a:r>
                    </a:p>
                  </a:txBody>
                  <a:tcPr marL="9525" marR="9525" marT="9525" marB="0" anchor="ctr"/>
                </a:tc>
                <a:tc>
                  <a:txBody>
                    <a:bodyPr/>
                    <a:lstStyle/>
                    <a:p>
                      <a:pPr algn="ctr" fontAlgn="b"/>
                      <a:r>
                        <a:rPr lang="en-US" sz="2000" b="0" i="0" u="none" strike="noStrike"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+55.0%</a:t>
                      </a:r>
                    </a:p>
                  </a:txBody>
                  <a:tcPr marL="9525" marR="9525" marT="9525" marB="0" anchor="ctr"/>
                </a:tc>
                <a:tc>
                  <a:txBody>
                    <a:bodyPr/>
                    <a:lstStyle/>
                    <a:p>
                      <a:pPr algn="ctr" fontAlgn="b"/>
                      <a:r>
                        <a:rPr lang="en-US" sz="2000" b="0" i="1" u="none" strike="noStrike"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+11.0%</a:t>
                      </a:r>
                    </a:p>
                  </a:txBody>
                  <a:tcPr marL="9525" marR="9525" marT="9525" marB="0" anchor="ctr">
                    <a:solidFill>
                      <a:schemeClr val="accent1"/>
                    </a:solidFill>
                  </a:tcPr>
                </a:tc>
                <a:extLst>
                  <a:ext uri="{0D108BD9-81ED-4DB2-BD59-A6C34878D82A}">
                    <a16:rowId xmlns:a16="http://schemas.microsoft.com/office/drawing/2014/main" val="3061849200"/>
                  </a:ext>
                </a:extLst>
              </a:tr>
            </a:tbl>
          </a:graphicData>
        </a:graphic>
      </p:graphicFrame>
      <p:sp>
        <p:nvSpPr>
          <p:cNvPr id="14" name="Rectangle 13">
            <a:extLst>
              <a:ext uri="{FF2B5EF4-FFF2-40B4-BE49-F238E27FC236}">
                <a16:creationId xmlns:a16="http://schemas.microsoft.com/office/drawing/2014/main" id="{C3C42245-8345-5E47-602B-BAD19FDB41FF}"/>
              </a:ext>
            </a:extLst>
          </p:cNvPr>
          <p:cNvSpPr/>
          <p:nvPr/>
        </p:nvSpPr>
        <p:spPr>
          <a:xfrm>
            <a:off x="15135851" y="7599100"/>
            <a:ext cx="1310918" cy="668600"/>
          </a:xfrm>
          <a:prstGeom prst="rect">
            <a:avLst/>
          </a:prstGeom>
          <a:noFill/>
          <a:ln w="571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ultiplication Sign 24">
            <a:extLst>
              <a:ext uri="{FF2B5EF4-FFF2-40B4-BE49-F238E27FC236}">
                <a16:creationId xmlns:a16="http://schemas.microsoft.com/office/drawing/2014/main" id="{9433DF35-9B19-24EF-01E8-41338A65A7C2}"/>
              </a:ext>
            </a:extLst>
          </p:cNvPr>
          <p:cNvSpPr/>
          <p:nvPr/>
        </p:nvSpPr>
        <p:spPr>
          <a:xfrm>
            <a:off x="12801600" y="4435683"/>
            <a:ext cx="383628" cy="368523"/>
          </a:xfrm>
          <a:prstGeom prst="mathMultiply">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ultiplication Sign 25">
            <a:extLst>
              <a:ext uri="{FF2B5EF4-FFF2-40B4-BE49-F238E27FC236}">
                <a16:creationId xmlns:a16="http://schemas.microsoft.com/office/drawing/2014/main" id="{1593EEAA-5BCB-9889-C71E-9A38FA88DB5B}"/>
              </a:ext>
            </a:extLst>
          </p:cNvPr>
          <p:cNvSpPr/>
          <p:nvPr/>
        </p:nvSpPr>
        <p:spPr>
          <a:xfrm>
            <a:off x="12806784" y="4913519"/>
            <a:ext cx="383628" cy="368523"/>
          </a:xfrm>
          <a:prstGeom prst="mathMultiply">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ultiplication Sign 26">
            <a:extLst>
              <a:ext uri="{FF2B5EF4-FFF2-40B4-BE49-F238E27FC236}">
                <a16:creationId xmlns:a16="http://schemas.microsoft.com/office/drawing/2014/main" id="{415BC85C-7EF5-00FF-9370-AE9C1F962400}"/>
              </a:ext>
            </a:extLst>
          </p:cNvPr>
          <p:cNvSpPr/>
          <p:nvPr/>
        </p:nvSpPr>
        <p:spPr>
          <a:xfrm>
            <a:off x="12806784" y="5387220"/>
            <a:ext cx="383628" cy="368523"/>
          </a:xfrm>
          <a:prstGeom prst="mathMultiply">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ultiplication Sign 27">
            <a:extLst>
              <a:ext uri="{FF2B5EF4-FFF2-40B4-BE49-F238E27FC236}">
                <a16:creationId xmlns:a16="http://schemas.microsoft.com/office/drawing/2014/main" id="{57C78765-3C45-5A1F-C023-FDA07F436801}"/>
              </a:ext>
            </a:extLst>
          </p:cNvPr>
          <p:cNvSpPr/>
          <p:nvPr/>
        </p:nvSpPr>
        <p:spPr>
          <a:xfrm>
            <a:off x="12801702" y="5850101"/>
            <a:ext cx="383628" cy="368523"/>
          </a:xfrm>
          <a:prstGeom prst="mathMultiply">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ultiplication Sign 28">
            <a:extLst>
              <a:ext uri="{FF2B5EF4-FFF2-40B4-BE49-F238E27FC236}">
                <a16:creationId xmlns:a16="http://schemas.microsoft.com/office/drawing/2014/main" id="{59C02AFF-0539-EE15-A7ED-C6B6A6B1979E}"/>
              </a:ext>
            </a:extLst>
          </p:cNvPr>
          <p:cNvSpPr/>
          <p:nvPr/>
        </p:nvSpPr>
        <p:spPr>
          <a:xfrm>
            <a:off x="12806784" y="7299993"/>
            <a:ext cx="383628" cy="368523"/>
          </a:xfrm>
          <a:prstGeom prst="mathMultiply">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ultiplication Sign 29">
            <a:extLst>
              <a:ext uri="{FF2B5EF4-FFF2-40B4-BE49-F238E27FC236}">
                <a16:creationId xmlns:a16="http://schemas.microsoft.com/office/drawing/2014/main" id="{F8D1A4E5-99CE-BF3A-8EEF-86C5C0B447B2}"/>
              </a:ext>
            </a:extLst>
          </p:cNvPr>
          <p:cNvSpPr/>
          <p:nvPr/>
        </p:nvSpPr>
        <p:spPr>
          <a:xfrm>
            <a:off x="12806784" y="6347673"/>
            <a:ext cx="383628" cy="368523"/>
          </a:xfrm>
          <a:prstGeom prst="mathMultiply">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ultiplication Sign 30">
            <a:extLst>
              <a:ext uri="{FF2B5EF4-FFF2-40B4-BE49-F238E27FC236}">
                <a16:creationId xmlns:a16="http://schemas.microsoft.com/office/drawing/2014/main" id="{62570528-B283-AFFB-A62E-9EFB32372493}"/>
              </a:ext>
            </a:extLst>
          </p:cNvPr>
          <p:cNvSpPr/>
          <p:nvPr/>
        </p:nvSpPr>
        <p:spPr>
          <a:xfrm>
            <a:off x="12801702" y="6797504"/>
            <a:ext cx="383628" cy="368523"/>
          </a:xfrm>
          <a:prstGeom prst="mathMultiply">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Equals 33">
            <a:extLst>
              <a:ext uri="{FF2B5EF4-FFF2-40B4-BE49-F238E27FC236}">
                <a16:creationId xmlns:a16="http://schemas.microsoft.com/office/drawing/2014/main" id="{00614B4E-362B-C353-2FB3-5C8DDF9DF83A}"/>
              </a:ext>
            </a:extLst>
          </p:cNvPr>
          <p:cNvSpPr/>
          <p:nvPr/>
        </p:nvSpPr>
        <p:spPr>
          <a:xfrm>
            <a:off x="14487463" y="5367611"/>
            <a:ext cx="484291" cy="368523"/>
          </a:xfrm>
          <a:prstGeom prst="mathEqual">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Equals 34">
            <a:extLst>
              <a:ext uri="{FF2B5EF4-FFF2-40B4-BE49-F238E27FC236}">
                <a16:creationId xmlns:a16="http://schemas.microsoft.com/office/drawing/2014/main" id="{97E8E5D5-A0E3-F32B-1727-98DAFB439265}"/>
              </a:ext>
            </a:extLst>
          </p:cNvPr>
          <p:cNvSpPr/>
          <p:nvPr/>
        </p:nvSpPr>
        <p:spPr>
          <a:xfrm>
            <a:off x="14487463" y="4460692"/>
            <a:ext cx="484291" cy="368523"/>
          </a:xfrm>
          <a:prstGeom prst="mathEqual">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Equals 35">
            <a:extLst>
              <a:ext uri="{FF2B5EF4-FFF2-40B4-BE49-F238E27FC236}">
                <a16:creationId xmlns:a16="http://schemas.microsoft.com/office/drawing/2014/main" id="{D1580330-605B-C0CE-A2DF-A549576E7B04}"/>
              </a:ext>
            </a:extLst>
          </p:cNvPr>
          <p:cNvSpPr/>
          <p:nvPr/>
        </p:nvSpPr>
        <p:spPr>
          <a:xfrm>
            <a:off x="14487463" y="4910523"/>
            <a:ext cx="484291" cy="368523"/>
          </a:xfrm>
          <a:prstGeom prst="mathEqual">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Equals 36">
            <a:extLst>
              <a:ext uri="{FF2B5EF4-FFF2-40B4-BE49-F238E27FC236}">
                <a16:creationId xmlns:a16="http://schemas.microsoft.com/office/drawing/2014/main" id="{18D7DD79-69EB-17B6-BFC0-DECF2B459AE3}"/>
              </a:ext>
            </a:extLst>
          </p:cNvPr>
          <p:cNvSpPr/>
          <p:nvPr/>
        </p:nvSpPr>
        <p:spPr>
          <a:xfrm>
            <a:off x="14487463" y="5879613"/>
            <a:ext cx="484291" cy="368523"/>
          </a:xfrm>
          <a:prstGeom prst="mathEqual">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Equals 37">
            <a:extLst>
              <a:ext uri="{FF2B5EF4-FFF2-40B4-BE49-F238E27FC236}">
                <a16:creationId xmlns:a16="http://schemas.microsoft.com/office/drawing/2014/main" id="{2329BC29-E84C-B4B0-16B4-8EFBB16ED7B1}"/>
              </a:ext>
            </a:extLst>
          </p:cNvPr>
          <p:cNvSpPr/>
          <p:nvPr/>
        </p:nvSpPr>
        <p:spPr>
          <a:xfrm>
            <a:off x="14487463" y="6347673"/>
            <a:ext cx="484291" cy="368523"/>
          </a:xfrm>
          <a:prstGeom prst="mathEqual">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Equals 38">
            <a:extLst>
              <a:ext uri="{FF2B5EF4-FFF2-40B4-BE49-F238E27FC236}">
                <a16:creationId xmlns:a16="http://schemas.microsoft.com/office/drawing/2014/main" id="{F915627D-2CD9-FAB8-407F-E0A9A5337A1A}"/>
              </a:ext>
            </a:extLst>
          </p:cNvPr>
          <p:cNvSpPr/>
          <p:nvPr/>
        </p:nvSpPr>
        <p:spPr>
          <a:xfrm>
            <a:off x="14487463" y="6797504"/>
            <a:ext cx="484291" cy="368523"/>
          </a:xfrm>
          <a:prstGeom prst="mathEqual">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Equals 39">
            <a:extLst>
              <a:ext uri="{FF2B5EF4-FFF2-40B4-BE49-F238E27FC236}">
                <a16:creationId xmlns:a16="http://schemas.microsoft.com/office/drawing/2014/main" id="{BF98B475-0203-8316-73D5-3FC829EE426C}"/>
              </a:ext>
            </a:extLst>
          </p:cNvPr>
          <p:cNvSpPr/>
          <p:nvPr/>
        </p:nvSpPr>
        <p:spPr>
          <a:xfrm>
            <a:off x="14487463" y="7299993"/>
            <a:ext cx="484291" cy="368523"/>
          </a:xfrm>
          <a:prstGeom prst="mathEqual">
            <a:avLst/>
          </a:prstGeom>
          <a:solidFill>
            <a:schemeClr val="bg1">
              <a:lumMod val="75000"/>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 name="Group 2">
            <a:extLst>
              <a:ext uri="{FF2B5EF4-FFF2-40B4-BE49-F238E27FC236}">
                <a16:creationId xmlns:a16="http://schemas.microsoft.com/office/drawing/2014/main" id="{1EF85331-B3E0-6275-1A76-B3C2847A2A15}"/>
              </a:ext>
            </a:extLst>
          </p:cNvPr>
          <p:cNvGrpSpPr/>
          <p:nvPr/>
        </p:nvGrpSpPr>
        <p:grpSpPr>
          <a:xfrm>
            <a:off x="-227752" y="9554333"/>
            <a:ext cx="18998834" cy="998080"/>
            <a:chOff x="0" y="0"/>
            <a:chExt cx="6426766" cy="337622"/>
          </a:xfrm>
        </p:grpSpPr>
        <p:sp>
          <p:nvSpPr>
            <p:cNvPr id="6" name="Freeform 3">
              <a:extLst>
                <a:ext uri="{FF2B5EF4-FFF2-40B4-BE49-F238E27FC236}">
                  <a16:creationId xmlns:a16="http://schemas.microsoft.com/office/drawing/2014/main" id="{A1125BE2-E3A1-48F9-15F8-13727EF07331}"/>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9" name="TextBox 27">
            <a:extLst>
              <a:ext uri="{FF2B5EF4-FFF2-40B4-BE49-F238E27FC236}">
                <a16:creationId xmlns:a16="http://schemas.microsoft.com/office/drawing/2014/main" id="{70514B11-F9DA-1138-1E56-1ADFE3483B04}"/>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2402C524-DEF1-7541-8C91-4D193263C05F}" type="slidenum">
              <a:rPr lang="en-US" sz="2400" smtClean="0">
                <a:solidFill>
                  <a:srgbClr val="FFFFFF"/>
                </a:solidFill>
                <a:latin typeface="Open Sans" panose="020B0606030504020204" pitchFamily="34" charset="0"/>
              </a:rPr>
              <a:t>24</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extLst>
      <p:ext uri="{BB962C8B-B14F-4D97-AF65-F5344CB8AC3E}">
        <p14:creationId xmlns:p14="http://schemas.microsoft.com/office/powerpoint/2010/main" val="2726544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4FE4B9E1-1804-8D8B-D5E5-D1A8101B0C06}"/>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2" name="Title 1"/>
          <p:cNvSpPr>
            <a:spLocks noGrp="1"/>
          </p:cNvSpPr>
          <p:nvPr>
            <p:ph type="title"/>
          </p:nvPr>
        </p:nvSpPr>
        <p:spPr/>
        <p:txBody>
          <a:bodyPr/>
          <a:lstStyle/>
          <a:p>
            <a:r>
              <a:rPr lang="en-US" sz="5000" dirty="0"/>
              <a:t>2023</a:t>
            </a:r>
            <a:r>
              <a:rPr lang="en-US" sz="5000" dirty="0">
                <a:latin typeface="Arial" panose="020B0604020202020204" pitchFamily="34" charset="0"/>
                <a:cs typeface="Arial" panose="020B0604020202020204" pitchFamily="34" charset="0"/>
              </a:rPr>
              <a:t>:</a:t>
            </a:r>
            <a:r>
              <a:rPr lang="en-US" sz="5000" dirty="0"/>
              <a:t> A Reversal Year</a:t>
            </a:r>
          </a:p>
        </p:txBody>
      </p:sp>
      <p:sp>
        <p:nvSpPr>
          <p:cNvPr id="4" name="Text Box 463">
            <a:extLst>
              <a:ext uri="{FF2B5EF4-FFF2-40B4-BE49-F238E27FC236}">
                <a16:creationId xmlns:a16="http://schemas.microsoft.com/office/drawing/2014/main" id="{86740B74-4214-81EC-45FF-BCF6CD8685C4}"/>
              </a:ext>
            </a:extLst>
          </p:cNvPr>
          <p:cNvSpPr txBox="1">
            <a:spLocks noChangeArrowheads="1"/>
          </p:cNvSpPr>
          <p:nvPr/>
        </p:nvSpPr>
        <p:spPr bwMode="auto">
          <a:xfrm>
            <a:off x="666745" y="1862538"/>
            <a:ext cx="15648521" cy="828399"/>
          </a:xfrm>
          <a:prstGeom prst="rect">
            <a:avLst/>
          </a:prstGeom>
          <a:solidFill>
            <a:schemeClr val="bg1"/>
          </a:solidFill>
          <a:ln w="0">
            <a:solidFill>
              <a:srgbClr val="000000"/>
            </a:solidFill>
            <a:miter lim="800000"/>
            <a:headEnd/>
            <a:tailEnd/>
          </a:ln>
          <a:effectLst/>
        </p:spPr>
        <p:txBody>
          <a:bodyPr vert="horz" wrap="square" lIns="91440" tIns="45720" rIns="91440" bIns="45720" numCol="1" anchor="ctr" anchorCtr="0" compatLnSpc="1">
            <a:prstTxWarp prst="textNoShape">
              <a:avLst/>
            </a:prstTxWarp>
          </a:bodyPr>
          <a:lstStyle/>
          <a:p>
            <a:pPr algn="ctr" eaLnBrk="0" fontAlgn="base" hangingPunct="0">
              <a:lnSpc>
                <a:spcPct val="115000"/>
              </a:lnSpc>
            </a:pPr>
            <a:r>
              <a:rPr lang="en-US" sz="2600" b="1"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Full Year 2023 vs Full Year 2022</a:t>
            </a:r>
          </a:p>
          <a:p>
            <a:pPr algn="ctr" eaLnBrk="0" fontAlgn="base" hangingPunct="0">
              <a:lnSpc>
                <a:spcPct val="115000"/>
              </a:lnSpc>
            </a:pPr>
            <a:r>
              <a:rPr lang="en-US" sz="20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(Full Year 2023 12/31/2022 - 12/31/2023, Full Year 2022 12/31/2021 - 12/31/2022)</a:t>
            </a:r>
            <a:endParaRPr lang="en-US" sz="2000" b="1"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endParaRPr>
          </a:p>
        </p:txBody>
      </p:sp>
      <p:graphicFrame>
        <p:nvGraphicFramePr>
          <p:cNvPr id="5" name="Chart 4">
            <a:extLst>
              <a:ext uri="{FF2B5EF4-FFF2-40B4-BE49-F238E27FC236}">
                <a16:creationId xmlns:a16="http://schemas.microsoft.com/office/drawing/2014/main" id="{B37B8C1C-BBB7-4F17-9805-2AB1625FB098}"/>
              </a:ext>
            </a:extLst>
          </p:cNvPr>
          <p:cNvGraphicFramePr>
            <a:graphicFrameLocks/>
          </p:cNvGraphicFramePr>
          <p:nvPr/>
        </p:nvGraphicFramePr>
        <p:xfrm>
          <a:off x="666741" y="2690937"/>
          <a:ext cx="15648523" cy="6011132"/>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666750" y="8801488"/>
            <a:ext cx="15631581" cy="654153"/>
          </a:xfrm>
          <a:prstGeom prst="rect">
            <a:avLst/>
          </a:prstGeom>
        </p:spPr>
        <p:txBody>
          <a:bodyPr wrap="square">
            <a:spAutoFit/>
          </a:bodyPr>
          <a:lstStyle/>
          <a:p>
            <a:pPr algn="just">
              <a:lnSpc>
                <a:spcPct val="125000"/>
              </a:lnSpc>
              <a:spcAft>
                <a:spcPts val="1000"/>
              </a:spcAft>
            </a:pPr>
            <a:r>
              <a:rPr 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The ‘Important Disclosures’ section provides index definitions.  Index data source is </a:t>
            </a:r>
            <a:r>
              <a:rPr lang="en-US" sz="1000" i="1" dirty="0" err="1">
                <a:solidFill>
                  <a:srgbClr val="000000"/>
                </a:solidFill>
                <a:latin typeface="Arial" panose="020B0604020202020204" pitchFamily="34" charset="0"/>
                <a:ea typeface="Calibri" panose="020F0502020204030204" pitchFamily="34" charset="0"/>
                <a:cs typeface="Arial" panose="020B0604020202020204" pitchFamily="34" charset="0"/>
              </a:rPr>
              <a:t>YCharts</a:t>
            </a:r>
            <a:r>
              <a:rPr 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 and are inclusive of reinvested dividends. U.S. Large Stocks (S&amp;P 500), U.S. Value Stocks (Russell 3000 Value), U.S. Growth Stocks (Russell 3000 Growth), U.S. Small Stocks (Russell 2000), Nasdaq Tech Stocks (Nasdaq Composite), Intl Developed Large Stocks (MSCI EAFE International Developed), Emerging Market Stocks (MSCI Emerging Markets), U.S. Long Term </a:t>
            </a:r>
            <a:r>
              <a:rPr lang="en-US" sz="1000" i="1" dirty="0" err="1">
                <a:solidFill>
                  <a:srgbClr val="000000"/>
                </a:solidFill>
                <a:latin typeface="Arial" panose="020B0604020202020204" pitchFamily="34" charset="0"/>
                <a:ea typeface="Calibri" panose="020F0502020204030204" pitchFamily="34" charset="0"/>
                <a:cs typeface="Arial" panose="020B0604020202020204" pitchFamily="34" charset="0"/>
              </a:rPr>
              <a:t>Govt</a:t>
            </a:r>
            <a:r>
              <a:rPr 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 Bonds (ICE U.S. Treasury 20+ Year Bond), REITs (Wilshire U.S.  REITs), U.S. Bonds (Bloomberg Barclays Aggregate Bond), U.S. High Yield Bonds (Bloomberg U.S. High Yield Bond), S&amp;P Equal Weight (S&amp;P 500 Equal Weighted Index).</a:t>
            </a:r>
            <a:endParaRPr lang="en-US" sz="1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B5408467-5C3B-061F-8086-9292DCFA3EDD}"/>
              </a:ext>
            </a:extLst>
          </p:cNvPr>
          <p:cNvGrpSpPr/>
          <p:nvPr/>
        </p:nvGrpSpPr>
        <p:grpSpPr>
          <a:xfrm>
            <a:off x="-227752" y="9554333"/>
            <a:ext cx="18998834" cy="998080"/>
            <a:chOff x="0" y="0"/>
            <a:chExt cx="6426766" cy="337622"/>
          </a:xfrm>
        </p:grpSpPr>
        <p:sp>
          <p:nvSpPr>
            <p:cNvPr id="7" name="Freeform 3">
              <a:extLst>
                <a:ext uri="{FF2B5EF4-FFF2-40B4-BE49-F238E27FC236}">
                  <a16:creationId xmlns:a16="http://schemas.microsoft.com/office/drawing/2014/main" id="{334B2DE0-1675-6144-226A-0EE81367C4FE}"/>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9" name="TextBox 27">
            <a:extLst>
              <a:ext uri="{FF2B5EF4-FFF2-40B4-BE49-F238E27FC236}">
                <a16:creationId xmlns:a16="http://schemas.microsoft.com/office/drawing/2014/main" id="{7528F557-BE05-DC5C-57E4-7CA451670C43}"/>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F12B0861-FB2F-5A4E-96F5-28B98E92941F}" type="slidenum">
              <a:rPr lang="en-US" sz="2400" smtClean="0">
                <a:solidFill>
                  <a:srgbClr val="FFFFFF"/>
                </a:solidFill>
                <a:latin typeface="Open Sans" panose="020B0606030504020204" pitchFamily="34" charset="0"/>
              </a:rPr>
              <a:t>25</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extLst>
      <p:ext uri="{BB962C8B-B14F-4D97-AF65-F5344CB8AC3E}">
        <p14:creationId xmlns:p14="http://schemas.microsoft.com/office/powerpoint/2010/main" val="3210073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8C9E7F78-C9F5-5C88-3ACE-5B1BBC9E4382}"/>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2" name="Title 1"/>
          <p:cNvSpPr>
            <a:spLocks noGrp="1"/>
          </p:cNvSpPr>
          <p:nvPr>
            <p:ph type="title"/>
          </p:nvPr>
        </p:nvSpPr>
        <p:spPr/>
        <p:txBody>
          <a:bodyPr/>
          <a:lstStyle/>
          <a:p>
            <a:r>
              <a:rPr lang="en-US" sz="5000" dirty="0"/>
              <a:t>Not yet Fully Recovered</a:t>
            </a:r>
          </a:p>
        </p:txBody>
      </p:sp>
      <p:sp>
        <p:nvSpPr>
          <p:cNvPr id="4" name="Text Box 463">
            <a:extLst>
              <a:ext uri="{FF2B5EF4-FFF2-40B4-BE49-F238E27FC236}">
                <a16:creationId xmlns:a16="http://schemas.microsoft.com/office/drawing/2014/main" id="{86740B74-4214-81EC-45FF-BCF6CD8685C4}"/>
              </a:ext>
            </a:extLst>
          </p:cNvPr>
          <p:cNvSpPr txBox="1">
            <a:spLocks noChangeArrowheads="1"/>
          </p:cNvSpPr>
          <p:nvPr/>
        </p:nvSpPr>
        <p:spPr bwMode="auto">
          <a:xfrm>
            <a:off x="666739" y="1862537"/>
            <a:ext cx="15648528" cy="845491"/>
          </a:xfrm>
          <a:prstGeom prst="rect">
            <a:avLst/>
          </a:prstGeom>
          <a:solidFill>
            <a:schemeClr val="bg1"/>
          </a:solidFill>
          <a:ln w="0">
            <a:solidFill>
              <a:srgbClr val="000000"/>
            </a:solidFill>
            <a:miter lim="800000"/>
            <a:headEnd/>
            <a:tailEnd/>
          </a:ln>
          <a:effectLst/>
        </p:spPr>
        <p:txBody>
          <a:bodyPr vert="horz" wrap="square" lIns="91440" tIns="45720" rIns="91440" bIns="45720" numCol="1" anchor="ctr" anchorCtr="0" compatLnSpc="1">
            <a:prstTxWarp prst="textNoShape">
              <a:avLst/>
            </a:prstTxWarp>
          </a:bodyPr>
          <a:lstStyle/>
          <a:p>
            <a:pPr marL="0" marR="0" algn="ctr" eaLnBrk="0" fontAlgn="base" hangingPunct="0">
              <a:lnSpc>
                <a:spcPct val="115000"/>
              </a:lnSpc>
              <a:spcBef>
                <a:spcPts val="0"/>
              </a:spcBef>
              <a:spcAft>
                <a:spcPts val="0"/>
              </a:spcAft>
            </a:pPr>
            <a:r>
              <a:rPr lang="en-US" sz="2600" b="1"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Returns Over Last Two Years</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eaLnBrk="0" fontAlgn="base" hangingPunct="0">
              <a:lnSpc>
                <a:spcPct val="115000"/>
              </a:lnSpc>
              <a:spcBef>
                <a:spcPts val="0"/>
              </a:spcBef>
              <a:spcAft>
                <a:spcPts val="0"/>
              </a:spcAft>
            </a:pPr>
            <a:r>
              <a:rPr lang="en-US" sz="20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(12/31/2021 - 12/31/2023)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Chart 4">
            <a:extLst>
              <a:ext uri="{FF2B5EF4-FFF2-40B4-BE49-F238E27FC236}">
                <a16:creationId xmlns:a16="http://schemas.microsoft.com/office/drawing/2014/main" id="{97AF7195-AD06-4EBE-B6C4-289378276293}"/>
              </a:ext>
            </a:extLst>
          </p:cNvPr>
          <p:cNvGraphicFramePr>
            <a:graphicFrameLocks/>
          </p:cNvGraphicFramePr>
          <p:nvPr/>
        </p:nvGraphicFramePr>
        <p:xfrm>
          <a:off x="666736" y="2708027"/>
          <a:ext cx="15648528" cy="5994041"/>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666750" y="8801488"/>
            <a:ext cx="15631581" cy="654153"/>
          </a:xfrm>
          <a:prstGeom prst="rect">
            <a:avLst/>
          </a:prstGeom>
        </p:spPr>
        <p:txBody>
          <a:bodyPr wrap="square">
            <a:spAutoFit/>
          </a:bodyPr>
          <a:lstStyle/>
          <a:p>
            <a:pPr algn="just">
              <a:lnSpc>
                <a:spcPct val="125000"/>
              </a:lnSpc>
              <a:spcAft>
                <a:spcPts val="1000"/>
              </a:spcAft>
            </a:pPr>
            <a:r>
              <a:rPr 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The ‘Important Disclosures’ section provides index definitions.  Index data source is </a:t>
            </a:r>
            <a:r>
              <a:rPr lang="en-US" sz="1000" i="1" dirty="0" err="1">
                <a:solidFill>
                  <a:srgbClr val="000000"/>
                </a:solidFill>
                <a:latin typeface="Arial" panose="020B0604020202020204" pitchFamily="34" charset="0"/>
                <a:ea typeface="Calibri" panose="020F0502020204030204" pitchFamily="34" charset="0"/>
                <a:cs typeface="Arial" panose="020B0604020202020204" pitchFamily="34" charset="0"/>
              </a:rPr>
              <a:t>YCharts</a:t>
            </a:r>
            <a:r>
              <a:rPr 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 and are inclusive of reinvested dividends. U.S. Large Stocks (S&amp;P 500), U.S. Value Stocks (Russell 3000 Value), U.S. Growth Stocks (Russell 3000 Growth), U.S. Small Stocks (Russell 2000), Nasdaq Tech Stocks (Nasdaq Composite), Intl Developed Large Stocks (MSCI EAFE International Developed), Emerging Market Stocks (MSCI Emerging Markets), U.S. Long Term </a:t>
            </a:r>
            <a:r>
              <a:rPr lang="en-US" sz="1000" i="1" dirty="0" err="1">
                <a:solidFill>
                  <a:srgbClr val="000000"/>
                </a:solidFill>
                <a:latin typeface="Arial" panose="020B0604020202020204" pitchFamily="34" charset="0"/>
                <a:ea typeface="Calibri" panose="020F0502020204030204" pitchFamily="34" charset="0"/>
                <a:cs typeface="Arial" panose="020B0604020202020204" pitchFamily="34" charset="0"/>
              </a:rPr>
              <a:t>Govt</a:t>
            </a:r>
            <a:r>
              <a:rPr 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 Bonds (ICE U.S. Treasury 20+ Year Bond), REITs (Wilshire U.S.  REITs), U.S. Bonds (Bloomberg Barclays Aggregate Bond), U.S. High Yield Bonds (Bloomberg U.S. High Yield Bond), S&amp;P Equal Weight (S&amp;P 500 Equal Weighted Index).</a:t>
            </a:r>
            <a:endParaRPr lang="en-US" sz="1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79BFE7E9-E4AC-1AAD-7D0A-BB6908DFA095}"/>
              </a:ext>
            </a:extLst>
          </p:cNvPr>
          <p:cNvGrpSpPr/>
          <p:nvPr/>
        </p:nvGrpSpPr>
        <p:grpSpPr>
          <a:xfrm>
            <a:off x="-227752" y="9554333"/>
            <a:ext cx="18998834" cy="998080"/>
            <a:chOff x="0" y="0"/>
            <a:chExt cx="6426766" cy="337622"/>
          </a:xfrm>
        </p:grpSpPr>
        <p:sp>
          <p:nvSpPr>
            <p:cNvPr id="7" name="Freeform 3">
              <a:extLst>
                <a:ext uri="{FF2B5EF4-FFF2-40B4-BE49-F238E27FC236}">
                  <a16:creationId xmlns:a16="http://schemas.microsoft.com/office/drawing/2014/main" id="{71E46C72-2D84-F7D3-2CEF-A9D938E89DAB}"/>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9" name="TextBox 27">
            <a:extLst>
              <a:ext uri="{FF2B5EF4-FFF2-40B4-BE49-F238E27FC236}">
                <a16:creationId xmlns:a16="http://schemas.microsoft.com/office/drawing/2014/main" id="{4170E640-E2F8-B72D-4DCC-53DB6BA26C49}"/>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DB6C05D3-BAED-A541-81F3-311A3D139B32}" type="slidenum">
              <a:rPr lang="en-US" sz="2400" smtClean="0">
                <a:solidFill>
                  <a:srgbClr val="FFFFFF"/>
                </a:solidFill>
                <a:latin typeface="Open Sans" panose="020B0606030504020204" pitchFamily="34" charset="0"/>
              </a:rPr>
              <a:t>26</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extLst>
      <p:ext uri="{BB962C8B-B14F-4D97-AF65-F5344CB8AC3E}">
        <p14:creationId xmlns:p14="http://schemas.microsoft.com/office/powerpoint/2010/main" val="4256280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4">
            <a:extLst>
              <a:ext uri="{FF2B5EF4-FFF2-40B4-BE49-F238E27FC236}">
                <a16:creationId xmlns:a16="http://schemas.microsoft.com/office/drawing/2014/main" id="{374F18C6-2F7C-2A71-9234-6B4914C2C57D}"/>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2" name="Title 1"/>
          <p:cNvSpPr>
            <a:spLocks noGrp="1"/>
          </p:cNvSpPr>
          <p:nvPr>
            <p:ph type="title"/>
          </p:nvPr>
        </p:nvSpPr>
        <p:spPr/>
        <p:txBody>
          <a:bodyPr/>
          <a:lstStyle/>
          <a:p>
            <a:r>
              <a:rPr lang="en-US" sz="5000" dirty="0"/>
              <a:t>Recession on the doorstep?</a:t>
            </a:r>
          </a:p>
        </p:txBody>
      </p:sp>
      <p:pic>
        <p:nvPicPr>
          <p:cNvPr id="4" name="Picture 3" descr="A graph with blue lines&#10;&#10;Description automatically generated">
            <a:extLst>
              <a:ext uri="{FF2B5EF4-FFF2-40B4-BE49-F238E27FC236}">
                <a16:creationId xmlns:a16="http://schemas.microsoft.com/office/drawing/2014/main" id="{E88D658E-6755-EB07-EBA1-3BB392331D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739" y="2586530"/>
            <a:ext cx="15648525" cy="6443170"/>
          </a:xfrm>
          <a:prstGeom prst="rect">
            <a:avLst/>
          </a:prstGeom>
          <a:effectLst>
            <a:outerShdw blurRad="50800" dist="38100" dir="2700000" algn="tl" rotWithShape="0">
              <a:prstClr val="black">
                <a:alpha val="40000"/>
              </a:prstClr>
            </a:outerShdw>
          </a:effectLst>
        </p:spPr>
      </p:pic>
      <p:sp>
        <p:nvSpPr>
          <p:cNvPr id="5" name="Text Box 463">
            <a:extLst>
              <a:ext uri="{FF2B5EF4-FFF2-40B4-BE49-F238E27FC236}">
                <a16:creationId xmlns:a16="http://schemas.microsoft.com/office/drawing/2014/main" id="{695DB071-8845-0EF2-3AF0-72E9DD26815E}"/>
              </a:ext>
            </a:extLst>
          </p:cNvPr>
          <p:cNvSpPr txBox="1">
            <a:spLocks noChangeArrowheads="1"/>
          </p:cNvSpPr>
          <p:nvPr/>
        </p:nvSpPr>
        <p:spPr bwMode="auto">
          <a:xfrm>
            <a:off x="666739" y="1862536"/>
            <a:ext cx="15648525" cy="1375963"/>
          </a:xfrm>
          <a:prstGeom prst="rect">
            <a:avLst/>
          </a:prstGeom>
          <a:solidFill>
            <a:schemeClr val="bg1"/>
          </a:solidFill>
          <a:ln w="0">
            <a:solidFill>
              <a:srgbClr val="000000"/>
            </a:solidFill>
            <a:miter lim="800000"/>
            <a:headEnd/>
            <a:tailEnd/>
          </a:ln>
          <a:effectLst/>
        </p:spPr>
        <p:txBody>
          <a:bodyPr vert="horz" wrap="square" lIns="91440" tIns="45720" rIns="91440" bIns="45720" numCol="1" anchor="ctr" anchorCtr="0" compatLnSpc="1">
            <a:prstTxWarp prst="textNoShape">
              <a:avLst/>
            </a:prstTxWarp>
          </a:bodyPr>
          <a:lstStyle/>
          <a:p>
            <a:pPr marL="0" marR="0" algn="ctr" eaLnBrk="0" fontAlgn="base" hangingPunct="0">
              <a:lnSpc>
                <a:spcPct val="115000"/>
              </a:lnSpc>
              <a:spcBef>
                <a:spcPts val="0"/>
              </a:spcBef>
              <a:spcAft>
                <a:spcPts val="0"/>
              </a:spcAft>
            </a:pPr>
            <a:r>
              <a:rPr lang="en-US" sz="26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State of The Economy</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eaLnBrk="0" fontAlgn="base" hangingPunct="0">
              <a:lnSpc>
                <a:spcPct val="115000"/>
              </a:lnSpc>
              <a:spcBef>
                <a:spcPts val="0"/>
              </a:spcBef>
              <a:spcAft>
                <a:spcPts val="0"/>
              </a:spcAft>
            </a:pPr>
            <a:r>
              <a:rPr lang="en-US" sz="2600" b="1"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Purchasing Managers Expectations</a:t>
            </a:r>
          </a:p>
          <a:p>
            <a:pPr marL="0" marR="0" algn="ctr" eaLnBrk="0" fontAlgn="base" hangingPunct="0">
              <a:lnSpc>
                <a:spcPct val="115000"/>
              </a:lnSpc>
              <a:spcBef>
                <a:spcPts val="0"/>
              </a:spcBef>
              <a:spcAft>
                <a:spcPts val="0"/>
              </a:spcAft>
            </a:pPr>
            <a:r>
              <a:rPr lang="en-US" sz="20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(Purchasing Managers Index, Institute </a:t>
            </a:r>
            <a:r>
              <a:rPr lang="en-US" sz="2000" dirty="0">
                <a:solidFill>
                  <a:srgbClr val="000000"/>
                </a:solidFill>
                <a:latin typeface="Cambria" panose="02040503050406030204" pitchFamily="18" charset="0"/>
                <a:ea typeface="Calibri" panose="020F0502020204030204" pitchFamily="34" charset="0"/>
                <a:cs typeface="Times New Roman" panose="02020603050405020304" pitchFamily="18" charset="0"/>
              </a:rPr>
              <a:t>f</a:t>
            </a:r>
            <a:r>
              <a:rPr lang="en-US" sz="20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or Supply Management)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1E3122FA-15C8-5DA8-A518-2CAA8C01FDDA}"/>
              </a:ext>
            </a:extLst>
          </p:cNvPr>
          <p:cNvCxnSpPr/>
          <p:nvPr/>
        </p:nvCxnSpPr>
        <p:spPr>
          <a:xfrm>
            <a:off x="838200" y="6057900"/>
            <a:ext cx="13897852" cy="0"/>
          </a:xfrm>
          <a:prstGeom prst="line">
            <a:avLst/>
          </a:prstGeom>
          <a:ln w="3175">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62BCE19-FAB5-8104-3D2F-D3814DEE3F29}"/>
              </a:ext>
            </a:extLst>
          </p:cNvPr>
          <p:cNvSpPr/>
          <p:nvPr/>
        </p:nvSpPr>
        <p:spPr>
          <a:xfrm>
            <a:off x="13563600" y="3639780"/>
            <a:ext cx="1962621" cy="389381"/>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00"/>
                </a:solidFill>
                <a:latin typeface="Cambria" panose="02040503050406030204" pitchFamily="18" charset="0"/>
                <a:ea typeface="Cambria" panose="02040503050406030204" pitchFamily="18" charset="0"/>
              </a:rPr>
              <a:t>Expansion</a:t>
            </a:r>
            <a:endParaRPr lang="en-US" sz="1600" dirty="0">
              <a:solidFill>
                <a:srgbClr val="000000"/>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C06A8158-785C-A046-A3A4-941CFA82B49E}"/>
              </a:ext>
            </a:extLst>
          </p:cNvPr>
          <p:cNvSpPr/>
          <p:nvPr/>
        </p:nvSpPr>
        <p:spPr>
          <a:xfrm>
            <a:off x="8610600" y="3639780"/>
            <a:ext cx="1962621" cy="389381"/>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00"/>
                </a:solidFill>
                <a:latin typeface="Cambria" panose="02040503050406030204" pitchFamily="18" charset="0"/>
                <a:ea typeface="Cambria" panose="02040503050406030204" pitchFamily="18" charset="0"/>
              </a:rPr>
              <a:t>Expansion</a:t>
            </a:r>
            <a:endParaRPr lang="en-US" sz="1600" dirty="0">
              <a:solidFill>
                <a:srgbClr val="00000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2170E7F5-74D1-023F-2746-D2E684B3A1DC}"/>
              </a:ext>
            </a:extLst>
          </p:cNvPr>
          <p:cNvSpPr/>
          <p:nvPr/>
        </p:nvSpPr>
        <p:spPr>
          <a:xfrm>
            <a:off x="2992393" y="3639927"/>
            <a:ext cx="1962621" cy="389381"/>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00"/>
                </a:solidFill>
                <a:latin typeface="Cambria" panose="02040503050406030204" pitchFamily="18" charset="0"/>
                <a:ea typeface="Cambria" panose="02040503050406030204" pitchFamily="18" charset="0"/>
              </a:rPr>
              <a:t>Expansion</a:t>
            </a:r>
            <a:endParaRPr lang="en-US" sz="1600" dirty="0">
              <a:solidFill>
                <a:srgbClr val="00000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9937C203-B543-6738-26A3-6E4EE9DCC03F}"/>
              </a:ext>
            </a:extLst>
          </p:cNvPr>
          <p:cNvSpPr/>
          <p:nvPr/>
        </p:nvSpPr>
        <p:spPr>
          <a:xfrm>
            <a:off x="4572000" y="6358419"/>
            <a:ext cx="1522358" cy="334590"/>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00"/>
                </a:solidFill>
                <a:latin typeface="Cambria" panose="02040503050406030204" pitchFamily="18" charset="0"/>
                <a:ea typeface="Cambria" panose="02040503050406030204" pitchFamily="18" charset="0"/>
              </a:rPr>
              <a:t>Contraction</a:t>
            </a:r>
            <a:endParaRPr lang="en-US" sz="1600" dirty="0">
              <a:solidFill>
                <a:srgbClr val="0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E39821EE-D924-91FB-D326-1752F1AD31E3}"/>
              </a:ext>
            </a:extLst>
          </p:cNvPr>
          <p:cNvSpPr txBox="1"/>
          <p:nvPr/>
        </p:nvSpPr>
        <p:spPr>
          <a:xfrm>
            <a:off x="11286064" y="8563059"/>
            <a:ext cx="5029200" cy="466641"/>
          </a:xfrm>
          <a:prstGeom prst="rect">
            <a:avLst/>
          </a:prstGeom>
          <a:solidFill>
            <a:schemeClr val="bg1"/>
          </a:solidFill>
          <a:effectLst/>
        </p:spPr>
        <p:txBody>
          <a:bodyPr wrap="square" rtlCol="0">
            <a:spAutoFit/>
          </a:bodyPr>
          <a:lstStyle/>
          <a:p>
            <a:endParaRPr lang="en-US" sz="1100" dirty="0">
              <a:solidFill>
                <a:srgbClr val="FF0000"/>
              </a:solidFill>
              <a:latin typeface="Cambria" panose="02040503050406030204" pitchFamily="18" charset="0"/>
              <a:ea typeface="Cambria" panose="02040503050406030204" pitchFamily="18" charset="0"/>
            </a:endParaRPr>
          </a:p>
        </p:txBody>
      </p:sp>
      <p:sp>
        <p:nvSpPr>
          <p:cNvPr id="14" name="TextBox 3">
            <a:extLst>
              <a:ext uri="{FF2B5EF4-FFF2-40B4-BE49-F238E27FC236}">
                <a16:creationId xmlns:a16="http://schemas.microsoft.com/office/drawing/2014/main" id="{8D5CBFD1-FDD5-859B-FC1B-13976835A9DD}"/>
              </a:ext>
            </a:extLst>
          </p:cNvPr>
          <p:cNvSpPr txBox="1"/>
          <p:nvPr/>
        </p:nvSpPr>
        <p:spPr>
          <a:xfrm>
            <a:off x="666750" y="9163211"/>
            <a:ext cx="8173417" cy="26577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just">
              <a:lnSpc>
                <a:spcPct val="125000"/>
              </a:lnSpc>
              <a:spcBef>
                <a:spcPts val="0"/>
              </a:spcBef>
              <a:spcAft>
                <a:spcPts val="1000"/>
              </a:spcAft>
            </a:pPr>
            <a:r>
              <a:rPr lang="en-US" sz="1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‘Important Disclosures’ section provides index definitions.  Index data source is YCharts and are inclusive of reinvested dividends. </a:t>
            </a:r>
            <a:endPar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Oval 18">
            <a:extLst>
              <a:ext uri="{FF2B5EF4-FFF2-40B4-BE49-F238E27FC236}">
                <a16:creationId xmlns:a16="http://schemas.microsoft.com/office/drawing/2014/main" id="{14342623-3E8F-2A13-2097-F3EFA163AFC7}"/>
              </a:ext>
            </a:extLst>
          </p:cNvPr>
          <p:cNvSpPr/>
          <p:nvPr/>
        </p:nvSpPr>
        <p:spPr>
          <a:xfrm>
            <a:off x="1828800" y="5997559"/>
            <a:ext cx="145577" cy="130802"/>
          </a:xfrm>
          <a:prstGeom prst="ellipse">
            <a:avLst/>
          </a:prstGeom>
          <a:solidFill>
            <a:schemeClr val="accent2"/>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2" name="Oval 21">
            <a:extLst>
              <a:ext uri="{FF2B5EF4-FFF2-40B4-BE49-F238E27FC236}">
                <a16:creationId xmlns:a16="http://schemas.microsoft.com/office/drawing/2014/main" id="{58C3BD5A-F03B-CFBD-4B65-F5A8DB535EC3}"/>
              </a:ext>
            </a:extLst>
          </p:cNvPr>
          <p:cNvSpPr/>
          <p:nvPr/>
        </p:nvSpPr>
        <p:spPr>
          <a:xfrm>
            <a:off x="14706600" y="5981698"/>
            <a:ext cx="163837" cy="146661"/>
          </a:xfrm>
          <a:prstGeom prst="ellipse">
            <a:avLst/>
          </a:prstGeom>
          <a:solidFill>
            <a:schemeClr val="tx1">
              <a:lumMod val="50000"/>
              <a:lumOff val="50000"/>
            </a:schemeClr>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4342623-3E8F-2A13-2097-F3EFA163AFC7}"/>
              </a:ext>
            </a:extLst>
          </p:cNvPr>
          <p:cNvSpPr/>
          <p:nvPr/>
        </p:nvSpPr>
        <p:spPr>
          <a:xfrm flipH="1">
            <a:off x="6172199" y="5997558"/>
            <a:ext cx="152401" cy="130801"/>
          </a:xfrm>
          <a:prstGeom prst="ellipse">
            <a:avLst/>
          </a:prstGeom>
          <a:solidFill>
            <a:schemeClr val="accent2"/>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Oval 23">
            <a:extLst>
              <a:ext uri="{FF2B5EF4-FFF2-40B4-BE49-F238E27FC236}">
                <a16:creationId xmlns:a16="http://schemas.microsoft.com/office/drawing/2014/main" id="{14342623-3E8F-2A13-2097-F3EFA163AFC7}"/>
              </a:ext>
            </a:extLst>
          </p:cNvPr>
          <p:cNvSpPr/>
          <p:nvPr/>
        </p:nvSpPr>
        <p:spPr>
          <a:xfrm>
            <a:off x="12649200" y="5981699"/>
            <a:ext cx="152400" cy="146659"/>
          </a:xfrm>
          <a:prstGeom prst="ellipse">
            <a:avLst/>
          </a:prstGeom>
          <a:solidFill>
            <a:schemeClr val="accent2"/>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6" name="Rectangle 25">
            <a:extLst>
              <a:ext uri="{FF2B5EF4-FFF2-40B4-BE49-F238E27FC236}">
                <a16:creationId xmlns:a16="http://schemas.microsoft.com/office/drawing/2014/main" id="{9937C203-B543-6738-26A3-6E4EE9DCC03F}"/>
              </a:ext>
            </a:extLst>
          </p:cNvPr>
          <p:cNvSpPr/>
          <p:nvPr/>
        </p:nvSpPr>
        <p:spPr>
          <a:xfrm>
            <a:off x="11090756" y="6358419"/>
            <a:ext cx="1522358" cy="334590"/>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00"/>
                </a:solidFill>
                <a:latin typeface="Cambria" panose="02040503050406030204" pitchFamily="18" charset="0"/>
                <a:ea typeface="Cambria" panose="02040503050406030204" pitchFamily="18" charset="0"/>
              </a:rPr>
              <a:t>Contraction</a:t>
            </a:r>
            <a:endParaRPr lang="en-US" sz="1600" dirty="0">
              <a:solidFill>
                <a:srgbClr val="000000"/>
              </a:solidFill>
              <a:latin typeface="Cambria" panose="02040503050406030204" pitchFamily="18" charset="0"/>
              <a:ea typeface="Cambria" panose="02040503050406030204" pitchFamily="18" charset="0"/>
            </a:endParaRPr>
          </a:p>
        </p:txBody>
      </p:sp>
      <p:sp>
        <p:nvSpPr>
          <p:cNvPr id="27" name="Rectangle 26">
            <a:extLst>
              <a:ext uri="{FF2B5EF4-FFF2-40B4-BE49-F238E27FC236}">
                <a16:creationId xmlns:a16="http://schemas.microsoft.com/office/drawing/2014/main" id="{9937C203-B543-6738-26A3-6E4EE9DCC03F}"/>
              </a:ext>
            </a:extLst>
          </p:cNvPr>
          <p:cNvSpPr/>
          <p:nvPr/>
        </p:nvSpPr>
        <p:spPr>
          <a:xfrm>
            <a:off x="13783731" y="6358419"/>
            <a:ext cx="1522358" cy="334590"/>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00"/>
                </a:solidFill>
                <a:latin typeface="Cambria" panose="02040503050406030204" pitchFamily="18" charset="0"/>
                <a:ea typeface="Cambria" panose="02040503050406030204" pitchFamily="18" charset="0"/>
              </a:rPr>
              <a:t>Contraction??</a:t>
            </a:r>
            <a:endParaRPr lang="en-US" sz="1600" dirty="0">
              <a:solidFill>
                <a:srgbClr val="000000"/>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38947FD3-F2BD-8552-04D2-168FE110C7A2}"/>
              </a:ext>
            </a:extLst>
          </p:cNvPr>
          <p:cNvGrpSpPr/>
          <p:nvPr/>
        </p:nvGrpSpPr>
        <p:grpSpPr>
          <a:xfrm>
            <a:off x="-227752" y="9554333"/>
            <a:ext cx="18998834" cy="998080"/>
            <a:chOff x="0" y="0"/>
            <a:chExt cx="6426766" cy="337622"/>
          </a:xfrm>
        </p:grpSpPr>
        <p:sp>
          <p:nvSpPr>
            <p:cNvPr id="8" name="Freeform 3">
              <a:extLst>
                <a:ext uri="{FF2B5EF4-FFF2-40B4-BE49-F238E27FC236}">
                  <a16:creationId xmlns:a16="http://schemas.microsoft.com/office/drawing/2014/main" id="{A260D28B-4473-ECC0-29EF-6C9271445295}"/>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15" name="TextBox 27">
            <a:extLst>
              <a:ext uri="{FF2B5EF4-FFF2-40B4-BE49-F238E27FC236}">
                <a16:creationId xmlns:a16="http://schemas.microsoft.com/office/drawing/2014/main" id="{8765FE24-CACD-4F9F-C795-A0696EE94D97}"/>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3614009D-AE8D-764B-814F-407944E6032E}" type="slidenum">
              <a:rPr lang="en-US" sz="2400" smtClean="0">
                <a:solidFill>
                  <a:srgbClr val="FFFFFF"/>
                </a:solidFill>
                <a:latin typeface="Open Sans" panose="020B0606030504020204" pitchFamily="34" charset="0"/>
              </a:rPr>
              <a:t>27</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extLst>
      <p:ext uri="{BB962C8B-B14F-4D97-AF65-F5344CB8AC3E}">
        <p14:creationId xmlns:p14="http://schemas.microsoft.com/office/powerpoint/2010/main" val="1241796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id="{6B83CD93-7732-9981-2B56-F8520A833B07}"/>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2" name="Title 1"/>
          <p:cNvSpPr>
            <a:spLocks noGrp="1"/>
          </p:cNvSpPr>
          <p:nvPr>
            <p:ph type="title"/>
          </p:nvPr>
        </p:nvSpPr>
        <p:spPr/>
        <p:txBody>
          <a:bodyPr/>
          <a:lstStyle/>
          <a:p>
            <a:r>
              <a:rPr lang="en-US" sz="5000" dirty="0"/>
              <a:t>Investor Sentiment is Bullish</a:t>
            </a:r>
          </a:p>
        </p:txBody>
      </p:sp>
      <p:pic>
        <p:nvPicPr>
          <p:cNvPr id="4" name="Picture 3" descr="A graph of a graph&#10;&#10;Description automatically generated">
            <a:extLst>
              <a:ext uri="{FF2B5EF4-FFF2-40B4-BE49-F238E27FC236}">
                <a16:creationId xmlns:a16="http://schemas.microsoft.com/office/drawing/2014/main" id="{79CA3611-A16C-A96E-9693-79CD7FF71A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760" y="2240263"/>
            <a:ext cx="15628504" cy="6789438"/>
          </a:xfrm>
          <a:prstGeom prst="rect">
            <a:avLst/>
          </a:prstGeom>
          <a:effectLst>
            <a:outerShdw blurRad="50800" dist="38100" dir="2700000" algn="tl" rotWithShape="0">
              <a:prstClr val="black">
                <a:alpha val="40000"/>
              </a:prstClr>
            </a:outerShdw>
          </a:effectLst>
        </p:spPr>
      </p:pic>
      <p:sp>
        <p:nvSpPr>
          <p:cNvPr id="5" name="Text Box 463">
            <a:extLst>
              <a:ext uri="{FF2B5EF4-FFF2-40B4-BE49-F238E27FC236}">
                <a16:creationId xmlns:a16="http://schemas.microsoft.com/office/drawing/2014/main" id="{E31BF587-5742-57CA-37E7-0D673DBCF171}"/>
              </a:ext>
            </a:extLst>
          </p:cNvPr>
          <p:cNvSpPr txBox="1">
            <a:spLocks noChangeArrowheads="1"/>
          </p:cNvSpPr>
          <p:nvPr/>
        </p:nvSpPr>
        <p:spPr bwMode="auto">
          <a:xfrm>
            <a:off x="666739" y="1862536"/>
            <a:ext cx="15666786" cy="1071164"/>
          </a:xfrm>
          <a:prstGeom prst="rect">
            <a:avLst/>
          </a:prstGeom>
          <a:solidFill>
            <a:schemeClr val="bg1"/>
          </a:solidFill>
          <a:ln w="0">
            <a:solidFill>
              <a:srgbClr val="000000"/>
            </a:solidFill>
            <a:miter lim="800000"/>
            <a:headEnd/>
            <a:tailEnd/>
          </a:ln>
          <a:effectLst/>
        </p:spPr>
        <p:txBody>
          <a:bodyPr vert="horz" wrap="square" lIns="91440" tIns="45720" rIns="91440" bIns="45720" numCol="1" anchor="ctr" anchorCtr="0" compatLnSpc="1">
            <a:prstTxWarp prst="textNoShape">
              <a:avLst/>
            </a:prstTxWarp>
          </a:bodyPr>
          <a:lstStyle/>
          <a:p>
            <a:pPr marL="0" marR="0" algn="ctr" eaLnBrk="0" fontAlgn="base" hangingPunct="0">
              <a:lnSpc>
                <a:spcPct val="115000"/>
              </a:lnSpc>
              <a:spcBef>
                <a:spcPts val="0"/>
              </a:spcBef>
              <a:spcAft>
                <a:spcPts val="0"/>
              </a:spcAft>
            </a:pPr>
            <a:r>
              <a:rPr lang="en-US" sz="2600" b="1"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Investor’s Perception of How Risky Stocks Are</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eaLnBrk="0" fontAlgn="base" hangingPunct="0">
              <a:lnSpc>
                <a:spcPct val="115000"/>
              </a:lnSpc>
              <a:spcBef>
                <a:spcPts val="0"/>
              </a:spcBef>
              <a:spcAft>
                <a:spcPts val="0"/>
              </a:spcAft>
            </a:pPr>
            <a:r>
              <a:rPr lang="en-US" sz="20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(VIX Volatility Index, 12/31/2013 - 12/31/2023)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9D2423AC-ACC4-3946-0514-F21B4CF6D75D}"/>
              </a:ext>
            </a:extLst>
          </p:cNvPr>
          <p:cNvSpPr/>
          <p:nvPr/>
        </p:nvSpPr>
        <p:spPr>
          <a:xfrm>
            <a:off x="14706600" y="7460677"/>
            <a:ext cx="170972" cy="139013"/>
          </a:xfrm>
          <a:prstGeom prst="ellipse">
            <a:avLst/>
          </a:pr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Rectangle 6">
            <a:extLst>
              <a:ext uri="{FF2B5EF4-FFF2-40B4-BE49-F238E27FC236}">
                <a16:creationId xmlns:a16="http://schemas.microsoft.com/office/drawing/2014/main" id="{AC02379A-6FB3-3CE0-0833-620068AF8BBC}"/>
              </a:ext>
            </a:extLst>
          </p:cNvPr>
          <p:cNvSpPr/>
          <p:nvPr/>
        </p:nvSpPr>
        <p:spPr>
          <a:xfrm>
            <a:off x="13639800" y="6002324"/>
            <a:ext cx="2448697" cy="53364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00"/>
                </a:solidFill>
                <a:latin typeface="Cambria" panose="02040503050406030204" pitchFamily="18" charset="0"/>
                <a:ea typeface="Cambria" panose="02040503050406030204" pitchFamily="18" charset="0"/>
              </a:rPr>
              <a:t>High Risk Perception</a:t>
            </a:r>
            <a:endParaRPr lang="en-US" sz="1600" dirty="0">
              <a:solidFill>
                <a:srgbClr val="00000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6AB7EFAF-736E-AEB3-0660-3DE3C392A2BA}"/>
              </a:ext>
            </a:extLst>
          </p:cNvPr>
          <p:cNvSpPr/>
          <p:nvPr/>
        </p:nvSpPr>
        <p:spPr>
          <a:xfrm>
            <a:off x="11963400" y="7599691"/>
            <a:ext cx="2448697" cy="439410"/>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00"/>
                </a:solidFill>
                <a:latin typeface="Cambria" panose="02040503050406030204" pitchFamily="18" charset="0"/>
                <a:ea typeface="Cambria" panose="02040503050406030204" pitchFamily="18" charset="0"/>
              </a:rPr>
              <a:t>Low Risk Perception??</a:t>
            </a:r>
            <a:endParaRPr lang="en-US" sz="1600" dirty="0">
              <a:solidFill>
                <a:srgbClr val="000000"/>
              </a:solidFill>
              <a:latin typeface="Cambria" panose="02040503050406030204" pitchFamily="18" charset="0"/>
              <a:ea typeface="Cambria" panose="02040503050406030204" pitchFamily="18" charset="0"/>
            </a:endParaRPr>
          </a:p>
        </p:txBody>
      </p:sp>
      <p:sp>
        <p:nvSpPr>
          <p:cNvPr id="9" name="TextBox 3">
            <a:extLst>
              <a:ext uri="{FF2B5EF4-FFF2-40B4-BE49-F238E27FC236}">
                <a16:creationId xmlns:a16="http://schemas.microsoft.com/office/drawing/2014/main" id="{8D5CBFD1-FDD5-859B-FC1B-13976835A9DD}"/>
              </a:ext>
            </a:extLst>
          </p:cNvPr>
          <p:cNvSpPr txBox="1"/>
          <p:nvPr/>
        </p:nvSpPr>
        <p:spPr>
          <a:xfrm>
            <a:off x="666750" y="9163211"/>
            <a:ext cx="8173417" cy="26577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just">
              <a:lnSpc>
                <a:spcPct val="125000"/>
              </a:lnSpc>
              <a:spcBef>
                <a:spcPts val="0"/>
              </a:spcBef>
              <a:spcAft>
                <a:spcPts val="1000"/>
              </a:spcAft>
            </a:pPr>
            <a:r>
              <a:rPr lang="en-US" sz="1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‘Important Disclosures’ section provides index definitions.  Index data source is YCharts and are inclusive of reinvested dividends. </a:t>
            </a:r>
            <a:endPar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FBEC0C16-0701-629F-EABD-A415F90C6AE3}"/>
              </a:ext>
            </a:extLst>
          </p:cNvPr>
          <p:cNvCxnSpPr>
            <a:cxnSpLocks/>
          </p:cNvCxnSpPr>
          <p:nvPr/>
        </p:nvCxnSpPr>
        <p:spPr>
          <a:xfrm>
            <a:off x="880516" y="7048500"/>
            <a:ext cx="13902284"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B7CED21-E64B-E956-D28D-FA8F922A4C81}"/>
              </a:ext>
            </a:extLst>
          </p:cNvPr>
          <p:cNvSpPr txBox="1"/>
          <p:nvPr/>
        </p:nvSpPr>
        <p:spPr>
          <a:xfrm>
            <a:off x="11545132" y="8614608"/>
            <a:ext cx="4609267" cy="338892"/>
          </a:xfrm>
          <a:prstGeom prst="rect">
            <a:avLst/>
          </a:prstGeom>
          <a:solidFill>
            <a:schemeClr val="bg1"/>
          </a:solidFill>
          <a:effectLst/>
        </p:spPr>
        <p:txBody>
          <a:bodyPr wrap="square" rtlCol="0">
            <a:spAutoFit/>
          </a:bodyPr>
          <a:lstStyle/>
          <a:p>
            <a:endParaRPr lang="en-US" sz="1100" dirty="0">
              <a:solidFill>
                <a:srgbClr val="FF0000"/>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34D09042-3C30-93FE-6C8B-2A1E0D95D051}"/>
              </a:ext>
            </a:extLst>
          </p:cNvPr>
          <p:cNvGrpSpPr/>
          <p:nvPr/>
        </p:nvGrpSpPr>
        <p:grpSpPr>
          <a:xfrm>
            <a:off x="-227752" y="9554333"/>
            <a:ext cx="18998834" cy="998080"/>
            <a:chOff x="0" y="0"/>
            <a:chExt cx="6426766" cy="337622"/>
          </a:xfrm>
        </p:grpSpPr>
        <p:sp>
          <p:nvSpPr>
            <p:cNvPr id="11" name="Freeform 3">
              <a:extLst>
                <a:ext uri="{FF2B5EF4-FFF2-40B4-BE49-F238E27FC236}">
                  <a16:creationId xmlns:a16="http://schemas.microsoft.com/office/drawing/2014/main" id="{FFC5C59B-E99C-DBE4-8BC2-93D44E1A89EA}"/>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14" name="TextBox 27">
            <a:extLst>
              <a:ext uri="{FF2B5EF4-FFF2-40B4-BE49-F238E27FC236}">
                <a16:creationId xmlns:a16="http://schemas.microsoft.com/office/drawing/2014/main" id="{97593C0C-8695-E8E8-6490-D5F9CC59DCD1}"/>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B30E2E30-00FA-204A-AAAC-E77C13E26F50}" type="slidenum">
              <a:rPr lang="en-US" sz="2400" smtClean="0">
                <a:solidFill>
                  <a:srgbClr val="FFFFFF"/>
                </a:solidFill>
                <a:latin typeface="Open Sans" panose="020B0606030504020204" pitchFamily="34" charset="0"/>
              </a:rPr>
              <a:t>28</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extLst>
      <p:ext uri="{BB962C8B-B14F-4D97-AF65-F5344CB8AC3E}">
        <p14:creationId xmlns:p14="http://schemas.microsoft.com/office/powerpoint/2010/main" val="1175700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4">
            <a:extLst>
              <a:ext uri="{FF2B5EF4-FFF2-40B4-BE49-F238E27FC236}">
                <a16:creationId xmlns:a16="http://schemas.microsoft.com/office/drawing/2014/main" id="{9DED63AE-7124-8913-2F9B-5D2830F63A95}"/>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2" name="Title 1"/>
          <p:cNvSpPr>
            <a:spLocks noGrp="1"/>
          </p:cNvSpPr>
          <p:nvPr>
            <p:ph type="title"/>
          </p:nvPr>
        </p:nvSpPr>
        <p:spPr/>
        <p:txBody>
          <a:bodyPr>
            <a:normAutofit fontScale="90000"/>
          </a:bodyPr>
          <a:lstStyle/>
          <a:p>
            <a:r>
              <a:rPr lang="en-US" sz="5000" dirty="0"/>
              <a:t>Underweight Mag Seven.  </a:t>
            </a:r>
            <a:br>
              <a:rPr lang="en-US" sz="5000" dirty="0"/>
            </a:br>
            <a:r>
              <a:rPr lang="en-US" sz="5000" dirty="0"/>
              <a:t>Buy “Remaining” 493 Stocks</a:t>
            </a:r>
          </a:p>
        </p:txBody>
      </p:sp>
      <p:graphicFrame>
        <p:nvGraphicFramePr>
          <p:cNvPr id="4" name="Chart 3">
            <a:extLst>
              <a:ext uri="{FF2B5EF4-FFF2-40B4-BE49-F238E27FC236}">
                <a16:creationId xmlns:a16="http://schemas.microsoft.com/office/drawing/2014/main" id="{71889AEA-C67E-E63F-92AD-44B5029F6ACA}"/>
              </a:ext>
            </a:extLst>
          </p:cNvPr>
          <p:cNvGraphicFramePr>
            <a:graphicFrameLocks/>
          </p:cNvGraphicFramePr>
          <p:nvPr/>
        </p:nvGraphicFramePr>
        <p:xfrm>
          <a:off x="672130" y="2530158"/>
          <a:ext cx="15643133" cy="649954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65A45B0A-FE59-E414-22C1-FA219F02D70C}"/>
              </a:ext>
            </a:extLst>
          </p:cNvPr>
          <p:cNvSpPr/>
          <p:nvPr/>
        </p:nvSpPr>
        <p:spPr>
          <a:xfrm>
            <a:off x="11185165" y="5779929"/>
            <a:ext cx="2514829" cy="688102"/>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00"/>
                </a:solidFill>
                <a:latin typeface="Cambria" panose="02040503050406030204" pitchFamily="18" charset="0"/>
                <a:ea typeface="Cambria" panose="02040503050406030204" pitchFamily="18" charset="0"/>
              </a:rPr>
              <a:t>Underperformance</a:t>
            </a:r>
            <a:endParaRPr lang="en-US" sz="1600" dirty="0">
              <a:solidFill>
                <a:srgbClr val="000000"/>
              </a:solidFill>
              <a:latin typeface="Cambria" panose="02040503050406030204" pitchFamily="18" charset="0"/>
              <a:ea typeface="Cambria" panose="02040503050406030204" pitchFamily="18" charset="0"/>
            </a:endParaRPr>
          </a:p>
        </p:txBody>
      </p:sp>
      <p:sp>
        <p:nvSpPr>
          <p:cNvPr id="6" name="Text Box 463">
            <a:extLst>
              <a:ext uri="{FF2B5EF4-FFF2-40B4-BE49-F238E27FC236}">
                <a16:creationId xmlns:a16="http://schemas.microsoft.com/office/drawing/2014/main" id="{7CF59BDF-5006-F737-57F6-099844E0D09E}"/>
              </a:ext>
            </a:extLst>
          </p:cNvPr>
          <p:cNvSpPr txBox="1">
            <a:spLocks noChangeArrowheads="1"/>
          </p:cNvSpPr>
          <p:nvPr/>
        </p:nvSpPr>
        <p:spPr bwMode="auto">
          <a:xfrm>
            <a:off x="672130" y="2530158"/>
            <a:ext cx="15643133" cy="1203135"/>
          </a:xfrm>
          <a:prstGeom prst="rect">
            <a:avLst/>
          </a:prstGeom>
          <a:solidFill>
            <a:schemeClr val="bg1"/>
          </a:solidFill>
          <a:ln w="0">
            <a:solidFill>
              <a:srgbClr val="000000"/>
            </a:solidFill>
            <a:miter lim="800000"/>
            <a:headEnd/>
            <a:tailEnd/>
          </a:ln>
          <a:effectLst/>
        </p:spPr>
        <p:txBody>
          <a:bodyPr vert="horz" wrap="square" lIns="91440" tIns="45720" rIns="91440" bIns="45720" numCol="1" anchor="ctr" anchorCtr="0" compatLnSpc="1">
            <a:prstTxWarp prst="textNoShape">
              <a:avLst/>
            </a:prstTxWarp>
          </a:bodyPr>
          <a:lstStyle/>
          <a:p>
            <a:pPr marL="0" marR="0" algn="ctr" eaLnBrk="0" fontAlgn="base" hangingPunct="0">
              <a:lnSpc>
                <a:spcPct val="115000"/>
              </a:lnSpc>
              <a:spcBef>
                <a:spcPts val="0"/>
              </a:spcBef>
              <a:spcAft>
                <a:spcPts val="0"/>
              </a:spcAft>
            </a:pPr>
            <a:r>
              <a:rPr lang="en-US" sz="2600" b="1"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Performance of Stocks</a:t>
            </a:r>
          </a:p>
          <a:p>
            <a:pPr marL="0" marR="0" algn="ctr" eaLnBrk="0" fontAlgn="base" hangingPunct="0">
              <a:lnSpc>
                <a:spcPct val="115000"/>
              </a:lnSpc>
              <a:spcBef>
                <a:spcPts val="0"/>
              </a:spcBef>
              <a:spcAft>
                <a:spcPts val="0"/>
              </a:spcAft>
            </a:pPr>
            <a:r>
              <a:rPr lang="en-US" sz="2600" b="1"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Before &amp; After Joining Top 10 Largest List</a:t>
            </a:r>
          </a:p>
          <a:p>
            <a:pPr marL="0" marR="0" algn="ctr" eaLnBrk="0" fontAlgn="base" hangingPunct="0">
              <a:lnSpc>
                <a:spcPct val="115000"/>
              </a:lnSpc>
              <a:spcBef>
                <a:spcPts val="0"/>
              </a:spcBef>
              <a:spcAft>
                <a:spcPts val="0"/>
              </a:spcAft>
            </a:pPr>
            <a:r>
              <a:rPr lang="en-US" sz="2000" dirty="0">
                <a:solidFill>
                  <a:srgbClr val="000000"/>
                </a:solidFill>
                <a:latin typeface="Cambria" panose="02040503050406030204" pitchFamily="18" charset="0"/>
                <a:ea typeface="Calibri" panose="020F0502020204030204" pitchFamily="34" charset="0"/>
                <a:cs typeface="Times New Roman" panose="02020603050405020304" pitchFamily="18" charset="0"/>
              </a:rPr>
              <a:t>(January 1926 – December 2022)</a:t>
            </a:r>
            <a:endPar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D1611F6F-7F54-DBA2-55B5-98830D01A179}"/>
              </a:ext>
            </a:extLst>
          </p:cNvPr>
          <p:cNvSpPr/>
          <p:nvPr/>
        </p:nvSpPr>
        <p:spPr>
          <a:xfrm>
            <a:off x="2895600" y="4412560"/>
            <a:ext cx="2514829" cy="68810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00"/>
                </a:solidFill>
                <a:latin typeface="Cambria" panose="02040503050406030204" pitchFamily="18" charset="0"/>
                <a:ea typeface="Cambria" panose="02040503050406030204" pitchFamily="18" charset="0"/>
              </a:rPr>
              <a:t>Outperformance</a:t>
            </a:r>
            <a:endParaRPr lang="en-US" sz="1600" dirty="0">
              <a:solidFill>
                <a:srgbClr val="000000"/>
              </a:solidFill>
              <a:latin typeface="Cambria" panose="02040503050406030204" pitchFamily="18" charset="0"/>
              <a:ea typeface="Cambria" panose="02040503050406030204" pitchFamily="18" charset="0"/>
            </a:endParaRPr>
          </a:p>
        </p:txBody>
      </p:sp>
      <p:sp>
        <p:nvSpPr>
          <p:cNvPr id="8" name="TextBox 3">
            <a:extLst>
              <a:ext uri="{FF2B5EF4-FFF2-40B4-BE49-F238E27FC236}">
                <a16:creationId xmlns:a16="http://schemas.microsoft.com/office/drawing/2014/main" id="{8D5CBFD1-FDD5-859B-FC1B-13976835A9DD}"/>
              </a:ext>
            </a:extLst>
          </p:cNvPr>
          <p:cNvSpPr txBox="1"/>
          <p:nvPr/>
        </p:nvSpPr>
        <p:spPr>
          <a:xfrm>
            <a:off x="666750" y="9163211"/>
            <a:ext cx="8173417" cy="26577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just">
              <a:lnSpc>
                <a:spcPct val="125000"/>
              </a:lnSpc>
              <a:spcBef>
                <a:spcPts val="0"/>
              </a:spcBef>
              <a:spcAft>
                <a:spcPts val="1000"/>
              </a:spcAft>
            </a:pPr>
            <a:r>
              <a:rPr lang="en-US" sz="1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Chart source: Dimensional Fund Advisors 2023. </a:t>
            </a:r>
            <a:endPar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6D3F376-B152-52A0-AD34-95C2EDC82A24}"/>
              </a:ext>
            </a:extLst>
          </p:cNvPr>
          <p:cNvSpPr/>
          <p:nvPr/>
        </p:nvSpPr>
        <p:spPr>
          <a:xfrm>
            <a:off x="8699500" y="4076700"/>
            <a:ext cx="215900" cy="44958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a:extLst>
              <a:ext uri="{FF2B5EF4-FFF2-40B4-BE49-F238E27FC236}">
                <a16:creationId xmlns:a16="http://schemas.microsoft.com/office/drawing/2014/main" id="{82E0F350-3821-DCAC-70DA-189B2C9A7AE3}"/>
              </a:ext>
            </a:extLst>
          </p:cNvPr>
          <p:cNvGraphicFramePr>
            <a:graphicFrameLocks/>
          </p:cNvGraphicFramePr>
          <p:nvPr/>
        </p:nvGraphicFramePr>
        <p:xfrm>
          <a:off x="704851" y="2922956"/>
          <a:ext cx="15610412" cy="6106744"/>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roup 2">
            <a:extLst>
              <a:ext uri="{FF2B5EF4-FFF2-40B4-BE49-F238E27FC236}">
                <a16:creationId xmlns:a16="http://schemas.microsoft.com/office/drawing/2014/main" id="{9D4AC387-6596-68BB-1DA8-D6082C305E81}"/>
              </a:ext>
            </a:extLst>
          </p:cNvPr>
          <p:cNvGrpSpPr/>
          <p:nvPr/>
        </p:nvGrpSpPr>
        <p:grpSpPr>
          <a:xfrm>
            <a:off x="-227752" y="9554333"/>
            <a:ext cx="18998834" cy="998080"/>
            <a:chOff x="0" y="0"/>
            <a:chExt cx="6426766" cy="337622"/>
          </a:xfrm>
        </p:grpSpPr>
        <p:sp>
          <p:nvSpPr>
            <p:cNvPr id="10" name="Freeform 3">
              <a:extLst>
                <a:ext uri="{FF2B5EF4-FFF2-40B4-BE49-F238E27FC236}">
                  <a16:creationId xmlns:a16="http://schemas.microsoft.com/office/drawing/2014/main" id="{72F1060C-FF20-58DA-C90A-85E629C402B5}"/>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12" name="TextBox 27">
            <a:extLst>
              <a:ext uri="{FF2B5EF4-FFF2-40B4-BE49-F238E27FC236}">
                <a16:creationId xmlns:a16="http://schemas.microsoft.com/office/drawing/2014/main" id="{422C6D9E-69F7-9585-2DF6-6F9B43B5979A}"/>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3436082F-1890-834C-9B16-7079EAD5EDAF}" type="slidenum">
              <a:rPr lang="en-US" sz="2400" smtClean="0">
                <a:solidFill>
                  <a:srgbClr val="FFFFFF"/>
                </a:solidFill>
                <a:latin typeface="Open Sans" panose="020B0606030504020204" pitchFamily="34" charset="0"/>
              </a:rPr>
              <a:t>29</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extLst>
      <p:ext uri="{BB962C8B-B14F-4D97-AF65-F5344CB8AC3E}">
        <p14:creationId xmlns:p14="http://schemas.microsoft.com/office/powerpoint/2010/main" val="475194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131212"/>
            <a:ext cx="18288000" cy="4168140"/>
          </a:xfrm>
          <a:custGeom>
            <a:avLst/>
            <a:gdLst/>
            <a:ahLst/>
            <a:cxnLst/>
            <a:rect l="l" t="t" r="r" b="b"/>
            <a:pathLst>
              <a:path w="18288000" h="4168140">
                <a:moveTo>
                  <a:pt x="0" y="0"/>
                </a:moveTo>
                <a:lnTo>
                  <a:pt x="18288000" y="0"/>
                </a:lnTo>
                <a:lnTo>
                  <a:pt x="18288000" y="4168140"/>
                </a:lnTo>
                <a:lnTo>
                  <a:pt x="0" y="4168140"/>
                </a:lnTo>
                <a:lnTo>
                  <a:pt x="0" y="0"/>
                </a:lnTo>
                <a:close/>
              </a:path>
            </a:pathLst>
          </a:custGeom>
          <a:blipFill>
            <a:blip r:embed="rId2"/>
            <a:stretch>
              <a:fillRect l="-91" r="-91"/>
            </a:stretch>
          </a:blipFill>
        </p:spPr>
        <p:txBody>
          <a:bodyPr/>
          <a:lstStyle/>
          <a:p>
            <a:endParaRPr lang="en-US"/>
          </a:p>
        </p:txBody>
      </p:sp>
      <p:sp>
        <p:nvSpPr>
          <p:cNvPr id="3" name="Freeform 3"/>
          <p:cNvSpPr/>
          <p:nvPr/>
        </p:nvSpPr>
        <p:spPr>
          <a:xfrm>
            <a:off x="-383330" y="5898318"/>
            <a:ext cx="18864465" cy="232895"/>
          </a:xfrm>
          <a:custGeom>
            <a:avLst/>
            <a:gdLst/>
            <a:ahLst/>
            <a:cxnLst/>
            <a:rect l="l" t="t" r="r" b="b"/>
            <a:pathLst>
              <a:path w="18864465" h="232895">
                <a:moveTo>
                  <a:pt x="0" y="0"/>
                </a:moveTo>
                <a:lnTo>
                  <a:pt x="18864465" y="0"/>
                </a:lnTo>
                <a:lnTo>
                  <a:pt x="18864465" y="232894"/>
                </a:lnTo>
                <a:lnTo>
                  <a:pt x="0" y="232894"/>
                </a:lnTo>
                <a:lnTo>
                  <a:pt x="0" y="0"/>
                </a:lnTo>
                <a:close/>
              </a:path>
            </a:pathLst>
          </a:custGeom>
          <a:blipFill>
            <a:blip r:embed="rId3"/>
            <a:stretch>
              <a:fillRect/>
            </a:stretch>
          </a:blipFill>
        </p:spPr>
        <p:txBody>
          <a:bodyPr/>
          <a:lstStyle/>
          <a:p>
            <a:endParaRPr lang="en-US"/>
          </a:p>
        </p:txBody>
      </p:sp>
      <p:sp>
        <p:nvSpPr>
          <p:cNvPr id="4" name="Freeform 4"/>
          <p:cNvSpPr/>
          <p:nvPr/>
        </p:nvSpPr>
        <p:spPr>
          <a:xfrm>
            <a:off x="10423576" y="0"/>
            <a:ext cx="7864424" cy="5898318"/>
          </a:xfrm>
          <a:custGeom>
            <a:avLst/>
            <a:gdLst/>
            <a:ahLst/>
            <a:cxnLst/>
            <a:rect l="l" t="t" r="r" b="b"/>
            <a:pathLst>
              <a:path w="7864424" h="5898318">
                <a:moveTo>
                  <a:pt x="0" y="0"/>
                </a:moveTo>
                <a:lnTo>
                  <a:pt x="7864424" y="0"/>
                </a:lnTo>
                <a:lnTo>
                  <a:pt x="7864424" y="5898318"/>
                </a:lnTo>
                <a:lnTo>
                  <a:pt x="0" y="5898318"/>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6815095" y="7396626"/>
            <a:ext cx="10444205" cy="1455366"/>
          </a:xfrm>
          <a:prstGeom prst="rect">
            <a:avLst/>
          </a:prstGeom>
        </p:spPr>
        <p:txBody>
          <a:bodyPr lIns="0" tIns="0" rIns="0" bIns="0" rtlCol="0" anchor="t">
            <a:spAutoFit/>
          </a:bodyPr>
          <a:lstStyle/>
          <a:p>
            <a:pPr algn="r">
              <a:lnSpc>
                <a:spcPts val="5880"/>
              </a:lnSpc>
              <a:spcBef>
                <a:spcPct val="0"/>
              </a:spcBef>
            </a:pPr>
            <a:r>
              <a:rPr lang="en-US" sz="4200">
                <a:solidFill>
                  <a:srgbClr val="FFFFFF"/>
                </a:solidFill>
                <a:latin typeface="Nunito Sans"/>
              </a:rPr>
              <a:t>Client Name</a:t>
            </a:r>
          </a:p>
          <a:p>
            <a:pPr algn="r">
              <a:lnSpc>
                <a:spcPts val="5880"/>
              </a:lnSpc>
              <a:spcBef>
                <a:spcPct val="0"/>
              </a:spcBef>
            </a:pPr>
            <a:r>
              <a:rPr lang="en-US" sz="4200">
                <a:solidFill>
                  <a:srgbClr val="FFFFFF"/>
                </a:solidFill>
                <a:latin typeface="Nunito Sans"/>
              </a:rPr>
              <a:t>Month 2024</a:t>
            </a:r>
          </a:p>
        </p:txBody>
      </p:sp>
      <p:sp>
        <p:nvSpPr>
          <p:cNvPr id="7" name="TextBox 7"/>
          <p:cNvSpPr txBox="1"/>
          <p:nvPr/>
        </p:nvSpPr>
        <p:spPr>
          <a:xfrm>
            <a:off x="423090" y="9296400"/>
            <a:ext cx="17067005" cy="693379"/>
          </a:xfrm>
          <a:prstGeom prst="rect">
            <a:avLst/>
          </a:prstGeom>
        </p:spPr>
        <p:txBody>
          <a:bodyPr lIns="0" tIns="0" rIns="0" bIns="0" rtlCol="0" anchor="t">
            <a:spAutoFit/>
          </a:bodyPr>
          <a:lstStyle/>
          <a:p>
            <a:pPr>
              <a:lnSpc>
                <a:spcPts val="1800"/>
              </a:lnSpc>
            </a:pPr>
            <a:r>
              <a:rPr lang="en-US" sz="1800" dirty="0">
                <a:solidFill>
                  <a:srgbClr val="FFFFFF"/>
                </a:solidFill>
                <a:latin typeface="Open Sans" panose="020B0606030504020204" pitchFamily="34" charset="0"/>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1800"/>
              </a:lnSpc>
            </a:pPr>
            <a:endParaRPr lang="en-US" sz="1800" dirty="0">
              <a:solidFill>
                <a:srgbClr val="FFFFFF"/>
              </a:solidFill>
              <a:latin typeface="Open Sans" panose="020B0606030504020204" pitchFamily="34" charset="0"/>
            </a:endParaRPr>
          </a:p>
        </p:txBody>
      </p:sp>
      <p:sp>
        <p:nvSpPr>
          <p:cNvPr id="8" name="TextBox 5">
            <a:extLst>
              <a:ext uri="{FF2B5EF4-FFF2-40B4-BE49-F238E27FC236}">
                <a16:creationId xmlns:a16="http://schemas.microsoft.com/office/drawing/2014/main" id="{FA1E57D4-9625-D5A8-6A57-F59ACB1B29CC}"/>
              </a:ext>
            </a:extLst>
          </p:cNvPr>
          <p:cNvSpPr txBox="1"/>
          <p:nvPr/>
        </p:nvSpPr>
        <p:spPr>
          <a:xfrm>
            <a:off x="192296" y="6658756"/>
            <a:ext cx="17067005" cy="795089"/>
          </a:xfrm>
          <a:prstGeom prst="rect">
            <a:avLst/>
          </a:prstGeom>
        </p:spPr>
        <p:txBody>
          <a:bodyPr wrap="square" lIns="0" tIns="0" rIns="0" bIns="0" rtlCol="0" anchor="t">
            <a:spAutoFit/>
          </a:bodyPr>
          <a:lstStyle/>
          <a:p>
            <a:pPr algn="r">
              <a:lnSpc>
                <a:spcPts val="6160"/>
              </a:lnSpc>
            </a:pPr>
            <a:r>
              <a:rPr lang="en-US" sz="5400" b="1" dirty="0">
                <a:solidFill>
                  <a:srgbClr val="FFFFFF"/>
                </a:solidFill>
                <a:latin typeface="Libby" pitchFamily="2" charset="0"/>
              </a:rPr>
              <a:t>Alt design/Brand for Title Slide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4">
            <a:extLst>
              <a:ext uri="{FF2B5EF4-FFF2-40B4-BE49-F238E27FC236}">
                <a16:creationId xmlns:a16="http://schemas.microsoft.com/office/drawing/2014/main" id="{24F0473A-4D19-4AA2-B857-CEDBE0287A8C}"/>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2" name="Title 1"/>
          <p:cNvSpPr>
            <a:spLocks noGrp="1"/>
          </p:cNvSpPr>
          <p:nvPr>
            <p:ph type="title"/>
          </p:nvPr>
        </p:nvSpPr>
        <p:spPr/>
        <p:txBody>
          <a:bodyPr>
            <a:normAutofit fontScale="90000"/>
          </a:bodyPr>
          <a:lstStyle/>
          <a:p>
            <a:r>
              <a:rPr lang="en-US" sz="5000" dirty="0"/>
              <a:t>Attractive Valuations Improve Their Odds</a:t>
            </a:r>
          </a:p>
        </p:txBody>
      </p:sp>
      <p:graphicFrame>
        <p:nvGraphicFramePr>
          <p:cNvPr id="4" name="Chart 3">
            <a:extLst>
              <a:ext uri="{FF2B5EF4-FFF2-40B4-BE49-F238E27FC236}">
                <a16:creationId xmlns:a16="http://schemas.microsoft.com/office/drawing/2014/main" id="{82E0F350-3821-DCAC-70DA-189B2C9A7AE3}"/>
              </a:ext>
            </a:extLst>
          </p:cNvPr>
          <p:cNvGraphicFramePr>
            <a:graphicFrameLocks/>
          </p:cNvGraphicFramePr>
          <p:nvPr/>
        </p:nvGraphicFramePr>
        <p:xfrm>
          <a:off x="704851" y="2922956"/>
          <a:ext cx="15610412" cy="610674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463">
            <a:extLst>
              <a:ext uri="{FF2B5EF4-FFF2-40B4-BE49-F238E27FC236}">
                <a16:creationId xmlns:a16="http://schemas.microsoft.com/office/drawing/2014/main" id="{BD7CF5F7-EB29-AA02-B0D9-6904251E1E38}"/>
              </a:ext>
            </a:extLst>
          </p:cNvPr>
          <p:cNvSpPr txBox="1">
            <a:spLocks noChangeArrowheads="1"/>
          </p:cNvSpPr>
          <p:nvPr/>
        </p:nvSpPr>
        <p:spPr bwMode="auto">
          <a:xfrm>
            <a:off x="704850" y="2530158"/>
            <a:ext cx="15610414" cy="1134566"/>
          </a:xfrm>
          <a:prstGeom prst="rect">
            <a:avLst/>
          </a:prstGeom>
          <a:solidFill>
            <a:schemeClr val="bg1"/>
          </a:solidFill>
          <a:ln w="0">
            <a:solidFill>
              <a:srgbClr val="000000"/>
            </a:solidFill>
            <a:miter lim="800000"/>
            <a:headEnd/>
            <a:tailEnd/>
          </a:ln>
          <a:effectLst/>
        </p:spPr>
        <p:txBody>
          <a:bodyPr vert="horz" wrap="square" lIns="91440" tIns="45720" rIns="91440" bIns="45720" numCol="1" anchor="ctr" anchorCtr="0" compatLnSpc="1">
            <a:prstTxWarp prst="textNoShape">
              <a:avLst/>
            </a:prstTxWarp>
          </a:bodyPr>
          <a:lstStyle/>
          <a:p>
            <a:pPr marL="0" marR="0" algn="ctr" eaLnBrk="0" fontAlgn="base" hangingPunct="0">
              <a:lnSpc>
                <a:spcPct val="115000"/>
              </a:lnSpc>
              <a:spcBef>
                <a:spcPts val="0"/>
              </a:spcBef>
              <a:spcAft>
                <a:spcPts val="0"/>
              </a:spcAft>
            </a:pPr>
            <a:r>
              <a:rPr lang="en-US" sz="2600" b="1"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Asset Class Price-to-Earnings Valuations </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eaLnBrk="0" fontAlgn="base" hangingPunct="0">
              <a:lnSpc>
                <a:spcPct val="115000"/>
              </a:lnSpc>
              <a:spcBef>
                <a:spcPts val="0"/>
              </a:spcBef>
              <a:spcAft>
                <a:spcPts val="0"/>
              </a:spcAft>
            </a:pPr>
            <a:r>
              <a:rPr lang="en-US" sz="20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(Price-to-Earnings Ratio Multiple</a:t>
            </a:r>
            <a:r>
              <a:rPr lang="en-US" sz="2000" dirty="0">
                <a:solidFill>
                  <a:srgbClr val="000000"/>
                </a:solidFill>
                <a:latin typeface="Cambria" panose="02040503050406030204" pitchFamily="18" charset="0"/>
                <a:ea typeface="Calibri" panose="020F0502020204030204" pitchFamily="34" charset="0"/>
                <a:cs typeface="Times New Roman" panose="02020603050405020304" pitchFamily="18" charset="0"/>
              </a:rPr>
              <a:t>, 12/31/2023</a:t>
            </a:r>
            <a:r>
              <a:rPr lang="en-US" sz="20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9B6368F3-E762-34A4-5C9E-4FC3D98F703C}"/>
              </a:ext>
            </a:extLst>
          </p:cNvPr>
          <p:cNvSpPr/>
          <p:nvPr/>
        </p:nvSpPr>
        <p:spPr>
          <a:xfrm>
            <a:off x="11201400" y="4991848"/>
            <a:ext cx="2184431" cy="425703"/>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00"/>
                </a:solidFill>
                <a:latin typeface="Cambria" panose="02040503050406030204" pitchFamily="18" charset="0"/>
                <a:ea typeface="Cambria" panose="02040503050406030204" pitchFamily="18" charset="0"/>
              </a:rPr>
              <a:t>Expensive</a:t>
            </a:r>
            <a:endParaRPr lang="en-US" sz="1600" dirty="0">
              <a:solidFill>
                <a:srgbClr val="000000"/>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260AD51-5590-4D5E-2E5D-51529C1DFED5}"/>
              </a:ext>
            </a:extLst>
          </p:cNvPr>
          <p:cNvSpPr/>
          <p:nvPr/>
        </p:nvSpPr>
        <p:spPr>
          <a:xfrm>
            <a:off x="2514600" y="5763476"/>
            <a:ext cx="6705600" cy="425703"/>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00"/>
                </a:solidFill>
                <a:latin typeface="Cambria" panose="02040503050406030204" pitchFamily="18" charset="0"/>
                <a:ea typeface="Cambria" panose="02040503050406030204" pitchFamily="18" charset="0"/>
              </a:rPr>
              <a:t>Cheap</a:t>
            </a:r>
            <a:endParaRPr lang="en-US" sz="1600" dirty="0">
              <a:solidFill>
                <a:srgbClr val="000000"/>
              </a:solidFill>
              <a:latin typeface="Cambria" panose="02040503050406030204" pitchFamily="18" charset="0"/>
              <a:ea typeface="Cambria" panose="02040503050406030204" pitchFamily="18" charset="0"/>
            </a:endParaRPr>
          </a:p>
        </p:txBody>
      </p:sp>
      <p:sp>
        <p:nvSpPr>
          <p:cNvPr id="8" name="TextBox 3">
            <a:extLst>
              <a:ext uri="{FF2B5EF4-FFF2-40B4-BE49-F238E27FC236}">
                <a16:creationId xmlns:a16="http://schemas.microsoft.com/office/drawing/2014/main" id="{8D5CBFD1-FDD5-859B-FC1B-13976835A9DD}"/>
              </a:ext>
            </a:extLst>
          </p:cNvPr>
          <p:cNvSpPr txBox="1"/>
          <p:nvPr/>
        </p:nvSpPr>
        <p:spPr>
          <a:xfrm>
            <a:off x="666750" y="9163211"/>
            <a:ext cx="8173417" cy="26577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just">
              <a:lnSpc>
                <a:spcPct val="125000"/>
              </a:lnSpc>
              <a:spcBef>
                <a:spcPts val="0"/>
              </a:spcBef>
              <a:spcAft>
                <a:spcPts val="1000"/>
              </a:spcAft>
            </a:pPr>
            <a:r>
              <a:rPr lang="en-US" sz="1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‘Important Disclosures’ section provides index definitions.  Index data source is YCharts and are inclusive of reinvested dividends. </a:t>
            </a:r>
            <a:endPar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9F53B04-2C8F-5ADF-0403-7E086B75A55F}"/>
              </a:ext>
            </a:extLst>
          </p:cNvPr>
          <p:cNvGrpSpPr/>
          <p:nvPr/>
        </p:nvGrpSpPr>
        <p:grpSpPr>
          <a:xfrm>
            <a:off x="-227752" y="9554333"/>
            <a:ext cx="18998834" cy="998080"/>
            <a:chOff x="0" y="0"/>
            <a:chExt cx="6426766" cy="337622"/>
          </a:xfrm>
        </p:grpSpPr>
        <p:sp>
          <p:nvSpPr>
            <p:cNvPr id="9" name="Freeform 3">
              <a:extLst>
                <a:ext uri="{FF2B5EF4-FFF2-40B4-BE49-F238E27FC236}">
                  <a16:creationId xmlns:a16="http://schemas.microsoft.com/office/drawing/2014/main" id="{120CE5E2-9399-26BA-8255-672EAF7E39D5}"/>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11" name="TextBox 27">
            <a:extLst>
              <a:ext uri="{FF2B5EF4-FFF2-40B4-BE49-F238E27FC236}">
                <a16:creationId xmlns:a16="http://schemas.microsoft.com/office/drawing/2014/main" id="{085E3986-1B1C-4FB5-5D18-8A0E41CBFF70}"/>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39F19C6D-7C91-CA43-A0D5-627461B9275F}" type="slidenum">
              <a:rPr lang="en-US" sz="2400" smtClean="0">
                <a:solidFill>
                  <a:srgbClr val="FFFFFF"/>
                </a:solidFill>
                <a:latin typeface="Open Sans" panose="020B0606030504020204" pitchFamily="34" charset="0"/>
              </a:rPr>
              <a:t>30</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extLst>
      <p:ext uri="{BB962C8B-B14F-4D97-AF65-F5344CB8AC3E}">
        <p14:creationId xmlns:p14="http://schemas.microsoft.com/office/powerpoint/2010/main" val="4214601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000" dirty="0"/>
              <a:t>Shifting Back to Our Structural Allocation</a:t>
            </a:r>
          </a:p>
        </p:txBody>
      </p:sp>
      <p:sp>
        <p:nvSpPr>
          <p:cNvPr id="4" name="TextBox 3">
            <a:extLst>
              <a:ext uri="{FF2B5EF4-FFF2-40B4-BE49-F238E27FC236}">
                <a16:creationId xmlns:a16="http://schemas.microsoft.com/office/drawing/2014/main" id="{8D5CBFD1-FDD5-859B-FC1B-13976835A9DD}"/>
              </a:ext>
            </a:extLst>
          </p:cNvPr>
          <p:cNvSpPr txBox="1"/>
          <p:nvPr/>
        </p:nvSpPr>
        <p:spPr>
          <a:xfrm>
            <a:off x="666750" y="9163211"/>
            <a:ext cx="8173417" cy="26577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just">
              <a:lnSpc>
                <a:spcPct val="125000"/>
              </a:lnSpc>
              <a:spcBef>
                <a:spcPts val="0"/>
              </a:spcBef>
              <a:spcAft>
                <a:spcPts val="1000"/>
              </a:spcAft>
            </a:pPr>
            <a:r>
              <a:rPr 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Important Disclaimer: RSG Advisory, For Illustration Purposes as of 12/31/2023</a:t>
            </a:r>
            <a:r>
              <a:rPr lang="en-US" sz="1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8" name="Picture 2" descr="The GMV Portfolio on the Efficient Frontier. Data Source: A personal... |  Download Scientific Diagram">
            <a:extLst>
              <a:ext uri="{FF2B5EF4-FFF2-40B4-BE49-F238E27FC236}">
                <a16:creationId xmlns:a16="http://schemas.microsoft.com/office/drawing/2014/main" id="{991192CF-F134-53E4-9C51-C39423BCD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310" y="3098645"/>
            <a:ext cx="12203242" cy="59900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7909F77-6397-5E41-6699-F3C92673F365}"/>
              </a:ext>
            </a:extLst>
          </p:cNvPr>
          <p:cNvSpPr txBox="1"/>
          <p:nvPr/>
        </p:nvSpPr>
        <p:spPr>
          <a:xfrm>
            <a:off x="10245806" y="3128991"/>
            <a:ext cx="1298489" cy="584775"/>
          </a:xfrm>
          <a:prstGeom prst="rect">
            <a:avLst/>
          </a:prstGeom>
          <a:noFill/>
        </p:spPr>
        <p:txBody>
          <a:bodyPr wrap="square" rtlCol="0">
            <a:spAutoFit/>
          </a:bodyPr>
          <a:lstStyle/>
          <a:p>
            <a:r>
              <a:rPr lang="en-US" sz="1600" dirty="0">
                <a:solidFill>
                  <a:srgbClr val="000000"/>
                </a:solidFill>
                <a:latin typeface="Cambria" panose="02040503050406030204" pitchFamily="18" charset="0"/>
                <a:ea typeface="Cambria" panose="02040503050406030204" pitchFamily="18" charset="0"/>
              </a:rPr>
              <a:t>Growth </a:t>
            </a:r>
          </a:p>
          <a:p>
            <a:r>
              <a:rPr lang="en-US" sz="1600" dirty="0">
                <a:solidFill>
                  <a:srgbClr val="000000"/>
                </a:solidFill>
                <a:latin typeface="Cambria" panose="02040503050406030204" pitchFamily="18" charset="0"/>
                <a:ea typeface="Cambria" panose="02040503050406030204" pitchFamily="18" charset="0"/>
              </a:rPr>
              <a:t>90% Stocks</a:t>
            </a:r>
          </a:p>
        </p:txBody>
      </p:sp>
      <p:sp>
        <p:nvSpPr>
          <p:cNvPr id="30" name="TextBox 29">
            <a:extLst>
              <a:ext uri="{FF2B5EF4-FFF2-40B4-BE49-F238E27FC236}">
                <a16:creationId xmlns:a16="http://schemas.microsoft.com/office/drawing/2014/main" id="{1D979687-B3FF-2395-309B-95CCEC92DB1F}"/>
              </a:ext>
            </a:extLst>
          </p:cNvPr>
          <p:cNvSpPr txBox="1"/>
          <p:nvPr/>
        </p:nvSpPr>
        <p:spPr>
          <a:xfrm>
            <a:off x="7951372" y="3642767"/>
            <a:ext cx="1777590" cy="584775"/>
          </a:xfrm>
          <a:prstGeom prst="rect">
            <a:avLst/>
          </a:prstGeom>
          <a:noFill/>
        </p:spPr>
        <p:txBody>
          <a:bodyPr wrap="square" rtlCol="0">
            <a:spAutoFit/>
          </a:bodyPr>
          <a:lstStyle/>
          <a:p>
            <a:r>
              <a:rPr lang="en-US" sz="1600" dirty="0">
                <a:solidFill>
                  <a:srgbClr val="000000"/>
                </a:solidFill>
                <a:latin typeface="Cambria" panose="02040503050406030204" pitchFamily="18" charset="0"/>
                <a:ea typeface="Cambria" panose="02040503050406030204" pitchFamily="18" charset="0"/>
              </a:rPr>
              <a:t>Moderate Growth </a:t>
            </a:r>
          </a:p>
          <a:p>
            <a:r>
              <a:rPr lang="en-US" sz="1600" dirty="0">
                <a:solidFill>
                  <a:srgbClr val="000000"/>
                </a:solidFill>
                <a:latin typeface="Cambria" panose="02040503050406030204" pitchFamily="18" charset="0"/>
                <a:ea typeface="Cambria" panose="02040503050406030204" pitchFamily="18" charset="0"/>
              </a:rPr>
              <a:t>75% Stocks</a:t>
            </a:r>
          </a:p>
        </p:txBody>
      </p:sp>
      <p:sp>
        <p:nvSpPr>
          <p:cNvPr id="31" name="TextBox 30">
            <a:extLst>
              <a:ext uri="{FF2B5EF4-FFF2-40B4-BE49-F238E27FC236}">
                <a16:creationId xmlns:a16="http://schemas.microsoft.com/office/drawing/2014/main" id="{C8629629-3249-A2E1-FE52-4AD3C92327AF}"/>
              </a:ext>
            </a:extLst>
          </p:cNvPr>
          <p:cNvSpPr txBox="1"/>
          <p:nvPr/>
        </p:nvSpPr>
        <p:spPr>
          <a:xfrm>
            <a:off x="5826625" y="4356166"/>
            <a:ext cx="1870818" cy="830997"/>
          </a:xfrm>
          <a:prstGeom prst="rect">
            <a:avLst/>
          </a:prstGeom>
          <a:noFill/>
          <a:ln w="9525">
            <a:noFill/>
          </a:ln>
          <a:effectLst/>
        </p:spPr>
        <p:txBody>
          <a:bodyPr wrap="square" rtlCol="0">
            <a:spAutoFit/>
          </a:bodyPr>
          <a:lstStyle/>
          <a:p>
            <a:r>
              <a:rPr lang="en-US" sz="1600" u="sng" dirty="0">
                <a:solidFill>
                  <a:srgbClr val="000000"/>
                </a:solidFill>
                <a:latin typeface="Cambria" panose="02040503050406030204" pitchFamily="18" charset="0"/>
                <a:ea typeface="Cambria" panose="02040503050406030204" pitchFamily="18" charset="0"/>
              </a:rPr>
              <a:t>Balanced (current)</a:t>
            </a:r>
          </a:p>
          <a:p>
            <a:r>
              <a:rPr lang="en-US" sz="1600" i="1" dirty="0">
                <a:solidFill>
                  <a:srgbClr val="000000"/>
                </a:solidFill>
                <a:latin typeface="Cambria" panose="02040503050406030204" pitchFamily="18" charset="0"/>
                <a:ea typeface="Cambria" panose="02040503050406030204" pitchFamily="18" charset="0"/>
              </a:rPr>
              <a:t>60% Stocks </a:t>
            </a:r>
          </a:p>
          <a:p>
            <a:r>
              <a:rPr lang="en-US" sz="1600" i="1" dirty="0">
                <a:solidFill>
                  <a:srgbClr val="000000"/>
                </a:solidFill>
                <a:latin typeface="Cambria" panose="02040503050406030204" pitchFamily="18" charset="0"/>
                <a:ea typeface="Cambria" panose="02040503050406030204" pitchFamily="18" charset="0"/>
              </a:rPr>
              <a:t>40% Bonds</a:t>
            </a:r>
          </a:p>
        </p:txBody>
      </p:sp>
      <p:sp>
        <p:nvSpPr>
          <p:cNvPr id="32" name="TextBox 31">
            <a:extLst>
              <a:ext uri="{FF2B5EF4-FFF2-40B4-BE49-F238E27FC236}">
                <a16:creationId xmlns:a16="http://schemas.microsoft.com/office/drawing/2014/main" id="{BB80319D-8107-1238-F534-DC6B4D92B846}"/>
              </a:ext>
            </a:extLst>
          </p:cNvPr>
          <p:cNvSpPr txBox="1"/>
          <p:nvPr/>
        </p:nvSpPr>
        <p:spPr>
          <a:xfrm>
            <a:off x="3592958" y="5367428"/>
            <a:ext cx="2104251" cy="584775"/>
          </a:xfrm>
          <a:prstGeom prst="rect">
            <a:avLst/>
          </a:prstGeom>
          <a:noFill/>
        </p:spPr>
        <p:txBody>
          <a:bodyPr wrap="square" rtlCol="0">
            <a:spAutoFit/>
          </a:bodyPr>
          <a:lstStyle/>
          <a:p>
            <a:r>
              <a:rPr lang="en-US" sz="1600" dirty="0">
                <a:solidFill>
                  <a:srgbClr val="000000"/>
                </a:solidFill>
                <a:latin typeface="Cambria" panose="02040503050406030204" pitchFamily="18" charset="0"/>
                <a:ea typeface="Cambria" panose="02040503050406030204" pitchFamily="18" charset="0"/>
              </a:rPr>
              <a:t>Conservative Growth</a:t>
            </a:r>
          </a:p>
          <a:p>
            <a:r>
              <a:rPr lang="en-US" sz="1600" dirty="0">
                <a:solidFill>
                  <a:srgbClr val="000000"/>
                </a:solidFill>
                <a:latin typeface="Cambria" panose="02040503050406030204" pitchFamily="18" charset="0"/>
                <a:ea typeface="Cambria" panose="02040503050406030204" pitchFamily="18" charset="0"/>
              </a:rPr>
              <a:t>45% Stocks</a:t>
            </a:r>
          </a:p>
        </p:txBody>
      </p:sp>
      <p:sp>
        <p:nvSpPr>
          <p:cNvPr id="33" name="TextBox 32">
            <a:extLst>
              <a:ext uri="{FF2B5EF4-FFF2-40B4-BE49-F238E27FC236}">
                <a16:creationId xmlns:a16="http://schemas.microsoft.com/office/drawing/2014/main" id="{58368140-A434-A4C9-6DDF-2FFCF4E88CB7}"/>
              </a:ext>
            </a:extLst>
          </p:cNvPr>
          <p:cNvSpPr txBox="1"/>
          <p:nvPr/>
        </p:nvSpPr>
        <p:spPr>
          <a:xfrm>
            <a:off x="2124157" y="6699784"/>
            <a:ext cx="1406306" cy="830997"/>
          </a:xfrm>
          <a:prstGeom prst="rect">
            <a:avLst/>
          </a:prstGeom>
          <a:noFill/>
        </p:spPr>
        <p:txBody>
          <a:bodyPr wrap="square" rtlCol="0">
            <a:spAutoFit/>
          </a:bodyPr>
          <a:lstStyle/>
          <a:p>
            <a:r>
              <a:rPr lang="en-US" sz="1600" dirty="0">
                <a:solidFill>
                  <a:srgbClr val="000000"/>
                </a:solidFill>
                <a:latin typeface="Cambria" panose="02040503050406030204" pitchFamily="18" charset="0"/>
                <a:ea typeface="Cambria" panose="02040503050406030204" pitchFamily="18" charset="0"/>
              </a:rPr>
              <a:t>Conservative</a:t>
            </a:r>
          </a:p>
          <a:p>
            <a:r>
              <a:rPr lang="en-US" sz="1600" dirty="0">
                <a:solidFill>
                  <a:srgbClr val="000000"/>
                </a:solidFill>
                <a:latin typeface="Cambria" panose="02040503050406030204" pitchFamily="18" charset="0"/>
                <a:ea typeface="Cambria" panose="02040503050406030204" pitchFamily="18" charset="0"/>
              </a:rPr>
              <a:t>30% Stocks</a:t>
            </a:r>
          </a:p>
          <a:p>
            <a:endParaRPr lang="en-US" sz="1600" dirty="0">
              <a:solidFill>
                <a:srgbClr val="000000"/>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11AAEB5-3BBC-993F-8DAC-F5FE1DBF7D8C}"/>
              </a:ext>
            </a:extLst>
          </p:cNvPr>
          <p:cNvSpPr txBox="1"/>
          <p:nvPr/>
        </p:nvSpPr>
        <p:spPr>
          <a:xfrm>
            <a:off x="11733035" y="3452898"/>
            <a:ext cx="1748777" cy="338554"/>
          </a:xfrm>
          <a:prstGeom prst="rect">
            <a:avLst/>
          </a:prstGeom>
          <a:noFill/>
        </p:spPr>
        <p:txBody>
          <a:bodyPr wrap="square" rtlCol="0">
            <a:spAutoFit/>
          </a:bodyPr>
          <a:lstStyle/>
          <a:p>
            <a:r>
              <a:rPr lang="en-US" sz="1600" i="1" dirty="0">
                <a:solidFill>
                  <a:srgbClr val="000000"/>
                </a:solidFill>
              </a:rPr>
              <a:t>From 100% Stocks</a:t>
            </a:r>
          </a:p>
        </p:txBody>
      </p:sp>
      <p:sp>
        <p:nvSpPr>
          <p:cNvPr id="39" name="TextBox 38">
            <a:extLst>
              <a:ext uri="{FF2B5EF4-FFF2-40B4-BE49-F238E27FC236}">
                <a16:creationId xmlns:a16="http://schemas.microsoft.com/office/drawing/2014/main" id="{0B9C498C-8CAE-A745-A0E5-2A9280139B20}"/>
              </a:ext>
            </a:extLst>
          </p:cNvPr>
          <p:cNvSpPr txBox="1"/>
          <p:nvPr/>
        </p:nvSpPr>
        <p:spPr>
          <a:xfrm>
            <a:off x="9702511" y="4143541"/>
            <a:ext cx="1748777" cy="338554"/>
          </a:xfrm>
          <a:prstGeom prst="rect">
            <a:avLst/>
          </a:prstGeom>
          <a:noFill/>
        </p:spPr>
        <p:txBody>
          <a:bodyPr wrap="square" rtlCol="0">
            <a:spAutoFit/>
          </a:bodyPr>
          <a:lstStyle/>
          <a:p>
            <a:r>
              <a:rPr lang="en-US" sz="1600" i="1" dirty="0">
                <a:solidFill>
                  <a:srgbClr val="000000"/>
                </a:solidFill>
                <a:latin typeface="Cambria" panose="02040503050406030204" pitchFamily="18" charset="0"/>
                <a:ea typeface="Cambria" panose="02040503050406030204" pitchFamily="18" charset="0"/>
              </a:rPr>
              <a:t>From 85% Stocks</a:t>
            </a:r>
          </a:p>
        </p:txBody>
      </p:sp>
      <p:sp>
        <p:nvSpPr>
          <p:cNvPr id="40" name="TextBox 39">
            <a:extLst>
              <a:ext uri="{FF2B5EF4-FFF2-40B4-BE49-F238E27FC236}">
                <a16:creationId xmlns:a16="http://schemas.microsoft.com/office/drawing/2014/main" id="{4EDB41C5-459E-8508-4B9C-A2280D53E5A5}"/>
              </a:ext>
            </a:extLst>
          </p:cNvPr>
          <p:cNvSpPr txBox="1"/>
          <p:nvPr/>
        </p:nvSpPr>
        <p:spPr>
          <a:xfrm>
            <a:off x="5634502" y="5736992"/>
            <a:ext cx="1756898" cy="338554"/>
          </a:xfrm>
          <a:prstGeom prst="rect">
            <a:avLst/>
          </a:prstGeom>
          <a:noFill/>
        </p:spPr>
        <p:txBody>
          <a:bodyPr wrap="square" rtlCol="0">
            <a:spAutoFit/>
          </a:bodyPr>
          <a:lstStyle/>
          <a:p>
            <a:r>
              <a:rPr lang="en-US" sz="1600" i="1" dirty="0">
                <a:solidFill>
                  <a:srgbClr val="000000"/>
                </a:solidFill>
                <a:latin typeface="Cambria" panose="02040503050406030204" pitchFamily="18" charset="0"/>
                <a:ea typeface="Cambria" panose="02040503050406030204" pitchFamily="18" charset="0"/>
              </a:rPr>
              <a:t>From 55% Stocks</a:t>
            </a:r>
          </a:p>
        </p:txBody>
      </p:sp>
      <p:sp>
        <p:nvSpPr>
          <p:cNvPr id="41" name="TextBox 40">
            <a:extLst>
              <a:ext uri="{FF2B5EF4-FFF2-40B4-BE49-F238E27FC236}">
                <a16:creationId xmlns:a16="http://schemas.microsoft.com/office/drawing/2014/main" id="{28C9A4D9-A2F1-8EBB-2647-5CCB1C270C11}"/>
              </a:ext>
            </a:extLst>
          </p:cNvPr>
          <p:cNvSpPr txBox="1"/>
          <p:nvPr/>
        </p:nvSpPr>
        <p:spPr>
          <a:xfrm>
            <a:off x="3624334" y="7063934"/>
            <a:ext cx="1748777" cy="338554"/>
          </a:xfrm>
          <a:prstGeom prst="rect">
            <a:avLst/>
          </a:prstGeom>
          <a:noFill/>
        </p:spPr>
        <p:txBody>
          <a:bodyPr wrap="square" rtlCol="0">
            <a:spAutoFit/>
          </a:bodyPr>
          <a:lstStyle/>
          <a:p>
            <a:r>
              <a:rPr lang="en-US" sz="1600" i="1" dirty="0">
                <a:solidFill>
                  <a:srgbClr val="000000"/>
                </a:solidFill>
                <a:latin typeface="Cambria" panose="02040503050406030204" pitchFamily="18" charset="0"/>
                <a:ea typeface="Cambria" panose="02040503050406030204" pitchFamily="18" charset="0"/>
              </a:rPr>
              <a:t>From 45% Stocks</a:t>
            </a:r>
          </a:p>
        </p:txBody>
      </p:sp>
      <p:sp>
        <p:nvSpPr>
          <p:cNvPr id="43" name="Arrow: Left-Right 8">
            <a:extLst>
              <a:ext uri="{FF2B5EF4-FFF2-40B4-BE49-F238E27FC236}">
                <a16:creationId xmlns:a16="http://schemas.microsoft.com/office/drawing/2014/main" id="{7A1ED278-7671-5ABC-ACE8-3D19733E3E8C}"/>
              </a:ext>
            </a:extLst>
          </p:cNvPr>
          <p:cNvSpPr/>
          <p:nvPr/>
        </p:nvSpPr>
        <p:spPr>
          <a:xfrm>
            <a:off x="3998754" y="8268410"/>
            <a:ext cx="8726647" cy="549126"/>
          </a:xfrm>
          <a:prstGeom prst="leftRightArrow">
            <a:avLst/>
          </a:prstGeom>
          <a:solidFill>
            <a:schemeClr val="bg1">
              <a:lumMod val="95000"/>
            </a:schemeClr>
          </a:solidFill>
          <a:ln w="12700">
            <a:solidFill>
              <a:srgbClr val="0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Cambria" panose="02040503050406030204" pitchFamily="18" charset="0"/>
                <a:ea typeface="Cambria" panose="02040503050406030204" pitchFamily="18" charset="0"/>
              </a:rPr>
              <a:t>Riskiness</a:t>
            </a:r>
          </a:p>
        </p:txBody>
      </p:sp>
      <p:sp>
        <p:nvSpPr>
          <p:cNvPr id="44" name="TextBox 43">
            <a:extLst>
              <a:ext uri="{FF2B5EF4-FFF2-40B4-BE49-F238E27FC236}">
                <a16:creationId xmlns:a16="http://schemas.microsoft.com/office/drawing/2014/main" id="{40B82BBC-F2FD-3335-585C-48B0D820AB40}"/>
              </a:ext>
            </a:extLst>
          </p:cNvPr>
          <p:cNvSpPr txBox="1"/>
          <p:nvPr/>
        </p:nvSpPr>
        <p:spPr>
          <a:xfrm>
            <a:off x="1467310" y="2298426"/>
            <a:ext cx="12203242" cy="800219"/>
          </a:xfrm>
          <a:prstGeom prst="rect">
            <a:avLst/>
          </a:prstGeom>
          <a:noFill/>
          <a:ln>
            <a:solidFill>
              <a:srgbClr val="000000"/>
            </a:solidFill>
          </a:ln>
        </p:spPr>
        <p:txBody>
          <a:bodyPr wrap="square" rtlCol="0">
            <a:spAutoFit/>
          </a:bodyPr>
          <a:lstStyle/>
          <a:p>
            <a:pPr algn="ctr"/>
            <a:r>
              <a:rPr lang="en-US" sz="2600" b="1" dirty="0">
                <a:solidFill>
                  <a:srgbClr val="000000"/>
                </a:solidFill>
                <a:latin typeface="Cambria" panose="02040503050406030204" pitchFamily="18" charset="0"/>
                <a:ea typeface="Cambria" panose="02040503050406030204" pitchFamily="18" charset="0"/>
              </a:rPr>
              <a:t>Long Term Model Portfolio Allocations</a:t>
            </a:r>
          </a:p>
          <a:p>
            <a:pPr algn="ctr"/>
            <a:r>
              <a:rPr lang="en-US" sz="2000" dirty="0">
                <a:solidFill>
                  <a:srgbClr val="000000"/>
                </a:solidFill>
                <a:latin typeface="Cambria" panose="02040503050406030204" pitchFamily="18" charset="0"/>
                <a:ea typeface="Cambria" panose="02040503050406030204" pitchFamily="18" charset="0"/>
              </a:rPr>
              <a:t>(Illustrative Strategic Asset Allocation Weights)</a:t>
            </a:r>
          </a:p>
        </p:txBody>
      </p:sp>
      <p:sp>
        <p:nvSpPr>
          <p:cNvPr id="45" name="Arrow: Left-Right 42">
            <a:extLst>
              <a:ext uri="{FF2B5EF4-FFF2-40B4-BE49-F238E27FC236}">
                <a16:creationId xmlns:a16="http://schemas.microsoft.com/office/drawing/2014/main" id="{DC35AF75-B063-8D5D-329D-E866235CBAA5}"/>
              </a:ext>
            </a:extLst>
          </p:cNvPr>
          <p:cNvSpPr/>
          <p:nvPr/>
        </p:nvSpPr>
        <p:spPr>
          <a:xfrm rot="16200000">
            <a:off x="-1804340" y="5612271"/>
            <a:ext cx="5651078" cy="684518"/>
          </a:xfrm>
          <a:prstGeom prst="leftRightArrow">
            <a:avLst/>
          </a:prstGeom>
          <a:solidFill>
            <a:schemeClr val="bg1">
              <a:lumMod val="95000"/>
            </a:schemeClr>
          </a:solidFill>
          <a:ln w="12700">
            <a:solidFill>
              <a:srgbClr val="0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tx1"/>
              </a:solidFill>
              <a:latin typeface="Cambria" panose="02040503050406030204" pitchFamily="18" charset="0"/>
              <a:ea typeface="Cambria" panose="02040503050406030204" pitchFamily="18" charset="0"/>
            </a:endParaRPr>
          </a:p>
        </p:txBody>
      </p:sp>
      <p:sp>
        <p:nvSpPr>
          <p:cNvPr id="46" name="Rectangle 45">
            <a:extLst>
              <a:ext uri="{FF2B5EF4-FFF2-40B4-BE49-F238E27FC236}">
                <a16:creationId xmlns:a16="http://schemas.microsoft.com/office/drawing/2014/main" id="{8BE4D474-65A4-B355-7F17-3586E462C059}"/>
              </a:ext>
            </a:extLst>
          </p:cNvPr>
          <p:cNvSpPr/>
          <p:nvPr/>
        </p:nvSpPr>
        <p:spPr>
          <a:xfrm>
            <a:off x="7549275" y="8292785"/>
            <a:ext cx="1625603" cy="474193"/>
          </a:xfrm>
          <a:prstGeom prst="rect">
            <a:avLst/>
          </a:prstGeom>
          <a:solidFill>
            <a:schemeClr val="bg1"/>
          </a:solidFill>
          <a:ln w="12700">
            <a:solidFill>
              <a:srgbClr val="0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00"/>
                </a:solidFill>
                <a:latin typeface="Cambria" panose="02040503050406030204" pitchFamily="18" charset="0"/>
                <a:ea typeface="Cambria" panose="02040503050406030204" pitchFamily="18" charset="0"/>
              </a:rPr>
              <a:t>Riskiness</a:t>
            </a:r>
          </a:p>
        </p:txBody>
      </p:sp>
      <p:sp>
        <p:nvSpPr>
          <p:cNvPr id="47" name="Rectangle 46">
            <a:extLst>
              <a:ext uri="{FF2B5EF4-FFF2-40B4-BE49-F238E27FC236}">
                <a16:creationId xmlns:a16="http://schemas.microsoft.com/office/drawing/2014/main" id="{68AF5899-4DDE-8CE0-F177-4D34EB8954D3}"/>
              </a:ext>
            </a:extLst>
          </p:cNvPr>
          <p:cNvSpPr/>
          <p:nvPr/>
        </p:nvSpPr>
        <p:spPr>
          <a:xfrm>
            <a:off x="475795" y="5602662"/>
            <a:ext cx="1090806" cy="454927"/>
          </a:xfrm>
          <a:prstGeom prst="rect">
            <a:avLst/>
          </a:prstGeom>
          <a:solidFill>
            <a:schemeClr val="bg1"/>
          </a:solidFill>
          <a:ln w="12700">
            <a:solidFill>
              <a:srgbClr val="0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00"/>
                </a:solidFill>
                <a:latin typeface="Cambria" panose="02040503050406030204" pitchFamily="18" charset="0"/>
                <a:ea typeface="Cambria" panose="02040503050406030204" pitchFamily="18" charset="0"/>
              </a:rPr>
              <a:t>Return</a:t>
            </a:r>
          </a:p>
        </p:txBody>
      </p:sp>
      <p:sp>
        <p:nvSpPr>
          <p:cNvPr id="48" name="TextBox 47">
            <a:extLst>
              <a:ext uri="{FF2B5EF4-FFF2-40B4-BE49-F238E27FC236}">
                <a16:creationId xmlns:a16="http://schemas.microsoft.com/office/drawing/2014/main" id="{7C48499C-4E10-7E9F-8952-0BF6CB56FA79}"/>
              </a:ext>
            </a:extLst>
          </p:cNvPr>
          <p:cNvSpPr txBox="1"/>
          <p:nvPr/>
        </p:nvSpPr>
        <p:spPr>
          <a:xfrm>
            <a:off x="14045259" y="3497512"/>
            <a:ext cx="3192176" cy="1015663"/>
          </a:xfrm>
          <a:prstGeom prst="rect">
            <a:avLst/>
          </a:prstGeom>
          <a:solidFill>
            <a:schemeClr val="bg1">
              <a:lumMod val="95000"/>
            </a:schemeClr>
          </a:solidFill>
          <a:ln w="6350">
            <a:solidFill>
              <a:srgbClr val="000000"/>
            </a:solidFill>
          </a:ln>
          <a:effectLst/>
        </p:spPr>
        <p:txBody>
          <a:bodyPr wrap="square" rtlCol="0">
            <a:spAutoFit/>
          </a:bodyPr>
          <a:lstStyle/>
          <a:p>
            <a:pPr algn="ctr"/>
            <a:r>
              <a:rPr lang="en-US" sz="2000" b="1" dirty="0">
                <a:solidFill>
                  <a:srgbClr val="000000"/>
                </a:solidFill>
                <a:latin typeface="Cambria" panose="02040503050406030204" pitchFamily="18" charset="0"/>
                <a:ea typeface="Cambria" panose="02040503050406030204" pitchFamily="18" charset="0"/>
              </a:rPr>
              <a:t>2023 Structural Shift:</a:t>
            </a:r>
          </a:p>
          <a:p>
            <a:pPr algn="ctr"/>
            <a:r>
              <a:rPr lang="en-US" sz="2000" b="1" i="1" dirty="0">
                <a:solidFill>
                  <a:srgbClr val="000000"/>
                </a:solidFill>
                <a:latin typeface="Cambria" panose="02040503050406030204" pitchFamily="18" charset="0"/>
                <a:ea typeface="Cambria" panose="02040503050406030204" pitchFamily="18" charset="0"/>
              </a:rPr>
              <a:t>Reduction in Stocks</a:t>
            </a:r>
          </a:p>
          <a:p>
            <a:pPr algn="ctr"/>
            <a:r>
              <a:rPr lang="en-US" sz="2000" b="1" i="1" dirty="0">
                <a:solidFill>
                  <a:srgbClr val="000000"/>
                </a:solidFill>
                <a:latin typeface="Cambria" panose="02040503050406030204" pitchFamily="18" charset="0"/>
                <a:ea typeface="Cambria" panose="02040503050406030204" pitchFamily="18" charset="0"/>
              </a:rPr>
              <a:t>Increase in Bonds</a:t>
            </a:r>
          </a:p>
        </p:txBody>
      </p:sp>
      <p:sp>
        <p:nvSpPr>
          <p:cNvPr id="50" name="TextBox 49">
            <a:extLst>
              <a:ext uri="{FF2B5EF4-FFF2-40B4-BE49-F238E27FC236}">
                <a16:creationId xmlns:a16="http://schemas.microsoft.com/office/drawing/2014/main" id="{CBF428BB-927C-B3BC-E585-BD5AD31F1032}"/>
              </a:ext>
            </a:extLst>
          </p:cNvPr>
          <p:cNvSpPr txBox="1"/>
          <p:nvPr/>
        </p:nvSpPr>
        <p:spPr>
          <a:xfrm>
            <a:off x="7697443" y="4771665"/>
            <a:ext cx="2238683" cy="830997"/>
          </a:xfrm>
          <a:prstGeom prst="rect">
            <a:avLst/>
          </a:prstGeom>
          <a:noFill/>
        </p:spPr>
        <p:txBody>
          <a:bodyPr wrap="square" rtlCol="0">
            <a:spAutoFit/>
          </a:bodyPr>
          <a:lstStyle/>
          <a:p>
            <a:r>
              <a:rPr lang="en-US" sz="1600" dirty="0">
                <a:solidFill>
                  <a:srgbClr val="000000"/>
                </a:solidFill>
                <a:latin typeface="Cambria" panose="02040503050406030204" pitchFamily="18" charset="0"/>
                <a:ea typeface="Cambria" panose="02040503050406030204" pitchFamily="18" charset="0"/>
              </a:rPr>
              <a:t> Balanced (previously)</a:t>
            </a:r>
          </a:p>
          <a:p>
            <a:r>
              <a:rPr lang="en-US" sz="1600" i="1" dirty="0">
                <a:solidFill>
                  <a:srgbClr val="000000"/>
                </a:solidFill>
                <a:latin typeface="Cambria" panose="02040503050406030204" pitchFamily="18" charset="0"/>
                <a:ea typeface="Cambria" panose="02040503050406030204" pitchFamily="18" charset="0"/>
              </a:rPr>
              <a:t>70% Stocks</a:t>
            </a:r>
          </a:p>
          <a:p>
            <a:r>
              <a:rPr lang="en-US" sz="1600" i="1" dirty="0">
                <a:solidFill>
                  <a:srgbClr val="000000"/>
                </a:solidFill>
                <a:latin typeface="Cambria" panose="02040503050406030204" pitchFamily="18" charset="0"/>
                <a:ea typeface="Cambria" panose="02040503050406030204" pitchFamily="18" charset="0"/>
              </a:rPr>
              <a:t>30% Bonds</a:t>
            </a:r>
          </a:p>
        </p:txBody>
      </p:sp>
      <p:sp>
        <p:nvSpPr>
          <p:cNvPr id="52" name="Oval 51"/>
          <p:cNvSpPr/>
          <p:nvPr/>
        </p:nvSpPr>
        <p:spPr>
          <a:xfrm>
            <a:off x="1981200" y="8542972"/>
            <a:ext cx="228600" cy="237097"/>
          </a:xfrm>
          <a:prstGeom prst="ellipse">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829B7EF-2D71-D2B1-38C6-57FF3FAC1D68}"/>
              </a:ext>
            </a:extLst>
          </p:cNvPr>
          <p:cNvGrpSpPr/>
          <p:nvPr/>
        </p:nvGrpSpPr>
        <p:grpSpPr>
          <a:xfrm>
            <a:off x="-227752" y="9554333"/>
            <a:ext cx="18998834" cy="998080"/>
            <a:chOff x="0" y="0"/>
            <a:chExt cx="6426766" cy="337622"/>
          </a:xfrm>
        </p:grpSpPr>
        <p:sp>
          <p:nvSpPr>
            <p:cNvPr id="5" name="Freeform 3">
              <a:extLst>
                <a:ext uri="{FF2B5EF4-FFF2-40B4-BE49-F238E27FC236}">
                  <a16:creationId xmlns:a16="http://schemas.microsoft.com/office/drawing/2014/main" id="{880A1745-7216-6693-8E11-B00E1A2A212A}"/>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6" name="Freeform 4">
            <a:extLst>
              <a:ext uri="{FF2B5EF4-FFF2-40B4-BE49-F238E27FC236}">
                <a16:creationId xmlns:a16="http://schemas.microsoft.com/office/drawing/2014/main" id="{34BCC7EE-0315-597F-CE70-34FF45DA3AA0}"/>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7" name="TextBox 27">
            <a:extLst>
              <a:ext uri="{FF2B5EF4-FFF2-40B4-BE49-F238E27FC236}">
                <a16:creationId xmlns:a16="http://schemas.microsoft.com/office/drawing/2014/main" id="{51071162-8F60-3E77-0648-ECD5A945F3DB}"/>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613DC3CF-EFBE-8D4A-A2D2-BDA03078C621}" type="slidenum">
              <a:rPr lang="en-US" sz="2400" smtClean="0">
                <a:solidFill>
                  <a:srgbClr val="FFFFFF"/>
                </a:solidFill>
                <a:latin typeface="Open Sans" panose="020B0606030504020204" pitchFamily="34" charset="0"/>
              </a:rPr>
              <a:t>31</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extLst>
      <p:ext uri="{BB962C8B-B14F-4D97-AF65-F5344CB8AC3E}">
        <p14:creationId xmlns:p14="http://schemas.microsoft.com/office/powerpoint/2010/main" val="2400654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a:solidFill>
                  <a:srgbClr val="000000"/>
                </a:solidFill>
                <a:latin typeface="Libby" pitchFamily="2" charset="0"/>
              </a:rPr>
              <a:t>Investment Monitoring</a:t>
            </a:r>
          </a:p>
        </p:txBody>
      </p:sp>
      <p:sp>
        <p:nvSpPr>
          <p:cNvPr id="7" name="TextBox 7"/>
          <p:cNvSpPr txBox="1"/>
          <p:nvPr/>
        </p:nvSpPr>
        <p:spPr>
          <a:xfrm>
            <a:off x="1028700" y="9657147"/>
            <a:ext cx="3016205" cy="406458"/>
          </a:xfrm>
          <a:prstGeom prst="rect">
            <a:avLst/>
          </a:prstGeom>
        </p:spPr>
        <p:txBody>
          <a:bodyPr lIns="0" tIns="0" rIns="0" bIns="0" rtlCol="0" anchor="t">
            <a:spAutoFit/>
          </a:bodyPr>
          <a:lstStyle/>
          <a:p>
            <a:pPr>
              <a:lnSpc>
                <a:spcPts val="3359"/>
              </a:lnSpc>
            </a:pPr>
            <a:fld id="{0867B6E9-B3DA-AA45-BEBF-A5079C712061}" type="slidenum">
              <a:rPr lang="en-US" sz="2400" smtClean="0">
                <a:solidFill>
                  <a:srgbClr val="FFFFFF"/>
                </a:solidFill>
                <a:latin typeface="Open Sans" panose="020B0606030504020204" pitchFamily="34" charset="0"/>
              </a:rPr>
              <a:t>32</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760560" y="1964717"/>
            <a:ext cx="15542113" cy="5390578"/>
          </a:xfrm>
          <a:prstGeom prst="rect">
            <a:avLst/>
          </a:prstGeom>
        </p:spPr>
        <p:txBody>
          <a:bodyPr lIns="0" tIns="0" rIns="0" bIns="0" rtlCol="0" anchor="t">
            <a:spAutoFit/>
          </a:bodyPr>
          <a:lstStyle/>
          <a:p>
            <a:pPr marL="690881" lvl="1" indent="-345440">
              <a:lnSpc>
                <a:spcPts val="5312"/>
              </a:lnSpc>
              <a:buFont typeface="Arial"/>
              <a:buChar char="•"/>
            </a:pPr>
            <a:r>
              <a:rPr lang="en-US" sz="3200" spc="-160" dirty="0">
                <a:solidFill>
                  <a:srgbClr val="11273B"/>
                </a:solidFill>
                <a:latin typeface="Nunito Sans"/>
              </a:rPr>
              <a:t>Review</a:t>
            </a:r>
          </a:p>
          <a:p>
            <a:pPr marL="690881" lvl="1" indent="-345440">
              <a:lnSpc>
                <a:spcPts val="5312"/>
              </a:lnSpc>
              <a:buFont typeface="Arial"/>
              <a:buChar char="•"/>
            </a:pPr>
            <a:r>
              <a:rPr lang="en-US" sz="3200" spc="-160" dirty="0">
                <a:solidFill>
                  <a:srgbClr val="11273B"/>
                </a:solidFill>
                <a:latin typeface="Nunito Sans"/>
              </a:rPr>
              <a:t>Total Investments: 28 (Target Date Suite = 1)</a:t>
            </a:r>
          </a:p>
          <a:p>
            <a:pPr marL="1148081" lvl="2" indent="-345440">
              <a:lnSpc>
                <a:spcPts val="5312"/>
              </a:lnSpc>
              <a:buFont typeface="Arial"/>
              <a:buChar char="•"/>
            </a:pPr>
            <a:r>
              <a:rPr lang="en-US" sz="3200" spc="-160" dirty="0">
                <a:solidFill>
                  <a:srgbClr val="11273B"/>
                </a:solidFill>
                <a:latin typeface="Nunito Sans"/>
              </a:rPr>
              <a:t>Active Investments: 20</a:t>
            </a:r>
          </a:p>
          <a:p>
            <a:pPr marL="1148081" lvl="2" indent="-345440">
              <a:lnSpc>
                <a:spcPts val="5312"/>
              </a:lnSpc>
              <a:buFont typeface="Arial"/>
              <a:buChar char="•"/>
            </a:pPr>
            <a:r>
              <a:rPr lang="en-US" sz="3200" spc="-160" dirty="0">
                <a:solidFill>
                  <a:srgbClr val="11273B"/>
                </a:solidFill>
                <a:latin typeface="Nunito Sans"/>
              </a:rPr>
              <a:t>Index Investments: 8</a:t>
            </a:r>
          </a:p>
          <a:p>
            <a:pPr marL="690881" lvl="1" indent="-345440">
              <a:lnSpc>
                <a:spcPts val="5312"/>
              </a:lnSpc>
              <a:buFont typeface="Arial"/>
              <a:buChar char="•"/>
            </a:pPr>
            <a:r>
              <a:rPr lang="en-US" sz="3200" spc="-160" dirty="0">
                <a:solidFill>
                  <a:srgbClr val="11273B"/>
                </a:solidFill>
                <a:latin typeface="Nunito Sans"/>
              </a:rPr>
              <a:t>Weighted Average Investments Expense: 0.31%</a:t>
            </a:r>
          </a:p>
          <a:p>
            <a:pPr marL="690881" lvl="1" indent="-345440">
              <a:lnSpc>
                <a:spcPts val="5312"/>
              </a:lnSpc>
              <a:buFont typeface="Arial"/>
              <a:buChar char="•"/>
            </a:pPr>
            <a:r>
              <a:rPr lang="en-US" sz="3200" spc="-160" dirty="0">
                <a:solidFill>
                  <a:srgbClr val="11273B"/>
                </a:solidFill>
                <a:latin typeface="Nunito Sans"/>
              </a:rPr>
              <a:t>Average Fi360 Score: 23 (out of 100) </a:t>
            </a:r>
            <a:r>
              <a:rPr lang="en-US" altLang="en-US" sz="3200" dirty="0">
                <a:latin typeface="Nunito Sans" pitchFamily="2" charset="77"/>
              </a:rPr>
              <a:t>– 1</a:t>
            </a:r>
            <a:r>
              <a:rPr lang="en-US" altLang="en-US" sz="3200" baseline="30000" dirty="0">
                <a:latin typeface="Nunito Sans" pitchFamily="2" charset="77"/>
              </a:rPr>
              <a:t>st</a:t>
            </a:r>
            <a:r>
              <a:rPr lang="en-US" altLang="en-US" sz="3200" dirty="0">
                <a:latin typeface="Nunito Sans" pitchFamily="2" charset="77"/>
              </a:rPr>
              <a:t> quartile</a:t>
            </a:r>
          </a:p>
          <a:p>
            <a:pPr>
              <a:lnSpc>
                <a:spcPts val="5312"/>
              </a:lnSpc>
            </a:pPr>
            <a:endParaRPr lang="en-US" sz="3200" spc="-160" dirty="0">
              <a:solidFill>
                <a:srgbClr val="11273B"/>
              </a:solidFill>
              <a:latin typeface="Nunito Sans"/>
            </a:endParaRPr>
          </a:p>
          <a:p>
            <a:pPr algn="l">
              <a:lnSpc>
                <a:spcPts val="5312"/>
              </a:lnSpc>
            </a:pPr>
            <a:endParaRPr lang="en-US" sz="3200" spc="-160" dirty="0">
              <a:solidFill>
                <a:srgbClr val="11273B"/>
              </a:solidFill>
              <a:latin typeface="Nunito Sans"/>
            </a:endParaRPr>
          </a:p>
        </p:txBody>
      </p:sp>
      <p:sp>
        <p:nvSpPr>
          <p:cNvPr id="6" name="Freeform 6"/>
          <p:cNvSpPr/>
          <p:nvPr/>
        </p:nvSpPr>
        <p:spPr>
          <a:xfrm>
            <a:off x="1028700" y="2101702"/>
            <a:ext cx="313243" cy="512465"/>
          </a:xfrm>
          <a:custGeom>
            <a:avLst/>
            <a:gdLst/>
            <a:ahLst/>
            <a:cxnLst/>
            <a:rect l="l" t="t" r="r" b="b"/>
            <a:pathLst>
              <a:path w="313243" h="512465">
                <a:moveTo>
                  <a:pt x="0" y="0"/>
                </a:moveTo>
                <a:lnTo>
                  <a:pt x="313243" y="0"/>
                </a:lnTo>
                <a:lnTo>
                  <a:pt x="313243" y="512465"/>
                </a:lnTo>
                <a:lnTo>
                  <a:pt x="0" y="512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028700" y="609600"/>
            <a:ext cx="16230600" cy="1062599"/>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Investment Lineup </a:t>
            </a:r>
          </a:p>
        </p:txBody>
      </p:sp>
      <p:sp>
        <p:nvSpPr>
          <p:cNvPr id="8" name="TextBox 8"/>
          <p:cNvSpPr txBox="1"/>
          <p:nvPr/>
        </p:nvSpPr>
        <p:spPr>
          <a:xfrm>
            <a:off x="1028700" y="9657147"/>
            <a:ext cx="3095422" cy="406458"/>
          </a:xfrm>
          <a:prstGeom prst="rect">
            <a:avLst/>
          </a:prstGeom>
        </p:spPr>
        <p:txBody>
          <a:bodyPr lIns="0" tIns="0" rIns="0" bIns="0" rtlCol="0" anchor="t">
            <a:spAutoFit/>
          </a:bodyPr>
          <a:lstStyle/>
          <a:p>
            <a:pPr>
              <a:lnSpc>
                <a:spcPts val="3359"/>
              </a:lnSpc>
            </a:pPr>
            <a:fld id="{AEA2E969-9455-2F4F-B6F4-6FC6BA7D829F}" type="slidenum">
              <a:rPr lang="en-US" sz="2400" smtClean="0">
                <a:solidFill>
                  <a:srgbClr val="FFFFFF"/>
                </a:solidFill>
                <a:latin typeface="Open Sans" panose="020B0606030504020204" pitchFamily="34" charset="0"/>
              </a:rPr>
              <a:t>33</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
        <p:nvSpPr>
          <p:cNvPr id="9" name="Freeform 9"/>
          <p:cNvSpPr/>
          <p:nvPr/>
        </p:nvSpPr>
        <p:spPr>
          <a:xfrm>
            <a:off x="1028700" y="2768554"/>
            <a:ext cx="313243" cy="512465"/>
          </a:xfrm>
          <a:custGeom>
            <a:avLst/>
            <a:gdLst/>
            <a:ahLst/>
            <a:cxnLst/>
            <a:rect l="l" t="t" r="r" b="b"/>
            <a:pathLst>
              <a:path w="313243" h="512465">
                <a:moveTo>
                  <a:pt x="0" y="0"/>
                </a:moveTo>
                <a:lnTo>
                  <a:pt x="313243" y="0"/>
                </a:lnTo>
                <a:lnTo>
                  <a:pt x="313243" y="512466"/>
                </a:lnTo>
                <a:lnTo>
                  <a:pt x="0" y="5124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E755DCF7-B800-F358-6623-5AD73B237D0F}"/>
              </a:ext>
            </a:extLst>
          </p:cNvPr>
          <p:cNvSpPr/>
          <p:nvPr/>
        </p:nvSpPr>
        <p:spPr>
          <a:xfrm>
            <a:off x="1028700" y="4719675"/>
            <a:ext cx="313243" cy="512465"/>
          </a:xfrm>
          <a:custGeom>
            <a:avLst/>
            <a:gdLst/>
            <a:ahLst/>
            <a:cxnLst/>
            <a:rect l="l" t="t" r="r" b="b"/>
            <a:pathLst>
              <a:path w="313243" h="512465">
                <a:moveTo>
                  <a:pt x="0" y="0"/>
                </a:moveTo>
                <a:lnTo>
                  <a:pt x="313243" y="0"/>
                </a:lnTo>
                <a:lnTo>
                  <a:pt x="313243" y="512466"/>
                </a:lnTo>
                <a:lnTo>
                  <a:pt x="0" y="5124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A6DA7BF7-3941-29BF-1D52-5DC0BD844098}"/>
              </a:ext>
            </a:extLst>
          </p:cNvPr>
          <p:cNvSpPr/>
          <p:nvPr/>
        </p:nvSpPr>
        <p:spPr>
          <a:xfrm>
            <a:off x="1039148" y="5419406"/>
            <a:ext cx="313243" cy="512465"/>
          </a:xfrm>
          <a:custGeom>
            <a:avLst/>
            <a:gdLst/>
            <a:ahLst/>
            <a:cxnLst/>
            <a:rect l="l" t="t" r="r" b="b"/>
            <a:pathLst>
              <a:path w="313243" h="512465">
                <a:moveTo>
                  <a:pt x="0" y="0"/>
                </a:moveTo>
                <a:lnTo>
                  <a:pt x="313243" y="0"/>
                </a:lnTo>
                <a:lnTo>
                  <a:pt x="313243" y="512466"/>
                </a:lnTo>
                <a:lnTo>
                  <a:pt x="0" y="5124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037C4BBF-C591-2D77-0D4D-589EC25955D8}"/>
              </a:ext>
            </a:extLst>
          </p:cNvPr>
          <p:cNvPicPr>
            <a:picLocks noChangeAspect="1"/>
          </p:cNvPicPr>
          <p:nvPr/>
        </p:nvPicPr>
        <p:blipFill>
          <a:blip r:embed="rId5"/>
          <a:stretch>
            <a:fillRect/>
          </a:stretch>
        </p:blipFill>
        <p:spPr>
          <a:xfrm>
            <a:off x="10668000" y="3024786"/>
            <a:ext cx="6996008" cy="3942946"/>
          </a:xfrm>
          <a:prstGeom prst="rect">
            <a:avLst/>
          </a:prstGeom>
        </p:spPr>
      </p:pic>
    </p:spTree>
    <p:extLst>
      <p:ext uri="{BB962C8B-B14F-4D97-AF65-F5344CB8AC3E}">
        <p14:creationId xmlns:p14="http://schemas.microsoft.com/office/powerpoint/2010/main" val="316949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760560" y="1964717"/>
            <a:ext cx="15542113" cy="6749925"/>
          </a:xfrm>
          <a:prstGeom prst="rect">
            <a:avLst/>
          </a:prstGeom>
        </p:spPr>
        <p:txBody>
          <a:bodyPr lIns="0" tIns="0" rIns="0" bIns="0" rtlCol="0" anchor="t">
            <a:spAutoFit/>
          </a:bodyPr>
          <a:lstStyle/>
          <a:p>
            <a:pPr marL="690881" lvl="1" indent="-345440">
              <a:lnSpc>
                <a:spcPts val="5312"/>
              </a:lnSpc>
              <a:buFont typeface="Arial"/>
              <a:buChar char="•"/>
            </a:pPr>
            <a:r>
              <a:rPr lang="en-US" sz="3200" spc="-160" dirty="0">
                <a:solidFill>
                  <a:srgbClr val="11273B"/>
                </a:solidFill>
                <a:latin typeface="Nunito Sans"/>
              </a:rPr>
              <a:t>Watch List</a:t>
            </a:r>
          </a:p>
          <a:p>
            <a:pPr marL="690881" lvl="1" indent="-345440">
              <a:lnSpc>
                <a:spcPts val="5312"/>
              </a:lnSpc>
              <a:buFont typeface="Arial"/>
              <a:buChar char="•"/>
            </a:pPr>
            <a:endParaRPr lang="en-US" sz="3200" spc="-160" dirty="0">
              <a:solidFill>
                <a:srgbClr val="11273B"/>
              </a:solidFill>
              <a:latin typeface="Nunito Sans"/>
            </a:endParaRPr>
          </a:p>
          <a:p>
            <a:pPr marL="690881" lvl="1" indent="-345440">
              <a:lnSpc>
                <a:spcPts val="5312"/>
              </a:lnSpc>
              <a:buFont typeface="Arial"/>
              <a:buChar char="•"/>
            </a:pPr>
            <a:endParaRPr lang="en-US" sz="3200" spc="-160" dirty="0">
              <a:solidFill>
                <a:srgbClr val="11273B"/>
              </a:solidFill>
              <a:latin typeface="Nunito Sans"/>
            </a:endParaRPr>
          </a:p>
          <a:p>
            <a:pPr marL="690881" lvl="1" indent="-345440">
              <a:lnSpc>
                <a:spcPts val="5312"/>
              </a:lnSpc>
              <a:buFont typeface="Arial"/>
              <a:buChar char="•"/>
            </a:pPr>
            <a:endParaRPr lang="en-US" sz="3200" spc="-160" dirty="0">
              <a:solidFill>
                <a:srgbClr val="11273B"/>
              </a:solidFill>
              <a:latin typeface="Nunito Sans"/>
            </a:endParaRPr>
          </a:p>
          <a:p>
            <a:pPr marL="690881" lvl="1" indent="-345440">
              <a:lnSpc>
                <a:spcPts val="5312"/>
              </a:lnSpc>
              <a:buFont typeface="Arial"/>
              <a:buChar char="•"/>
            </a:pPr>
            <a:endParaRPr lang="en-US" sz="3200" spc="-160" dirty="0">
              <a:solidFill>
                <a:srgbClr val="11273B"/>
              </a:solidFill>
              <a:latin typeface="Nunito Sans"/>
            </a:endParaRPr>
          </a:p>
          <a:p>
            <a:pPr marL="345441" lvl="1">
              <a:lnSpc>
                <a:spcPts val="5312"/>
              </a:lnSpc>
            </a:pPr>
            <a:endParaRPr lang="en-US" sz="3200" spc="-160" dirty="0">
              <a:solidFill>
                <a:srgbClr val="11273B"/>
              </a:solidFill>
              <a:latin typeface="Nunito Sans"/>
            </a:endParaRPr>
          </a:p>
          <a:p>
            <a:pPr marL="690881" lvl="1" indent="-345440">
              <a:lnSpc>
                <a:spcPts val="5312"/>
              </a:lnSpc>
              <a:buFont typeface="Arial"/>
              <a:buChar char="•"/>
            </a:pPr>
            <a:r>
              <a:rPr lang="en-US" sz="3200" spc="-160" dirty="0">
                <a:solidFill>
                  <a:srgbClr val="11273B"/>
                </a:solidFill>
                <a:latin typeface="Nunito Sans"/>
              </a:rPr>
              <a:t>Change Recommendations</a:t>
            </a:r>
          </a:p>
          <a:p>
            <a:pPr>
              <a:lnSpc>
                <a:spcPts val="5312"/>
              </a:lnSpc>
            </a:pPr>
            <a:endParaRPr lang="en-US" sz="3200" spc="-160" dirty="0">
              <a:solidFill>
                <a:srgbClr val="11273B"/>
              </a:solidFill>
              <a:latin typeface="Nunito Sans"/>
            </a:endParaRPr>
          </a:p>
          <a:p>
            <a:pPr>
              <a:lnSpc>
                <a:spcPts val="5312"/>
              </a:lnSpc>
            </a:pPr>
            <a:endParaRPr lang="en-US" sz="3200" spc="-160" dirty="0">
              <a:solidFill>
                <a:srgbClr val="11273B"/>
              </a:solidFill>
              <a:latin typeface="Nunito Sans"/>
            </a:endParaRPr>
          </a:p>
          <a:p>
            <a:pPr algn="l">
              <a:lnSpc>
                <a:spcPts val="5312"/>
              </a:lnSpc>
            </a:pPr>
            <a:endParaRPr lang="en-US" sz="3200" spc="-160" dirty="0">
              <a:solidFill>
                <a:srgbClr val="11273B"/>
              </a:solidFill>
              <a:latin typeface="Nunito Sans"/>
            </a:endParaRPr>
          </a:p>
        </p:txBody>
      </p:sp>
      <p:sp>
        <p:nvSpPr>
          <p:cNvPr id="6" name="Freeform 6"/>
          <p:cNvSpPr/>
          <p:nvPr/>
        </p:nvSpPr>
        <p:spPr>
          <a:xfrm>
            <a:off x="1028700" y="2101702"/>
            <a:ext cx="313243" cy="512465"/>
          </a:xfrm>
          <a:custGeom>
            <a:avLst/>
            <a:gdLst/>
            <a:ahLst/>
            <a:cxnLst/>
            <a:rect l="l" t="t" r="r" b="b"/>
            <a:pathLst>
              <a:path w="313243" h="512465">
                <a:moveTo>
                  <a:pt x="0" y="0"/>
                </a:moveTo>
                <a:lnTo>
                  <a:pt x="313243" y="0"/>
                </a:lnTo>
                <a:lnTo>
                  <a:pt x="313243" y="512465"/>
                </a:lnTo>
                <a:lnTo>
                  <a:pt x="0" y="512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028700" y="609600"/>
            <a:ext cx="16230600" cy="1062599"/>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Investment Monitoring</a:t>
            </a:r>
          </a:p>
        </p:txBody>
      </p:sp>
      <p:sp>
        <p:nvSpPr>
          <p:cNvPr id="8" name="TextBox 8"/>
          <p:cNvSpPr txBox="1"/>
          <p:nvPr/>
        </p:nvSpPr>
        <p:spPr>
          <a:xfrm>
            <a:off x="1028700" y="9657147"/>
            <a:ext cx="3095422" cy="406458"/>
          </a:xfrm>
          <a:prstGeom prst="rect">
            <a:avLst/>
          </a:prstGeom>
        </p:spPr>
        <p:txBody>
          <a:bodyPr lIns="0" tIns="0" rIns="0" bIns="0" rtlCol="0" anchor="t">
            <a:spAutoFit/>
          </a:bodyPr>
          <a:lstStyle/>
          <a:p>
            <a:pPr>
              <a:lnSpc>
                <a:spcPts val="3359"/>
              </a:lnSpc>
            </a:pPr>
            <a:fld id="{AEA2E969-9455-2F4F-B6F4-6FC6BA7D829F}" type="slidenum">
              <a:rPr lang="en-US" sz="2400" smtClean="0">
                <a:solidFill>
                  <a:srgbClr val="FFFFFF"/>
                </a:solidFill>
                <a:latin typeface="Open Sans" panose="020B0606030504020204" pitchFamily="34" charset="0"/>
              </a:rPr>
              <a:t>34</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
        <p:nvSpPr>
          <p:cNvPr id="9" name="Freeform 9"/>
          <p:cNvSpPr/>
          <p:nvPr/>
        </p:nvSpPr>
        <p:spPr>
          <a:xfrm>
            <a:off x="1028700" y="6134100"/>
            <a:ext cx="313243" cy="512465"/>
          </a:xfrm>
          <a:custGeom>
            <a:avLst/>
            <a:gdLst/>
            <a:ahLst/>
            <a:cxnLst/>
            <a:rect l="l" t="t" r="r" b="b"/>
            <a:pathLst>
              <a:path w="313243" h="512465">
                <a:moveTo>
                  <a:pt x="0" y="0"/>
                </a:moveTo>
                <a:lnTo>
                  <a:pt x="313243" y="0"/>
                </a:lnTo>
                <a:lnTo>
                  <a:pt x="313243" y="512466"/>
                </a:lnTo>
                <a:lnTo>
                  <a:pt x="0" y="5124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aphicFrame>
        <p:nvGraphicFramePr>
          <p:cNvPr id="10" name="Table 9">
            <a:extLst>
              <a:ext uri="{FF2B5EF4-FFF2-40B4-BE49-F238E27FC236}">
                <a16:creationId xmlns:a16="http://schemas.microsoft.com/office/drawing/2014/main" id="{E2216C37-5EC9-846B-4301-2261F1537838}"/>
              </a:ext>
            </a:extLst>
          </p:cNvPr>
          <p:cNvGraphicFramePr>
            <a:graphicFrameLocks noGrp="1"/>
          </p:cNvGraphicFramePr>
          <p:nvPr>
            <p:extLst>
              <p:ext uri="{D42A27DB-BD31-4B8C-83A1-F6EECF244321}">
                <p14:modId xmlns:p14="http://schemas.microsoft.com/office/powerpoint/2010/main" val="2730577902"/>
              </p:ext>
            </p:extLst>
          </p:nvPr>
        </p:nvGraphicFramePr>
        <p:xfrm>
          <a:off x="2576411" y="2768554"/>
          <a:ext cx="13337869" cy="2438402"/>
        </p:xfrm>
        <a:graphic>
          <a:graphicData uri="http://schemas.openxmlformats.org/drawingml/2006/table">
            <a:tbl>
              <a:tblPr firstRow="1" bandRow="1">
                <a:tableStyleId>{5C22544A-7EE6-4342-B048-85BDC9FD1C3A}</a:tableStyleId>
              </a:tblPr>
              <a:tblGrid>
                <a:gridCol w="4356100">
                  <a:extLst>
                    <a:ext uri="{9D8B030D-6E8A-4147-A177-3AD203B41FA5}">
                      <a16:colId xmlns:a16="http://schemas.microsoft.com/office/drawing/2014/main" val="4171988742"/>
                    </a:ext>
                  </a:extLst>
                </a:gridCol>
                <a:gridCol w="1122721">
                  <a:extLst>
                    <a:ext uri="{9D8B030D-6E8A-4147-A177-3AD203B41FA5}">
                      <a16:colId xmlns:a16="http://schemas.microsoft.com/office/drawing/2014/main" val="3420224794"/>
                    </a:ext>
                  </a:extLst>
                </a:gridCol>
                <a:gridCol w="1122721">
                  <a:extLst>
                    <a:ext uri="{9D8B030D-6E8A-4147-A177-3AD203B41FA5}">
                      <a16:colId xmlns:a16="http://schemas.microsoft.com/office/drawing/2014/main" val="3600431629"/>
                    </a:ext>
                  </a:extLst>
                </a:gridCol>
                <a:gridCol w="1029161">
                  <a:extLst>
                    <a:ext uri="{9D8B030D-6E8A-4147-A177-3AD203B41FA5}">
                      <a16:colId xmlns:a16="http://schemas.microsoft.com/office/drawing/2014/main" val="1301760192"/>
                    </a:ext>
                  </a:extLst>
                </a:gridCol>
                <a:gridCol w="1029161">
                  <a:extLst>
                    <a:ext uri="{9D8B030D-6E8A-4147-A177-3AD203B41FA5}">
                      <a16:colId xmlns:a16="http://schemas.microsoft.com/office/drawing/2014/main" val="2418944697"/>
                    </a:ext>
                  </a:extLst>
                </a:gridCol>
                <a:gridCol w="1309840">
                  <a:extLst>
                    <a:ext uri="{9D8B030D-6E8A-4147-A177-3AD203B41FA5}">
                      <a16:colId xmlns:a16="http://schemas.microsoft.com/office/drawing/2014/main" val="3107308162"/>
                    </a:ext>
                  </a:extLst>
                </a:gridCol>
                <a:gridCol w="1694543">
                  <a:extLst>
                    <a:ext uri="{9D8B030D-6E8A-4147-A177-3AD203B41FA5}">
                      <a16:colId xmlns:a16="http://schemas.microsoft.com/office/drawing/2014/main" val="2106356639"/>
                    </a:ext>
                  </a:extLst>
                </a:gridCol>
                <a:gridCol w="1673622">
                  <a:extLst>
                    <a:ext uri="{9D8B030D-6E8A-4147-A177-3AD203B41FA5}">
                      <a16:colId xmlns:a16="http://schemas.microsoft.com/office/drawing/2014/main" val="2663010580"/>
                    </a:ext>
                  </a:extLst>
                </a:gridCol>
              </a:tblGrid>
              <a:tr h="701458">
                <a:tc>
                  <a:txBody>
                    <a:bodyPr/>
                    <a:lstStyle/>
                    <a:p>
                      <a:r>
                        <a:rPr lang="en-US" dirty="0"/>
                        <a:t>Fund Name</a:t>
                      </a:r>
                    </a:p>
                  </a:txBody>
                  <a:tcPr/>
                </a:tc>
                <a:tc>
                  <a:txBody>
                    <a:bodyPr/>
                    <a:lstStyle/>
                    <a:p>
                      <a:r>
                        <a:rPr lang="en-US" dirty="0"/>
                        <a:t>Fund Ticker</a:t>
                      </a:r>
                    </a:p>
                  </a:txBody>
                  <a:tcPr/>
                </a:tc>
                <a:tc>
                  <a:txBody>
                    <a:bodyPr/>
                    <a:lstStyle/>
                    <a:p>
                      <a:r>
                        <a:rPr lang="en-US" dirty="0"/>
                        <a:t>Current</a:t>
                      </a:r>
                      <a:r>
                        <a:rPr lang="en-US" baseline="0" dirty="0"/>
                        <a:t> Score</a:t>
                      </a:r>
                      <a:endParaRPr lang="en-US" dirty="0"/>
                    </a:p>
                  </a:txBody>
                  <a:tcPr/>
                </a:tc>
                <a:tc>
                  <a:txBody>
                    <a:bodyPr/>
                    <a:lstStyle/>
                    <a:p>
                      <a:r>
                        <a:rPr lang="en-US" dirty="0"/>
                        <a:t>1 </a:t>
                      </a:r>
                      <a:r>
                        <a:rPr lang="en-US" dirty="0" err="1"/>
                        <a:t>Yr</a:t>
                      </a:r>
                      <a:r>
                        <a:rPr lang="en-US" dirty="0"/>
                        <a:t> Score</a:t>
                      </a:r>
                    </a:p>
                  </a:txBody>
                  <a:tcPr/>
                </a:tc>
                <a:tc>
                  <a:txBody>
                    <a:bodyPr/>
                    <a:lstStyle/>
                    <a:p>
                      <a:r>
                        <a:rPr lang="en-US" dirty="0"/>
                        <a:t>3 </a:t>
                      </a:r>
                      <a:r>
                        <a:rPr lang="en-US" dirty="0" err="1"/>
                        <a:t>Yr</a:t>
                      </a:r>
                      <a:r>
                        <a:rPr lang="en-US" dirty="0"/>
                        <a:t> Score </a:t>
                      </a:r>
                    </a:p>
                  </a:txBody>
                  <a:tcPr/>
                </a:tc>
                <a:tc>
                  <a:txBody>
                    <a:bodyPr/>
                    <a:lstStyle/>
                    <a:p>
                      <a:r>
                        <a:rPr lang="en-US" dirty="0"/>
                        <a:t>Expense</a:t>
                      </a:r>
                    </a:p>
                  </a:txBody>
                  <a:tcPr/>
                </a:tc>
                <a:tc>
                  <a:txBody>
                    <a:bodyPr/>
                    <a:lstStyle/>
                    <a:p>
                      <a:r>
                        <a:rPr lang="en-US" dirty="0"/>
                        <a:t>Participants</a:t>
                      </a:r>
                    </a:p>
                  </a:txBody>
                  <a:tcPr/>
                </a:tc>
                <a:tc>
                  <a:txBody>
                    <a:bodyPr/>
                    <a:lstStyle/>
                    <a:p>
                      <a:r>
                        <a:rPr lang="en-US" dirty="0"/>
                        <a:t>Assets</a:t>
                      </a:r>
                    </a:p>
                  </a:txBody>
                  <a:tcPr/>
                </a:tc>
                <a:extLst>
                  <a:ext uri="{0D108BD9-81ED-4DB2-BD59-A6C34878D82A}">
                    <a16:rowId xmlns:a16="http://schemas.microsoft.com/office/drawing/2014/main" val="671689478"/>
                  </a:ext>
                </a:extLst>
              </a:tr>
              <a:tr h="434236">
                <a:tc>
                  <a:txBody>
                    <a:bodyPr/>
                    <a:lstStyle/>
                    <a:p>
                      <a:r>
                        <a:rPr lang="en-US" sz="2000" dirty="0" err="1">
                          <a:solidFill>
                            <a:srgbClr val="000000"/>
                          </a:solidFill>
                        </a:rPr>
                        <a:t>ClearBridge</a:t>
                      </a:r>
                      <a:r>
                        <a:rPr lang="en-US" sz="2000" dirty="0">
                          <a:solidFill>
                            <a:srgbClr val="000000"/>
                          </a:solidFill>
                        </a:rPr>
                        <a:t> Small Cap Growth I</a:t>
                      </a:r>
                    </a:p>
                  </a:txBody>
                  <a:tcPr/>
                </a:tc>
                <a:tc>
                  <a:txBody>
                    <a:bodyPr/>
                    <a:lstStyle/>
                    <a:p>
                      <a:r>
                        <a:rPr lang="en-US" sz="2000" dirty="0">
                          <a:solidFill>
                            <a:srgbClr val="000000"/>
                          </a:solidFill>
                        </a:rPr>
                        <a:t>SBPYX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65</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51</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23</a:t>
                      </a:r>
                    </a:p>
                  </a:txBody>
                  <a:tcPr>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0.91</a:t>
                      </a:r>
                    </a:p>
                  </a:txBody>
                  <a:tcPr/>
                </a:tc>
                <a:tc>
                  <a:txBody>
                    <a:bodyPr/>
                    <a:lstStyle/>
                    <a:p>
                      <a:r>
                        <a:rPr lang="en-US" sz="2000" dirty="0">
                          <a:solidFill>
                            <a:srgbClr val="000000"/>
                          </a:solidFill>
                        </a:rPr>
                        <a:t>20</a:t>
                      </a:r>
                    </a:p>
                  </a:txBody>
                  <a:tcPr/>
                </a:tc>
                <a:tc>
                  <a:txBody>
                    <a:bodyPr/>
                    <a:lstStyle/>
                    <a:p>
                      <a:r>
                        <a:rPr lang="en-US" sz="2000" dirty="0">
                          <a:solidFill>
                            <a:srgbClr val="000000"/>
                          </a:solidFill>
                        </a:rPr>
                        <a:t>$1,030,782.34</a:t>
                      </a:r>
                    </a:p>
                  </a:txBody>
                  <a:tcPr/>
                </a:tc>
                <a:extLst>
                  <a:ext uri="{0D108BD9-81ED-4DB2-BD59-A6C34878D82A}">
                    <a16:rowId xmlns:a16="http://schemas.microsoft.com/office/drawing/2014/main" val="1707298847"/>
                  </a:ext>
                </a:extLst>
              </a:tr>
              <a:tr h="434236">
                <a:tc>
                  <a:txBody>
                    <a:bodyPr/>
                    <a:lstStyle/>
                    <a:p>
                      <a:r>
                        <a:rPr lang="en-US" sz="2000" dirty="0">
                          <a:solidFill>
                            <a:srgbClr val="000000"/>
                          </a:solidFill>
                        </a:rPr>
                        <a:t>Fidelity Advisor Freedom 2005 Z6</a:t>
                      </a:r>
                    </a:p>
                  </a:txBody>
                  <a:tcPr/>
                </a:tc>
                <a:tc>
                  <a:txBody>
                    <a:bodyPr/>
                    <a:lstStyle/>
                    <a:p>
                      <a:r>
                        <a:rPr lang="en-US" sz="2000" dirty="0">
                          <a:solidFill>
                            <a:srgbClr val="000000"/>
                          </a:solidFill>
                        </a:rPr>
                        <a:t>FYGLX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69</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66</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54</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0.24</a:t>
                      </a:r>
                    </a:p>
                  </a:txBody>
                  <a:tcPr/>
                </a:tc>
                <a:tc>
                  <a:txBody>
                    <a:bodyPr/>
                    <a:lstStyle/>
                    <a:p>
                      <a:r>
                        <a:rPr lang="en-US" sz="2000" dirty="0">
                          <a:solidFill>
                            <a:srgbClr val="000000"/>
                          </a:solidFill>
                        </a:rPr>
                        <a:t>0</a:t>
                      </a:r>
                    </a:p>
                  </a:txBody>
                  <a:tcPr/>
                </a:tc>
                <a:tc>
                  <a:txBody>
                    <a:bodyPr/>
                    <a:lstStyle/>
                    <a:p>
                      <a:r>
                        <a:rPr lang="en-US" sz="2000" dirty="0">
                          <a:solidFill>
                            <a:srgbClr val="000000"/>
                          </a:solidFill>
                        </a:rPr>
                        <a:t>$0.00</a:t>
                      </a:r>
                    </a:p>
                  </a:txBody>
                  <a:tcPr/>
                </a:tc>
                <a:extLst>
                  <a:ext uri="{0D108BD9-81ED-4DB2-BD59-A6C34878D82A}">
                    <a16:rowId xmlns:a16="http://schemas.microsoft.com/office/drawing/2014/main" val="10004"/>
                  </a:ext>
                </a:extLst>
              </a:tr>
              <a:tr h="434236">
                <a:tc>
                  <a:txBody>
                    <a:bodyPr/>
                    <a:lstStyle/>
                    <a:p>
                      <a:r>
                        <a:rPr lang="en-US" sz="2000" dirty="0">
                          <a:solidFill>
                            <a:srgbClr val="000000"/>
                          </a:solidFill>
                        </a:rPr>
                        <a:t>Fidelity Advisor Freedom Income Z6</a:t>
                      </a:r>
                    </a:p>
                  </a:txBody>
                  <a:tcPr/>
                </a:tc>
                <a:tc>
                  <a:txBody>
                    <a:bodyPr/>
                    <a:lstStyle/>
                    <a:p>
                      <a:r>
                        <a:rPr lang="en-US" sz="2000" dirty="0">
                          <a:solidFill>
                            <a:srgbClr val="000000"/>
                          </a:solidFill>
                        </a:rPr>
                        <a:t>FEGLX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73</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64</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47</a:t>
                      </a:r>
                    </a:p>
                  </a:txBody>
                  <a:tcP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0.24</a:t>
                      </a:r>
                    </a:p>
                  </a:txBody>
                  <a:tcPr/>
                </a:tc>
                <a:tc>
                  <a:txBody>
                    <a:bodyPr/>
                    <a:lstStyle/>
                    <a:p>
                      <a:r>
                        <a:rPr lang="en-US" sz="2000" dirty="0">
                          <a:solidFill>
                            <a:srgbClr val="000000"/>
                          </a:solidFill>
                        </a:rPr>
                        <a:t>0</a:t>
                      </a:r>
                    </a:p>
                  </a:txBody>
                  <a:tcPr/>
                </a:tc>
                <a:tc>
                  <a:txBody>
                    <a:bodyPr/>
                    <a:lstStyle/>
                    <a:p>
                      <a:r>
                        <a:rPr lang="en-US" sz="2000" dirty="0">
                          <a:solidFill>
                            <a:srgbClr val="000000"/>
                          </a:solidFill>
                        </a:rPr>
                        <a:t>$0.00</a:t>
                      </a:r>
                    </a:p>
                  </a:txBody>
                  <a:tcPr/>
                </a:tc>
                <a:extLst>
                  <a:ext uri="{0D108BD9-81ED-4DB2-BD59-A6C34878D82A}">
                    <a16:rowId xmlns:a16="http://schemas.microsoft.com/office/drawing/2014/main" val="10003"/>
                  </a:ext>
                </a:extLst>
              </a:tr>
              <a:tr h="434236">
                <a:tc>
                  <a:txBody>
                    <a:bodyPr/>
                    <a:lstStyle/>
                    <a:p>
                      <a:endParaRPr lang="en-US" sz="2000" dirty="0">
                        <a:solidFill>
                          <a:srgbClr val="000000"/>
                        </a:solidFill>
                      </a:endParaRPr>
                    </a:p>
                  </a:txBody>
                  <a:tcPr/>
                </a:tc>
                <a:tc>
                  <a:txBody>
                    <a:bodyPr/>
                    <a:lstStyle/>
                    <a:p>
                      <a:endParaRPr lang="en-US" sz="200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txBody>
                  <a:tcPr/>
                </a:tc>
                <a:tc>
                  <a:txBody>
                    <a:bodyPr/>
                    <a:lstStyle/>
                    <a:p>
                      <a:endParaRPr lang="en-US" sz="2000" dirty="0">
                        <a:solidFill>
                          <a:srgbClr val="000000"/>
                        </a:solidFill>
                      </a:endParaRPr>
                    </a:p>
                  </a:txBody>
                  <a:tcPr/>
                </a:tc>
                <a:tc>
                  <a:txBody>
                    <a:bodyPr/>
                    <a:lstStyle/>
                    <a:p>
                      <a:endParaRPr lang="en-US" sz="2000" dirty="0">
                        <a:solidFill>
                          <a:srgbClr val="000000"/>
                        </a:solidFill>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42990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err="1">
                <a:solidFill>
                  <a:srgbClr val="000000"/>
                </a:solidFill>
                <a:latin typeface="Libby" pitchFamily="2" charset="0"/>
              </a:rPr>
              <a:t>RecordKeeper</a:t>
            </a:r>
            <a:r>
              <a:rPr lang="en-US" sz="5400" b="1" dirty="0">
                <a:solidFill>
                  <a:srgbClr val="000000"/>
                </a:solidFill>
                <a:latin typeface="Libby" pitchFamily="2" charset="0"/>
              </a:rPr>
              <a:t> Update</a:t>
            </a:r>
          </a:p>
        </p:txBody>
      </p:sp>
      <p:sp>
        <p:nvSpPr>
          <p:cNvPr id="7" name="TextBox 7"/>
          <p:cNvSpPr txBox="1"/>
          <p:nvPr/>
        </p:nvSpPr>
        <p:spPr>
          <a:xfrm>
            <a:off x="1028700" y="9657147"/>
            <a:ext cx="3016205" cy="406458"/>
          </a:xfrm>
          <a:prstGeom prst="rect">
            <a:avLst/>
          </a:prstGeom>
        </p:spPr>
        <p:txBody>
          <a:bodyPr lIns="0" tIns="0" rIns="0" bIns="0" rtlCol="0" anchor="t">
            <a:spAutoFit/>
          </a:bodyPr>
          <a:lstStyle/>
          <a:p>
            <a:pPr>
              <a:lnSpc>
                <a:spcPts val="3359"/>
              </a:lnSpc>
            </a:pPr>
            <a:fld id="{15AB5C63-6542-2F46-B65F-D5A5E26AE7E9}" type="slidenum">
              <a:rPr lang="en-US" sz="2400" smtClean="0">
                <a:solidFill>
                  <a:srgbClr val="FFFFFF"/>
                </a:solidFill>
                <a:latin typeface="Open Sans" panose="020B0606030504020204" pitchFamily="34" charset="0"/>
              </a:rPr>
              <a:t>35</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760560" y="1964717"/>
            <a:ext cx="15542113" cy="5956681"/>
          </a:xfrm>
          <a:prstGeom prst="rect">
            <a:avLst/>
          </a:prstGeom>
        </p:spPr>
        <p:txBody>
          <a:bodyPr lIns="0" tIns="0" rIns="0" bIns="0" rtlCol="0" anchor="t">
            <a:spAutoFit/>
          </a:bodyPr>
          <a:lstStyle/>
          <a:p>
            <a:pPr marL="690881" lvl="1" indent="-345440">
              <a:lnSpc>
                <a:spcPts val="5312"/>
              </a:lnSpc>
              <a:buFont typeface="Arial"/>
              <a:buChar char="•"/>
            </a:pPr>
            <a:r>
              <a:rPr lang="en-US" sz="3200" spc="-160">
                <a:solidFill>
                  <a:srgbClr val="11273B"/>
                </a:solidFill>
                <a:latin typeface="Nunito Sans"/>
              </a:rPr>
              <a:t>Point</a:t>
            </a:r>
          </a:p>
          <a:p>
            <a:pPr marL="690881" lvl="1" indent="-345440">
              <a:lnSpc>
                <a:spcPts val="5312"/>
              </a:lnSpc>
              <a:buFont typeface="Arial"/>
              <a:buChar char="•"/>
            </a:pPr>
            <a:r>
              <a:rPr lang="en-US" sz="3200" spc="-160">
                <a:solidFill>
                  <a:srgbClr val="11273B"/>
                </a:solidFill>
                <a:latin typeface="Nunito Sans"/>
              </a:rPr>
              <a:t>Point</a:t>
            </a:r>
          </a:p>
          <a:p>
            <a:pPr marL="1381761" lvl="2" indent="-460587">
              <a:lnSpc>
                <a:spcPts val="5312"/>
              </a:lnSpc>
              <a:buFont typeface="Arial"/>
              <a:buChar char="⚬"/>
            </a:pPr>
            <a:r>
              <a:rPr lang="en-US" sz="3200" spc="-160">
                <a:solidFill>
                  <a:srgbClr val="11273B"/>
                </a:solidFill>
                <a:latin typeface="Nunito Sans"/>
              </a:rPr>
              <a:t>Participant Expenses: 0.66%</a:t>
            </a:r>
          </a:p>
          <a:p>
            <a:pPr marL="2072642" lvl="3" indent="-518160">
              <a:lnSpc>
                <a:spcPts val="5312"/>
              </a:lnSpc>
              <a:buFont typeface="Arial"/>
              <a:buChar char="￭"/>
            </a:pPr>
            <a:r>
              <a:rPr lang="en-US" sz="3200" spc="-160">
                <a:solidFill>
                  <a:srgbClr val="11273B"/>
                </a:solidFill>
                <a:latin typeface="Nunito Sans"/>
              </a:rPr>
              <a:t>Average Investment Expense:   0.42%</a:t>
            </a:r>
          </a:p>
          <a:p>
            <a:pPr marL="2072642" lvl="3" indent="-518160">
              <a:lnSpc>
                <a:spcPts val="5312"/>
              </a:lnSpc>
              <a:buFont typeface="Arial"/>
              <a:buChar char="￭"/>
            </a:pPr>
            <a:r>
              <a:rPr lang="en-US" sz="3200" spc="-160">
                <a:solidFill>
                  <a:srgbClr val="11273B"/>
                </a:solidFill>
                <a:latin typeface="Nunito Sans"/>
              </a:rPr>
              <a:t>Recordkeeping:   0.09%</a:t>
            </a:r>
          </a:p>
          <a:p>
            <a:pPr marL="2072642" lvl="3" indent="-518160">
              <a:lnSpc>
                <a:spcPts val="5312"/>
              </a:lnSpc>
              <a:buFont typeface="Arial"/>
              <a:buChar char="￭"/>
            </a:pPr>
            <a:r>
              <a:rPr lang="en-US" sz="3200" spc="-160">
                <a:solidFill>
                  <a:srgbClr val="11273B"/>
                </a:solidFill>
                <a:latin typeface="Nunito Sans"/>
              </a:rPr>
              <a:t>RSG Advisory:   0.15%</a:t>
            </a:r>
          </a:p>
          <a:p>
            <a:pPr>
              <a:lnSpc>
                <a:spcPts val="5312"/>
              </a:lnSpc>
            </a:pPr>
            <a:endParaRPr lang="en-US" sz="3200" spc="-160">
              <a:solidFill>
                <a:srgbClr val="11273B"/>
              </a:solidFill>
              <a:latin typeface="Nunito Sans"/>
            </a:endParaRPr>
          </a:p>
          <a:p>
            <a:pPr>
              <a:lnSpc>
                <a:spcPts val="5312"/>
              </a:lnSpc>
            </a:pPr>
            <a:endParaRPr lang="en-US" sz="3200" spc="-160">
              <a:solidFill>
                <a:srgbClr val="11273B"/>
              </a:solidFill>
              <a:latin typeface="Nunito Sans"/>
            </a:endParaRPr>
          </a:p>
          <a:p>
            <a:pPr algn="l">
              <a:lnSpc>
                <a:spcPts val="5312"/>
              </a:lnSpc>
            </a:pPr>
            <a:endParaRPr lang="en-US" sz="3200" spc="-160">
              <a:solidFill>
                <a:srgbClr val="11273B"/>
              </a:solidFill>
              <a:latin typeface="Nunito Sans"/>
            </a:endParaRPr>
          </a:p>
        </p:txBody>
      </p:sp>
      <p:sp>
        <p:nvSpPr>
          <p:cNvPr id="6" name="Freeform 6"/>
          <p:cNvSpPr/>
          <p:nvPr/>
        </p:nvSpPr>
        <p:spPr>
          <a:xfrm>
            <a:off x="1028700" y="2101702"/>
            <a:ext cx="313243" cy="512465"/>
          </a:xfrm>
          <a:custGeom>
            <a:avLst/>
            <a:gdLst/>
            <a:ahLst/>
            <a:cxnLst/>
            <a:rect l="l" t="t" r="r" b="b"/>
            <a:pathLst>
              <a:path w="313243" h="512465">
                <a:moveTo>
                  <a:pt x="0" y="0"/>
                </a:moveTo>
                <a:lnTo>
                  <a:pt x="313243" y="0"/>
                </a:lnTo>
                <a:lnTo>
                  <a:pt x="313243" y="512465"/>
                </a:lnTo>
                <a:lnTo>
                  <a:pt x="0" y="512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028700" y="609600"/>
            <a:ext cx="16230600" cy="1062599"/>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Enter Slide Title</a:t>
            </a:r>
          </a:p>
        </p:txBody>
      </p:sp>
      <p:sp>
        <p:nvSpPr>
          <p:cNvPr id="8" name="TextBox 8"/>
          <p:cNvSpPr txBox="1"/>
          <p:nvPr/>
        </p:nvSpPr>
        <p:spPr>
          <a:xfrm>
            <a:off x="1028700" y="9657147"/>
            <a:ext cx="3095422" cy="406458"/>
          </a:xfrm>
          <a:prstGeom prst="rect">
            <a:avLst/>
          </a:prstGeom>
        </p:spPr>
        <p:txBody>
          <a:bodyPr lIns="0" tIns="0" rIns="0" bIns="0" rtlCol="0" anchor="t">
            <a:spAutoFit/>
          </a:bodyPr>
          <a:lstStyle/>
          <a:p>
            <a:pPr>
              <a:lnSpc>
                <a:spcPts val="3359"/>
              </a:lnSpc>
            </a:pPr>
            <a:fld id="{AEA2E969-9455-2F4F-B6F4-6FC6BA7D829F}" type="slidenum">
              <a:rPr lang="en-US" sz="2400" smtClean="0">
                <a:solidFill>
                  <a:srgbClr val="FFFFFF"/>
                </a:solidFill>
                <a:latin typeface="Open Sans" panose="020B0606030504020204" pitchFamily="34" charset="0"/>
              </a:rPr>
              <a:t>36</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
        <p:nvSpPr>
          <p:cNvPr id="9" name="Freeform 9"/>
          <p:cNvSpPr/>
          <p:nvPr/>
        </p:nvSpPr>
        <p:spPr>
          <a:xfrm>
            <a:off x="1028700" y="2768554"/>
            <a:ext cx="313243" cy="512465"/>
          </a:xfrm>
          <a:custGeom>
            <a:avLst/>
            <a:gdLst/>
            <a:ahLst/>
            <a:cxnLst/>
            <a:rect l="l" t="t" r="r" b="b"/>
            <a:pathLst>
              <a:path w="313243" h="512465">
                <a:moveTo>
                  <a:pt x="0" y="0"/>
                </a:moveTo>
                <a:lnTo>
                  <a:pt x="313243" y="0"/>
                </a:lnTo>
                <a:lnTo>
                  <a:pt x="313243" y="512466"/>
                </a:lnTo>
                <a:lnTo>
                  <a:pt x="0" y="5124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a:solidFill>
                  <a:srgbClr val="000000"/>
                </a:solidFill>
                <a:latin typeface="Libby" pitchFamily="2" charset="0"/>
              </a:rPr>
              <a:t>New Business</a:t>
            </a:r>
          </a:p>
        </p:txBody>
      </p:sp>
      <p:sp>
        <p:nvSpPr>
          <p:cNvPr id="7" name="TextBox 7"/>
          <p:cNvSpPr txBox="1"/>
          <p:nvPr/>
        </p:nvSpPr>
        <p:spPr>
          <a:xfrm>
            <a:off x="1028700" y="9657147"/>
            <a:ext cx="3016205" cy="406458"/>
          </a:xfrm>
          <a:prstGeom prst="rect">
            <a:avLst/>
          </a:prstGeom>
        </p:spPr>
        <p:txBody>
          <a:bodyPr lIns="0" tIns="0" rIns="0" bIns="0" rtlCol="0" anchor="t">
            <a:spAutoFit/>
          </a:bodyPr>
          <a:lstStyle/>
          <a:p>
            <a:pPr>
              <a:lnSpc>
                <a:spcPts val="3359"/>
              </a:lnSpc>
            </a:pPr>
            <a:fld id="{A8FC8DF9-21A3-0242-B1F4-9968DB83E413}" type="slidenum">
              <a:rPr lang="en-US" sz="2400" smtClean="0">
                <a:solidFill>
                  <a:srgbClr val="FFFFFF"/>
                </a:solidFill>
                <a:latin typeface="Open Sans" panose="020B0606030504020204" pitchFamily="34" charset="0"/>
              </a:rPr>
              <a:t>37</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1028700" y="2120271"/>
            <a:ext cx="14951698" cy="2305141"/>
            <a:chOff x="0" y="0"/>
            <a:chExt cx="3937896" cy="607115"/>
          </a:xfrm>
        </p:grpSpPr>
        <p:sp>
          <p:nvSpPr>
            <p:cNvPr id="6" name="Freeform 6"/>
            <p:cNvSpPr/>
            <p:nvPr/>
          </p:nvSpPr>
          <p:spPr>
            <a:xfrm>
              <a:off x="0" y="0"/>
              <a:ext cx="3937896" cy="607115"/>
            </a:xfrm>
            <a:custGeom>
              <a:avLst/>
              <a:gdLst/>
              <a:ahLst/>
              <a:cxnLst/>
              <a:rect l="l" t="t" r="r" b="b"/>
              <a:pathLst>
                <a:path w="3937896" h="607115">
                  <a:moveTo>
                    <a:pt x="0" y="0"/>
                  </a:moveTo>
                  <a:lnTo>
                    <a:pt x="3937896" y="0"/>
                  </a:lnTo>
                  <a:lnTo>
                    <a:pt x="3937896" y="607115"/>
                  </a:lnTo>
                  <a:lnTo>
                    <a:pt x="0" y="607115"/>
                  </a:lnTo>
                  <a:close/>
                </a:path>
              </a:pathLst>
            </a:custGeom>
            <a:solidFill>
              <a:srgbClr val="C22331"/>
            </a:solidFill>
          </p:spPr>
          <p:txBody>
            <a:bodyPr/>
            <a:lstStyle/>
            <a:p>
              <a:endParaRPr lang="en-US"/>
            </a:p>
          </p:txBody>
        </p:sp>
        <p:sp>
          <p:nvSpPr>
            <p:cNvPr id="7" name="TextBox 7"/>
            <p:cNvSpPr txBox="1"/>
            <p:nvPr/>
          </p:nvSpPr>
          <p:spPr>
            <a:xfrm>
              <a:off x="0" y="28575"/>
              <a:ext cx="3937896" cy="578540"/>
            </a:xfrm>
            <a:prstGeom prst="rect">
              <a:avLst/>
            </a:prstGeom>
          </p:spPr>
          <p:txBody>
            <a:bodyPr lIns="50800" tIns="50800" rIns="50800" bIns="50800" rtlCol="0" anchor="ctr"/>
            <a:lstStyle/>
            <a:p>
              <a:pPr algn="ctr">
                <a:lnSpc>
                  <a:spcPts val="1628"/>
                </a:lnSpc>
              </a:pPr>
              <a:endParaRPr/>
            </a:p>
          </p:txBody>
        </p:sp>
      </p:grpSp>
      <p:grpSp>
        <p:nvGrpSpPr>
          <p:cNvPr id="8" name="Group 8"/>
          <p:cNvGrpSpPr/>
          <p:nvPr/>
        </p:nvGrpSpPr>
        <p:grpSpPr>
          <a:xfrm>
            <a:off x="1028700" y="4568287"/>
            <a:ext cx="4843634" cy="2930292"/>
            <a:chOff x="0" y="0"/>
            <a:chExt cx="1275690" cy="771764"/>
          </a:xfrm>
        </p:grpSpPr>
        <p:sp>
          <p:nvSpPr>
            <p:cNvPr id="9" name="Freeform 9"/>
            <p:cNvSpPr/>
            <p:nvPr/>
          </p:nvSpPr>
          <p:spPr>
            <a:xfrm>
              <a:off x="0" y="0"/>
              <a:ext cx="1275690" cy="771764"/>
            </a:xfrm>
            <a:custGeom>
              <a:avLst/>
              <a:gdLst/>
              <a:ahLst/>
              <a:cxnLst/>
              <a:rect l="l" t="t" r="r" b="b"/>
              <a:pathLst>
                <a:path w="1275690" h="771764">
                  <a:moveTo>
                    <a:pt x="0" y="0"/>
                  </a:moveTo>
                  <a:lnTo>
                    <a:pt x="1275690" y="0"/>
                  </a:lnTo>
                  <a:lnTo>
                    <a:pt x="1275690" y="771764"/>
                  </a:lnTo>
                  <a:lnTo>
                    <a:pt x="0" y="771764"/>
                  </a:lnTo>
                  <a:close/>
                </a:path>
              </a:pathLst>
            </a:custGeom>
            <a:solidFill>
              <a:srgbClr val="06617E"/>
            </a:solidFill>
          </p:spPr>
          <p:txBody>
            <a:bodyPr/>
            <a:lstStyle/>
            <a:p>
              <a:endParaRPr lang="en-US"/>
            </a:p>
          </p:txBody>
        </p:sp>
        <p:sp>
          <p:nvSpPr>
            <p:cNvPr id="10" name="TextBox 10"/>
            <p:cNvSpPr txBox="1"/>
            <p:nvPr/>
          </p:nvSpPr>
          <p:spPr>
            <a:xfrm>
              <a:off x="0" y="28575"/>
              <a:ext cx="1275690" cy="743189"/>
            </a:xfrm>
            <a:prstGeom prst="rect">
              <a:avLst/>
            </a:prstGeom>
          </p:spPr>
          <p:txBody>
            <a:bodyPr lIns="50800" tIns="50800" rIns="50800" bIns="50800" rtlCol="0" anchor="ctr"/>
            <a:lstStyle/>
            <a:p>
              <a:pPr algn="ctr">
                <a:lnSpc>
                  <a:spcPts val="1628"/>
                </a:lnSpc>
              </a:pPr>
              <a:endParaRPr/>
            </a:p>
          </p:txBody>
        </p:sp>
      </p:grpSp>
      <p:grpSp>
        <p:nvGrpSpPr>
          <p:cNvPr id="11" name="Group 11"/>
          <p:cNvGrpSpPr/>
          <p:nvPr/>
        </p:nvGrpSpPr>
        <p:grpSpPr>
          <a:xfrm>
            <a:off x="6082732" y="4568287"/>
            <a:ext cx="4843634" cy="2930292"/>
            <a:chOff x="0" y="0"/>
            <a:chExt cx="1275690" cy="771764"/>
          </a:xfrm>
        </p:grpSpPr>
        <p:sp>
          <p:nvSpPr>
            <p:cNvPr id="12" name="Freeform 12"/>
            <p:cNvSpPr/>
            <p:nvPr/>
          </p:nvSpPr>
          <p:spPr>
            <a:xfrm>
              <a:off x="0" y="0"/>
              <a:ext cx="1275690" cy="771764"/>
            </a:xfrm>
            <a:custGeom>
              <a:avLst/>
              <a:gdLst/>
              <a:ahLst/>
              <a:cxnLst/>
              <a:rect l="l" t="t" r="r" b="b"/>
              <a:pathLst>
                <a:path w="1275690" h="771764">
                  <a:moveTo>
                    <a:pt x="0" y="0"/>
                  </a:moveTo>
                  <a:lnTo>
                    <a:pt x="1275690" y="0"/>
                  </a:lnTo>
                  <a:lnTo>
                    <a:pt x="1275690" y="771764"/>
                  </a:lnTo>
                  <a:lnTo>
                    <a:pt x="0" y="771764"/>
                  </a:lnTo>
                  <a:close/>
                </a:path>
              </a:pathLst>
            </a:custGeom>
            <a:solidFill>
              <a:srgbClr val="6E6674"/>
            </a:solidFill>
          </p:spPr>
          <p:txBody>
            <a:bodyPr/>
            <a:lstStyle/>
            <a:p>
              <a:endParaRPr lang="en-US"/>
            </a:p>
          </p:txBody>
        </p:sp>
        <p:sp>
          <p:nvSpPr>
            <p:cNvPr id="13" name="TextBox 13"/>
            <p:cNvSpPr txBox="1"/>
            <p:nvPr/>
          </p:nvSpPr>
          <p:spPr>
            <a:xfrm>
              <a:off x="0" y="28575"/>
              <a:ext cx="1275690" cy="743189"/>
            </a:xfrm>
            <a:prstGeom prst="rect">
              <a:avLst/>
            </a:prstGeom>
          </p:spPr>
          <p:txBody>
            <a:bodyPr lIns="50800" tIns="50800" rIns="50800" bIns="50800" rtlCol="0" anchor="ctr"/>
            <a:lstStyle/>
            <a:p>
              <a:pPr algn="ctr">
                <a:lnSpc>
                  <a:spcPts val="1628"/>
                </a:lnSpc>
              </a:pPr>
              <a:endParaRPr/>
            </a:p>
          </p:txBody>
        </p:sp>
      </p:grpSp>
      <p:grpSp>
        <p:nvGrpSpPr>
          <p:cNvPr id="14" name="Group 14"/>
          <p:cNvGrpSpPr/>
          <p:nvPr/>
        </p:nvGrpSpPr>
        <p:grpSpPr>
          <a:xfrm>
            <a:off x="11135916" y="4568287"/>
            <a:ext cx="4843634" cy="2930292"/>
            <a:chOff x="0" y="0"/>
            <a:chExt cx="1275690" cy="771764"/>
          </a:xfrm>
        </p:grpSpPr>
        <p:sp>
          <p:nvSpPr>
            <p:cNvPr id="15" name="Freeform 15"/>
            <p:cNvSpPr/>
            <p:nvPr/>
          </p:nvSpPr>
          <p:spPr>
            <a:xfrm>
              <a:off x="0" y="0"/>
              <a:ext cx="1275690" cy="771764"/>
            </a:xfrm>
            <a:custGeom>
              <a:avLst/>
              <a:gdLst/>
              <a:ahLst/>
              <a:cxnLst/>
              <a:rect l="l" t="t" r="r" b="b"/>
              <a:pathLst>
                <a:path w="1275690" h="771764">
                  <a:moveTo>
                    <a:pt x="0" y="0"/>
                  </a:moveTo>
                  <a:lnTo>
                    <a:pt x="1275690" y="0"/>
                  </a:lnTo>
                  <a:lnTo>
                    <a:pt x="1275690" y="771764"/>
                  </a:lnTo>
                  <a:lnTo>
                    <a:pt x="0" y="771764"/>
                  </a:lnTo>
                  <a:close/>
                </a:path>
              </a:pathLst>
            </a:custGeom>
            <a:solidFill>
              <a:srgbClr val="8A8B8C"/>
            </a:solidFill>
          </p:spPr>
          <p:txBody>
            <a:bodyPr/>
            <a:lstStyle/>
            <a:p>
              <a:endParaRPr lang="en-US"/>
            </a:p>
          </p:txBody>
        </p:sp>
        <p:sp>
          <p:nvSpPr>
            <p:cNvPr id="16" name="TextBox 16"/>
            <p:cNvSpPr txBox="1"/>
            <p:nvPr/>
          </p:nvSpPr>
          <p:spPr>
            <a:xfrm>
              <a:off x="0" y="28575"/>
              <a:ext cx="1275690" cy="743189"/>
            </a:xfrm>
            <a:prstGeom prst="rect">
              <a:avLst/>
            </a:prstGeom>
          </p:spPr>
          <p:txBody>
            <a:bodyPr lIns="50800" tIns="50800" rIns="50800" bIns="50800" rtlCol="0" anchor="ctr"/>
            <a:lstStyle/>
            <a:p>
              <a:pPr algn="ctr">
                <a:lnSpc>
                  <a:spcPts val="1628"/>
                </a:lnSpc>
              </a:pPr>
              <a:endParaRPr/>
            </a:p>
          </p:txBody>
        </p:sp>
      </p:grpSp>
      <p:sp>
        <p:nvSpPr>
          <p:cNvPr id="17" name="Freeform 17"/>
          <p:cNvSpPr/>
          <p:nvPr/>
        </p:nvSpPr>
        <p:spPr>
          <a:xfrm>
            <a:off x="8119534" y="4938515"/>
            <a:ext cx="769183" cy="769183"/>
          </a:xfrm>
          <a:custGeom>
            <a:avLst/>
            <a:gdLst/>
            <a:ahLst/>
            <a:cxnLst/>
            <a:rect l="l" t="t" r="r" b="b"/>
            <a:pathLst>
              <a:path w="769183" h="769183">
                <a:moveTo>
                  <a:pt x="0" y="0"/>
                </a:moveTo>
                <a:lnTo>
                  <a:pt x="769182" y="0"/>
                </a:lnTo>
                <a:lnTo>
                  <a:pt x="769182" y="769183"/>
                </a:lnTo>
                <a:lnTo>
                  <a:pt x="0" y="769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8119534" y="2505778"/>
            <a:ext cx="767064" cy="767064"/>
          </a:xfrm>
          <a:custGeom>
            <a:avLst/>
            <a:gdLst/>
            <a:ahLst/>
            <a:cxnLst/>
            <a:rect l="l" t="t" r="r" b="b"/>
            <a:pathLst>
              <a:path w="767064" h="767064">
                <a:moveTo>
                  <a:pt x="0" y="0"/>
                </a:moveTo>
                <a:lnTo>
                  <a:pt x="767064" y="0"/>
                </a:lnTo>
                <a:lnTo>
                  <a:pt x="767064" y="767064"/>
                </a:lnTo>
                <a:lnTo>
                  <a:pt x="0" y="767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3061388" y="4938515"/>
            <a:ext cx="779954" cy="779954"/>
          </a:xfrm>
          <a:custGeom>
            <a:avLst/>
            <a:gdLst/>
            <a:ahLst/>
            <a:cxnLst/>
            <a:rect l="l" t="t" r="r" b="b"/>
            <a:pathLst>
              <a:path w="779954" h="779954">
                <a:moveTo>
                  <a:pt x="0" y="0"/>
                </a:moveTo>
                <a:lnTo>
                  <a:pt x="779954" y="0"/>
                </a:lnTo>
                <a:lnTo>
                  <a:pt x="779954" y="779955"/>
                </a:lnTo>
                <a:lnTo>
                  <a:pt x="0" y="779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20"/>
          <p:cNvSpPr/>
          <p:nvPr/>
        </p:nvSpPr>
        <p:spPr>
          <a:xfrm>
            <a:off x="13174266" y="4926954"/>
            <a:ext cx="780743" cy="780743"/>
          </a:xfrm>
          <a:custGeom>
            <a:avLst/>
            <a:gdLst/>
            <a:ahLst/>
            <a:cxnLst/>
            <a:rect l="l" t="t" r="r" b="b"/>
            <a:pathLst>
              <a:path w="780743" h="780743">
                <a:moveTo>
                  <a:pt x="0" y="0"/>
                </a:moveTo>
                <a:lnTo>
                  <a:pt x="780743" y="0"/>
                </a:lnTo>
                <a:lnTo>
                  <a:pt x="780743" y="780744"/>
                </a:lnTo>
                <a:lnTo>
                  <a:pt x="0" y="7807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TextBox 21"/>
          <p:cNvSpPr txBox="1"/>
          <p:nvPr/>
        </p:nvSpPr>
        <p:spPr>
          <a:xfrm>
            <a:off x="1028699" y="415978"/>
            <a:ext cx="16844389" cy="1013354"/>
          </a:xfrm>
          <a:prstGeom prst="rect">
            <a:avLst/>
          </a:prstGeom>
        </p:spPr>
        <p:txBody>
          <a:bodyPr wrap="square" lIns="0" tIns="0" rIns="0" bIns="0" rtlCol="0" anchor="t">
            <a:spAutoFit/>
          </a:bodyPr>
          <a:lstStyle/>
          <a:p>
            <a:pPr>
              <a:lnSpc>
                <a:spcPts val="8960"/>
              </a:lnSpc>
            </a:pPr>
            <a:r>
              <a:rPr lang="en-US" sz="4800" b="1" dirty="0">
                <a:solidFill>
                  <a:srgbClr val="000000"/>
                </a:solidFill>
                <a:latin typeface="Libby" pitchFamily="2" charset="0"/>
              </a:rPr>
              <a:t>Four Point Immediate Action Plan</a:t>
            </a:r>
          </a:p>
        </p:txBody>
      </p:sp>
      <p:sp>
        <p:nvSpPr>
          <p:cNvPr id="22" name="TextBox 22"/>
          <p:cNvSpPr txBox="1"/>
          <p:nvPr/>
        </p:nvSpPr>
        <p:spPr>
          <a:xfrm>
            <a:off x="7419529" y="-48489"/>
            <a:ext cx="3448943" cy="539115"/>
          </a:xfrm>
          <a:prstGeom prst="rect">
            <a:avLst/>
          </a:prstGeom>
        </p:spPr>
        <p:txBody>
          <a:bodyPr lIns="0" tIns="0" rIns="0" bIns="0" rtlCol="0" anchor="t">
            <a:spAutoFit/>
          </a:bodyPr>
          <a:lstStyle/>
          <a:p>
            <a:pPr>
              <a:lnSpc>
                <a:spcPts val="4409"/>
              </a:lnSpc>
            </a:pPr>
            <a:r>
              <a:rPr lang="en-US" sz="3150" dirty="0">
                <a:solidFill>
                  <a:srgbClr val="FFFFFF"/>
                </a:solidFill>
                <a:latin typeface="Open Sans" panose="020B0606030504020204" pitchFamily="34" charset="0"/>
              </a:rPr>
              <a:t>04  | RSG Advisory</a:t>
            </a:r>
          </a:p>
        </p:txBody>
      </p:sp>
      <p:sp>
        <p:nvSpPr>
          <p:cNvPr id="23" name="TextBox 23"/>
          <p:cNvSpPr txBox="1"/>
          <p:nvPr/>
        </p:nvSpPr>
        <p:spPr>
          <a:xfrm>
            <a:off x="1095293" y="3372577"/>
            <a:ext cx="14885105" cy="772796"/>
          </a:xfrm>
          <a:prstGeom prst="rect">
            <a:avLst/>
          </a:prstGeom>
        </p:spPr>
        <p:txBody>
          <a:bodyPr lIns="0" tIns="0" rIns="0" bIns="0" rtlCol="0" anchor="t">
            <a:spAutoFit/>
          </a:bodyPr>
          <a:lstStyle/>
          <a:p>
            <a:pPr algn="ctr">
              <a:lnSpc>
                <a:spcPts val="6229"/>
              </a:lnSpc>
            </a:pPr>
            <a:r>
              <a:rPr lang="en-US" sz="4449" dirty="0">
                <a:solidFill>
                  <a:srgbClr val="FFFFFF"/>
                </a:solidFill>
                <a:latin typeface="Nunito Sans Black"/>
              </a:rPr>
              <a:t>Implement Systematic Plan Governance</a:t>
            </a:r>
          </a:p>
        </p:txBody>
      </p:sp>
      <p:sp>
        <p:nvSpPr>
          <p:cNvPr id="24" name="TextBox 24"/>
          <p:cNvSpPr txBox="1"/>
          <p:nvPr/>
        </p:nvSpPr>
        <p:spPr>
          <a:xfrm>
            <a:off x="1029548" y="5823245"/>
            <a:ext cx="4843634" cy="1493520"/>
          </a:xfrm>
          <a:prstGeom prst="rect">
            <a:avLst/>
          </a:prstGeom>
        </p:spPr>
        <p:txBody>
          <a:bodyPr lIns="0" tIns="0" rIns="0" bIns="0" rtlCol="0" anchor="t">
            <a:spAutoFit/>
          </a:bodyPr>
          <a:lstStyle/>
          <a:p>
            <a:pPr algn="ctr">
              <a:lnSpc>
                <a:spcPts val="3960"/>
              </a:lnSpc>
            </a:pPr>
            <a:r>
              <a:rPr lang="en-US" sz="3600">
                <a:solidFill>
                  <a:srgbClr val="FFFFFF"/>
                </a:solidFill>
                <a:latin typeface="Nunito Sans Black"/>
              </a:rPr>
              <a:t>Conduct Comprehensive Investment Review</a:t>
            </a:r>
          </a:p>
        </p:txBody>
      </p:sp>
      <p:sp>
        <p:nvSpPr>
          <p:cNvPr id="25" name="TextBox 25"/>
          <p:cNvSpPr txBox="1"/>
          <p:nvPr/>
        </p:nvSpPr>
        <p:spPr>
          <a:xfrm>
            <a:off x="6082732" y="5823245"/>
            <a:ext cx="4843634" cy="1493520"/>
          </a:xfrm>
          <a:prstGeom prst="rect">
            <a:avLst/>
          </a:prstGeom>
        </p:spPr>
        <p:txBody>
          <a:bodyPr lIns="0" tIns="0" rIns="0" bIns="0" rtlCol="0" anchor="t">
            <a:spAutoFit/>
          </a:bodyPr>
          <a:lstStyle/>
          <a:p>
            <a:pPr algn="ctr">
              <a:lnSpc>
                <a:spcPts val="3960"/>
              </a:lnSpc>
            </a:pPr>
            <a:r>
              <a:rPr lang="en-US" sz="3600">
                <a:solidFill>
                  <a:srgbClr val="FFFFFF"/>
                </a:solidFill>
                <a:latin typeface="Nunito Sans Black"/>
              </a:rPr>
              <a:t>Enhance Participant Education &amp; Support Services</a:t>
            </a:r>
          </a:p>
        </p:txBody>
      </p:sp>
      <p:sp>
        <p:nvSpPr>
          <p:cNvPr id="26" name="TextBox 26"/>
          <p:cNvSpPr txBox="1"/>
          <p:nvPr/>
        </p:nvSpPr>
        <p:spPr>
          <a:xfrm>
            <a:off x="11142821" y="5823245"/>
            <a:ext cx="4843634" cy="1493520"/>
          </a:xfrm>
          <a:prstGeom prst="rect">
            <a:avLst/>
          </a:prstGeom>
        </p:spPr>
        <p:txBody>
          <a:bodyPr lIns="0" tIns="0" rIns="0" bIns="0" rtlCol="0" anchor="t">
            <a:spAutoFit/>
          </a:bodyPr>
          <a:lstStyle/>
          <a:p>
            <a:pPr algn="ctr">
              <a:lnSpc>
                <a:spcPts val="3960"/>
              </a:lnSpc>
            </a:pPr>
            <a:r>
              <a:rPr lang="en-US" sz="3600">
                <a:solidFill>
                  <a:srgbClr val="FFFFFF"/>
                </a:solidFill>
                <a:latin typeface="Nunito Sans Black"/>
              </a:rPr>
              <a:t>Market Test</a:t>
            </a:r>
          </a:p>
          <a:p>
            <a:pPr algn="ctr">
              <a:lnSpc>
                <a:spcPts val="3960"/>
              </a:lnSpc>
            </a:pPr>
            <a:r>
              <a:rPr lang="en-US" sz="3600">
                <a:solidFill>
                  <a:srgbClr val="FFFFFF"/>
                </a:solidFill>
                <a:latin typeface="Nunito Sans Black"/>
              </a:rPr>
              <a:t>Current</a:t>
            </a:r>
          </a:p>
          <a:p>
            <a:pPr algn="ctr">
              <a:lnSpc>
                <a:spcPts val="3960"/>
              </a:lnSpc>
            </a:pPr>
            <a:r>
              <a:rPr lang="en-US" sz="3600">
                <a:solidFill>
                  <a:srgbClr val="FFFFFF"/>
                </a:solidFill>
                <a:latin typeface="Nunito Sans Black"/>
              </a:rPr>
              <a:t>Recordkeeper</a:t>
            </a:r>
          </a:p>
        </p:txBody>
      </p:sp>
      <p:sp>
        <p:nvSpPr>
          <p:cNvPr id="27" name="TextBox 27"/>
          <p:cNvSpPr txBox="1"/>
          <p:nvPr/>
        </p:nvSpPr>
        <p:spPr>
          <a:xfrm>
            <a:off x="1028700" y="9657147"/>
            <a:ext cx="3095422" cy="406458"/>
          </a:xfrm>
          <a:prstGeom prst="rect">
            <a:avLst/>
          </a:prstGeom>
        </p:spPr>
        <p:txBody>
          <a:bodyPr lIns="0" tIns="0" rIns="0" bIns="0" rtlCol="0" anchor="t">
            <a:spAutoFit/>
          </a:bodyPr>
          <a:lstStyle/>
          <a:p>
            <a:pPr>
              <a:lnSpc>
                <a:spcPts val="3359"/>
              </a:lnSpc>
            </a:pPr>
            <a:fld id="{EAEE14D2-CEF6-0F4C-9363-35CA7770A3BD}" type="slidenum">
              <a:rPr lang="en-US" sz="2400" smtClean="0">
                <a:solidFill>
                  <a:srgbClr val="FFFFFF"/>
                </a:solidFill>
                <a:latin typeface="Open Sans" panose="020B0606030504020204" pitchFamily="34" charset="0"/>
              </a:rPr>
              <a:t>38</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1028700" y="879705"/>
            <a:ext cx="14945644" cy="1379040"/>
            <a:chOff x="0" y="0"/>
            <a:chExt cx="3937896" cy="363351"/>
          </a:xfrm>
        </p:grpSpPr>
        <p:sp>
          <p:nvSpPr>
            <p:cNvPr id="6" name="Freeform 6"/>
            <p:cNvSpPr/>
            <p:nvPr/>
          </p:nvSpPr>
          <p:spPr>
            <a:xfrm>
              <a:off x="0" y="0"/>
              <a:ext cx="3937896" cy="363351"/>
            </a:xfrm>
            <a:custGeom>
              <a:avLst/>
              <a:gdLst/>
              <a:ahLst/>
              <a:cxnLst/>
              <a:rect l="l" t="t" r="r" b="b"/>
              <a:pathLst>
                <a:path w="3937896" h="363351">
                  <a:moveTo>
                    <a:pt x="0" y="0"/>
                  </a:moveTo>
                  <a:lnTo>
                    <a:pt x="3937896" y="0"/>
                  </a:lnTo>
                  <a:lnTo>
                    <a:pt x="3937896" y="363351"/>
                  </a:lnTo>
                  <a:lnTo>
                    <a:pt x="0" y="363351"/>
                  </a:lnTo>
                  <a:close/>
                </a:path>
              </a:pathLst>
            </a:custGeom>
            <a:solidFill>
              <a:srgbClr val="C22331"/>
            </a:solidFill>
          </p:spPr>
          <p:txBody>
            <a:bodyPr/>
            <a:lstStyle/>
            <a:p>
              <a:endParaRPr lang="en-US"/>
            </a:p>
          </p:txBody>
        </p:sp>
        <p:sp>
          <p:nvSpPr>
            <p:cNvPr id="7" name="TextBox 7"/>
            <p:cNvSpPr txBox="1"/>
            <p:nvPr/>
          </p:nvSpPr>
          <p:spPr>
            <a:xfrm>
              <a:off x="0" y="28575"/>
              <a:ext cx="3937896" cy="334776"/>
            </a:xfrm>
            <a:prstGeom prst="rect">
              <a:avLst/>
            </a:prstGeom>
          </p:spPr>
          <p:txBody>
            <a:bodyPr lIns="50800" tIns="50800" rIns="50800" bIns="50800" rtlCol="0" anchor="ctr"/>
            <a:lstStyle/>
            <a:p>
              <a:pPr algn="ctr">
                <a:lnSpc>
                  <a:spcPts val="1628"/>
                </a:lnSpc>
              </a:pPr>
              <a:endParaRPr/>
            </a:p>
          </p:txBody>
        </p:sp>
      </p:grpSp>
      <p:sp>
        <p:nvSpPr>
          <p:cNvPr id="8" name="Freeform 8"/>
          <p:cNvSpPr/>
          <p:nvPr/>
        </p:nvSpPr>
        <p:spPr>
          <a:xfrm>
            <a:off x="1259798" y="1028700"/>
            <a:ext cx="1003109" cy="1003109"/>
          </a:xfrm>
          <a:custGeom>
            <a:avLst/>
            <a:gdLst/>
            <a:ahLst/>
            <a:cxnLst/>
            <a:rect l="l" t="t" r="r" b="b"/>
            <a:pathLst>
              <a:path w="1003109" h="1003109">
                <a:moveTo>
                  <a:pt x="0" y="0"/>
                </a:moveTo>
                <a:lnTo>
                  <a:pt x="1003109" y="0"/>
                </a:lnTo>
                <a:lnTo>
                  <a:pt x="1003109" y="1003109"/>
                </a:lnTo>
                <a:lnTo>
                  <a:pt x="0" y="1003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962189" y="3285540"/>
            <a:ext cx="7346197" cy="6110006"/>
            <a:chOff x="0" y="0"/>
            <a:chExt cx="1934801" cy="1609220"/>
          </a:xfrm>
        </p:grpSpPr>
        <p:sp>
          <p:nvSpPr>
            <p:cNvPr id="10" name="Freeform 10"/>
            <p:cNvSpPr/>
            <p:nvPr/>
          </p:nvSpPr>
          <p:spPr>
            <a:xfrm>
              <a:off x="0" y="0"/>
              <a:ext cx="1934801" cy="1609220"/>
            </a:xfrm>
            <a:custGeom>
              <a:avLst/>
              <a:gdLst/>
              <a:ahLst/>
              <a:cxnLst/>
              <a:rect l="l" t="t" r="r" b="b"/>
              <a:pathLst>
                <a:path w="1934801" h="1609220">
                  <a:moveTo>
                    <a:pt x="1451101" y="0"/>
                  </a:moveTo>
                  <a:lnTo>
                    <a:pt x="0" y="0"/>
                  </a:lnTo>
                  <a:lnTo>
                    <a:pt x="0" y="1609220"/>
                  </a:lnTo>
                  <a:lnTo>
                    <a:pt x="1451101" y="1609220"/>
                  </a:lnTo>
                  <a:lnTo>
                    <a:pt x="1934801" y="804610"/>
                  </a:lnTo>
                  <a:lnTo>
                    <a:pt x="1451101" y="0"/>
                  </a:lnTo>
                  <a:close/>
                </a:path>
              </a:pathLst>
            </a:custGeom>
            <a:solidFill>
              <a:srgbClr val="C22331">
                <a:alpha val="49804"/>
              </a:srgbClr>
            </a:solidFill>
          </p:spPr>
          <p:txBody>
            <a:bodyPr/>
            <a:lstStyle/>
            <a:p>
              <a:endParaRPr lang="en-US"/>
            </a:p>
          </p:txBody>
        </p:sp>
        <p:sp>
          <p:nvSpPr>
            <p:cNvPr id="11" name="TextBox 11"/>
            <p:cNvSpPr txBox="1"/>
            <p:nvPr/>
          </p:nvSpPr>
          <p:spPr>
            <a:xfrm>
              <a:off x="0" y="28575"/>
              <a:ext cx="1662719" cy="1580645"/>
            </a:xfrm>
            <a:prstGeom prst="rect">
              <a:avLst/>
            </a:prstGeom>
          </p:spPr>
          <p:txBody>
            <a:bodyPr lIns="50800" tIns="50800" rIns="50800" bIns="50800" rtlCol="0" anchor="ctr"/>
            <a:lstStyle/>
            <a:p>
              <a:pPr algn="ctr">
                <a:lnSpc>
                  <a:spcPts val="1628"/>
                </a:lnSpc>
              </a:pPr>
              <a:endParaRPr/>
            </a:p>
          </p:txBody>
        </p:sp>
      </p:grpSp>
      <p:grpSp>
        <p:nvGrpSpPr>
          <p:cNvPr id="12" name="Group 12"/>
          <p:cNvGrpSpPr/>
          <p:nvPr/>
        </p:nvGrpSpPr>
        <p:grpSpPr>
          <a:xfrm>
            <a:off x="8308386" y="3579183"/>
            <a:ext cx="7931387" cy="4864725"/>
            <a:chOff x="0" y="0"/>
            <a:chExt cx="10575182" cy="6486300"/>
          </a:xfrm>
        </p:grpSpPr>
        <p:sp>
          <p:nvSpPr>
            <p:cNvPr id="13" name="TextBox 13"/>
            <p:cNvSpPr txBox="1"/>
            <p:nvPr/>
          </p:nvSpPr>
          <p:spPr>
            <a:xfrm>
              <a:off x="0" y="-78960"/>
              <a:ext cx="10575182" cy="6565260"/>
            </a:xfrm>
            <a:prstGeom prst="rect">
              <a:avLst/>
            </a:prstGeom>
          </p:spPr>
          <p:txBody>
            <a:bodyPr lIns="0" tIns="0" rIns="0" bIns="0" rtlCol="0" anchor="t">
              <a:spAutoFit/>
            </a:bodyPr>
            <a:lstStyle/>
            <a:p>
              <a:pPr marL="863599" lvl="1" indent="-431800">
                <a:lnSpc>
                  <a:spcPts val="6639"/>
                </a:lnSpc>
                <a:buFont typeface="Arial"/>
                <a:buChar char="•"/>
              </a:pPr>
              <a:r>
                <a:rPr lang="en-US" sz="3999" spc="-199">
                  <a:solidFill>
                    <a:srgbClr val="11273B"/>
                  </a:solidFill>
                  <a:latin typeface="Nunito Sans"/>
                </a:rPr>
                <a:t>Action 1</a:t>
              </a:r>
            </a:p>
            <a:p>
              <a:pPr marL="863599" lvl="1" indent="-431800">
                <a:lnSpc>
                  <a:spcPts val="6639"/>
                </a:lnSpc>
                <a:buFont typeface="Arial"/>
                <a:buChar char="•"/>
              </a:pPr>
              <a:r>
                <a:rPr lang="en-US" sz="3999" spc="-199">
                  <a:solidFill>
                    <a:srgbClr val="11273B"/>
                  </a:solidFill>
                  <a:latin typeface="Nunito Sans"/>
                </a:rPr>
                <a:t>Action 2</a:t>
              </a:r>
            </a:p>
            <a:p>
              <a:pPr marL="863599" lvl="1" indent="-431800">
                <a:lnSpc>
                  <a:spcPts val="6639"/>
                </a:lnSpc>
                <a:buFont typeface="Arial"/>
                <a:buChar char="•"/>
              </a:pPr>
              <a:r>
                <a:rPr lang="en-US" sz="3999" spc="-199">
                  <a:solidFill>
                    <a:srgbClr val="11273B"/>
                  </a:solidFill>
                  <a:latin typeface="Nunito Sans"/>
                </a:rPr>
                <a:t>Action 3</a:t>
              </a:r>
            </a:p>
            <a:p>
              <a:pPr marL="863599" lvl="1" indent="-431800">
                <a:lnSpc>
                  <a:spcPts val="6639"/>
                </a:lnSpc>
                <a:buFont typeface="Arial"/>
                <a:buChar char="•"/>
              </a:pPr>
              <a:r>
                <a:rPr lang="en-US" sz="3999" spc="-199">
                  <a:solidFill>
                    <a:srgbClr val="11273B"/>
                  </a:solidFill>
                  <a:latin typeface="Nunito Sans"/>
                </a:rPr>
                <a:t>Action 4</a:t>
              </a:r>
            </a:p>
            <a:p>
              <a:pPr marL="863599" lvl="1" indent="-431800">
                <a:lnSpc>
                  <a:spcPts val="6639"/>
                </a:lnSpc>
                <a:buFont typeface="Arial"/>
                <a:buChar char="•"/>
              </a:pPr>
              <a:r>
                <a:rPr lang="en-US" sz="3999" spc="-199">
                  <a:solidFill>
                    <a:srgbClr val="11273B"/>
                  </a:solidFill>
                  <a:latin typeface="Nunito Sans"/>
                </a:rPr>
                <a:t>Action 5</a:t>
              </a:r>
            </a:p>
            <a:p>
              <a:pPr marL="0" lvl="0" indent="0" algn="l">
                <a:lnSpc>
                  <a:spcPts val="6639"/>
                </a:lnSpc>
              </a:pPr>
              <a:endParaRPr lang="en-US" sz="3999" spc="-199">
                <a:solidFill>
                  <a:srgbClr val="11273B"/>
                </a:solidFill>
                <a:latin typeface="Nunito Sans"/>
              </a:endParaRPr>
            </a:p>
          </p:txBody>
        </p:sp>
        <p:sp>
          <p:nvSpPr>
            <p:cNvPr id="14" name="Freeform 14"/>
            <p:cNvSpPr/>
            <p:nvPr/>
          </p:nvSpPr>
          <p:spPr>
            <a:xfrm>
              <a:off x="367233" y="4478486"/>
              <a:ext cx="582382" cy="952777"/>
            </a:xfrm>
            <a:custGeom>
              <a:avLst/>
              <a:gdLst/>
              <a:ahLst/>
              <a:cxnLst/>
              <a:rect l="l" t="t" r="r" b="b"/>
              <a:pathLst>
                <a:path w="582382" h="952777">
                  <a:moveTo>
                    <a:pt x="0" y="0"/>
                  </a:moveTo>
                  <a:lnTo>
                    <a:pt x="582381" y="0"/>
                  </a:lnTo>
                  <a:lnTo>
                    <a:pt x="582381"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67426">
              <a:off x="367233" y="5619"/>
              <a:ext cx="582382" cy="952777"/>
            </a:xfrm>
            <a:custGeom>
              <a:avLst/>
              <a:gdLst/>
              <a:ahLst/>
              <a:cxnLst/>
              <a:rect l="l" t="t" r="r" b="b"/>
              <a:pathLst>
                <a:path w="582382" h="952777">
                  <a:moveTo>
                    <a:pt x="0" y="0"/>
                  </a:moveTo>
                  <a:lnTo>
                    <a:pt x="582381" y="0"/>
                  </a:lnTo>
                  <a:lnTo>
                    <a:pt x="582381"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376520" y="1142506"/>
              <a:ext cx="582382" cy="952777"/>
            </a:xfrm>
            <a:custGeom>
              <a:avLst/>
              <a:gdLst/>
              <a:ahLst/>
              <a:cxnLst/>
              <a:rect l="l" t="t" r="r" b="b"/>
              <a:pathLst>
                <a:path w="582382" h="952777">
                  <a:moveTo>
                    <a:pt x="0" y="0"/>
                  </a:moveTo>
                  <a:lnTo>
                    <a:pt x="582382" y="0"/>
                  </a:lnTo>
                  <a:lnTo>
                    <a:pt x="582382" y="952776"/>
                  </a:lnTo>
                  <a:lnTo>
                    <a:pt x="0" y="9527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376520" y="2273082"/>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376520" y="3373309"/>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19"/>
            <p:cNvGrpSpPr/>
            <p:nvPr/>
          </p:nvGrpSpPr>
          <p:grpSpPr>
            <a:xfrm>
              <a:off x="257514" y="5431263"/>
              <a:ext cx="714092" cy="71409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1" name="TextBox 21"/>
              <p:cNvSpPr txBox="1"/>
              <p:nvPr/>
            </p:nvSpPr>
            <p:spPr>
              <a:xfrm>
                <a:off x="76200" y="104775"/>
                <a:ext cx="660400" cy="631825"/>
              </a:xfrm>
              <a:prstGeom prst="rect">
                <a:avLst/>
              </a:prstGeom>
            </p:spPr>
            <p:txBody>
              <a:bodyPr lIns="50800" tIns="50800" rIns="50800" bIns="50800" rtlCol="0" anchor="ctr"/>
              <a:lstStyle/>
              <a:p>
                <a:pPr algn="ctr">
                  <a:lnSpc>
                    <a:spcPts val="1628"/>
                  </a:lnSpc>
                </a:pPr>
                <a:endParaRPr/>
              </a:p>
            </p:txBody>
          </p:sp>
        </p:grpSp>
      </p:grpSp>
      <p:sp>
        <p:nvSpPr>
          <p:cNvPr id="22" name="TextBox 22"/>
          <p:cNvSpPr txBox="1"/>
          <p:nvPr/>
        </p:nvSpPr>
        <p:spPr>
          <a:xfrm>
            <a:off x="7419529" y="-48489"/>
            <a:ext cx="3448943" cy="539115"/>
          </a:xfrm>
          <a:prstGeom prst="rect">
            <a:avLst/>
          </a:prstGeom>
        </p:spPr>
        <p:txBody>
          <a:bodyPr lIns="0" tIns="0" rIns="0" bIns="0" rtlCol="0" anchor="t">
            <a:spAutoFit/>
          </a:bodyPr>
          <a:lstStyle/>
          <a:p>
            <a:pPr>
              <a:lnSpc>
                <a:spcPts val="4409"/>
              </a:lnSpc>
            </a:pPr>
            <a:r>
              <a:rPr lang="en-US" sz="3150" dirty="0">
                <a:solidFill>
                  <a:srgbClr val="FFFFFF"/>
                </a:solidFill>
                <a:latin typeface="Open Sans" panose="020B0606030504020204" pitchFamily="34" charset="0"/>
              </a:rPr>
              <a:t>04  | RSG Advisory</a:t>
            </a:r>
          </a:p>
        </p:txBody>
      </p:sp>
      <p:sp>
        <p:nvSpPr>
          <p:cNvPr id="23" name="TextBox 23"/>
          <p:cNvSpPr txBox="1"/>
          <p:nvPr/>
        </p:nvSpPr>
        <p:spPr>
          <a:xfrm>
            <a:off x="2626717" y="1096209"/>
            <a:ext cx="14879078" cy="772814"/>
          </a:xfrm>
          <a:prstGeom prst="rect">
            <a:avLst/>
          </a:prstGeom>
        </p:spPr>
        <p:txBody>
          <a:bodyPr lIns="0" tIns="0" rIns="0" bIns="0" rtlCol="0" anchor="t">
            <a:spAutoFit/>
          </a:bodyPr>
          <a:lstStyle/>
          <a:p>
            <a:pPr>
              <a:lnSpc>
                <a:spcPts val="6227"/>
              </a:lnSpc>
            </a:pPr>
            <a:r>
              <a:rPr lang="en-US" sz="4448">
                <a:solidFill>
                  <a:srgbClr val="FFFFFF"/>
                </a:solidFill>
                <a:latin typeface="Nunito Sans Black"/>
              </a:rPr>
              <a:t>First Step/Point</a:t>
            </a:r>
          </a:p>
        </p:txBody>
      </p:sp>
      <p:sp>
        <p:nvSpPr>
          <p:cNvPr id="24" name="TextBox 24"/>
          <p:cNvSpPr txBox="1"/>
          <p:nvPr/>
        </p:nvSpPr>
        <p:spPr>
          <a:xfrm>
            <a:off x="8255770" y="2573070"/>
            <a:ext cx="4317230" cy="729046"/>
          </a:xfrm>
          <a:prstGeom prst="rect">
            <a:avLst/>
          </a:prstGeom>
        </p:spPr>
        <p:txBody>
          <a:bodyPr wrap="square" lIns="0" tIns="0" rIns="0" bIns="0" rtlCol="0" anchor="t">
            <a:spAutoFit/>
          </a:bodyPr>
          <a:lstStyle/>
          <a:p>
            <a:pPr>
              <a:lnSpc>
                <a:spcPts val="5880"/>
              </a:lnSpc>
            </a:pPr>
            <a:r>
              <a:rPr lang="en-US" sz="4200" dirty="0">
                <a:solidFill>
                  <a:srgbClr val="000000"/>
                </a:solidFill>
                <a:latin typeface="Nunito Sans Black"/>
              </a:rPr>
              <a:t>Action Plan</a:t>
            </a:r>
          </a:p>
        </p:txBody>
      </p:sp>
      <p:sp>
        <p:nvSpPr>
          <p:cNvPr id="25" name="TextBox 25"/>
          <p:cNvSpPr txBox="1"/>
          <p:nvPr/>
        </p:nvSpPr>
        <p:spPr>
          <a:xfrm>
            <a:off x="740498" y="3743801"/>
            <a:ext cx="6374109" cy="1969553"/>
          </a:xfrm>
          <a:prstGeom prst="rect">
            <a:avLst/>
          </a:prstGeom>
        </p:spPr>
        <p:txBody>
          <a:bodyPr lIns="0" tIns="0" rIns="0" bIns="0" rtlCol="0" anchor="t">
            <a:spAutoFit/>
          </a:bodyPr>
          <a:lstStyle/>
          <a:p>
            <a:pPr marL="863599" lvl="1" indent="-431800">
              <a:lnSpc>
                <a:spcPts val="3839"/>
              </a:lnSpc>
              <a:buFont typeface="Arial"/>
              <a:buChar char="•"/>
            </a:pPr>
            <a:r>
              <a:rPr lang="en-US" sz="3999" spc="-199">
                <a:solidFill>
                  <a:srgbClr val="FFFFFF"/>
                </a:solidFill>
                <a:latin typeface="Nunito Sans Bold"/>
              </a:rPr>
              <a:t>Finding </a:t>
            </a:r>
          </a:p>
          <a:p>
            <a:pPr>
              <a:lnSpc>
                <a:spcPts val="3839"/>
              </a:lnSpc>
            </a:pPr>
            <a:endParaRPr lang="en-US" sz="3999" spc="-199">
              <a:solidFill>
                <a:srgbClr val="FFFFFF"/>
              </a:solidFill>
              <a:latin typeface="Nunito Sans Bold"/>
            </a:endParaRPr>
          </a:p>
          <a:p>
            <a:pPr marL="863599" lvl="1" indent="-431800">
              <a:lnSpc>
                <a:spcPts val="3839"/>
              </a:lnSpc>
              <a:buFont typeface="Arial"/>
              <a:buChar char="•"/>
            </a:pPr>
            <a:r>
              <a:rPr lang="en-US" sz="3999" spc="-199">
                <a:solidFill>
                  <a:srgbClr val="FFFFFF"/>
                </a:solidFill>
                <a:latin typeface="Nunito Sans Bold"/>
              </a:rPr>
              <a:t>Findings</a:t>
            </a:r>
          </a:p>
          <a:p>
            <a:pPr marL="0" lvl="0" indent="0" algn="l">
              <a:lnSpc>
                <a:spcPts val="3839"/>
              </a:lnSpc>
            </a:pPr>
            <a:endParaRPr lang="en-US" sz="3999" spc="-199">
              <a:solidFill>
                <a:srgbClr val="FFFFFF"/>
              </a:solidFill>
              <a:latin typeface="Nunito Sans Bold"/>
            </a:endParaRPr>
          </a:p>
        </p:txBody>
      </p:sp>
      <p:sp>
        <p:nvSpPr>
          <p:cNvPr id="26" name="TextBox 26"/>
          <p:cNvSpPr txBox="1"/>
          <p:nvPr/>
        </p:nvSpPr>
        <p:spPr>
          <a:xfrm>
            <a:off x="1028700" y="2573070"/>
            <a:ext cx="4991100" cy="729046"/>
          </a:xfrm>
          <a:prstGeom prst="rect">
            <a:avLst/>
          </a:prstGeom>
        </p:spPr>
        <p:txBody>
          <a:bodyPr wrap="square" lIns="0" tIns="0" rIns="0" bIns="0" rtlCol="0" anchor="t">
            <a:spAutoFit/>
          </a:bodyPr>
          <a:lstStyle/>
          <a:p>
            <a:pPr>
              <a:lnSpc>
                <a:spcPts val="5880"/>
              </a:lnSpc>
            </a:pPr>
            <a:r>
              <a:rPr lang="en-US" sz="4200" dirty="0">
                <a:solidFill>
                  <a:srgbClr val="000000"/>
                </a:solidFill>
                <a:latin typeface="Nunito Sans Black"/>
              </a:rPr>
              <a:t>Initial Findings</a:t>
            </a:r>
          </a:p>
        </p:txBody>
      </p:sp>
      <p:sp>
        <p:nvSpPr>
          <p:cNvPr id="27" name="TextBox 27"/>
          <p:cNvSpPr txBox="1"/>
          <p:nvPr/>
        </p:nvSpPr>
        <p:spPr>
          <a:xfrm>
            <a:off x="1028700" y="9657147"/>
            <a:ext cx="3095422" cy="406458"/>
          </a:xfrm>
          <a:prstGeom prst="rect">
            <a:avLst/>
          </a:prstGeom>
        </p:spPr>
        <p:txBody>
          <a:bodyPr lIns="0" tIns="0" rIns="0" bIns="0" rtlCol="0" anchor="t">
            <a:spAutoFit/>
          </a:bodyPr>
          <a:lstStyle/>
          <a:p>
            <a:pPr>
              <a:lnSpc>
                <a:spcPts val="3359"/>
              </a:lnSpc>
            </a:pPr>
            <a:fld id="{5CE7FB4D-CAB9-2445-9517-871BE77CD5AE}" type="slidenum">
              <a:rPr lang="en-US" sz="2400" smtClean="0">
                <a:solidFill>
                  <a:srgbClr val="FFFFFF"/>
                </a:solidFill>
                <a:latin typeface="Open Sans" panose="020B0606030504020204" pitchFamily="34" charset="0"/>
              </a:rPr>
              <a:t>39</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75422" cy="10329500"/>
          </a:xfrm>
          <a:custGeom>
            <a:avLst/>
            <a:gdLst/>
            <a:ahLst/>
            <a:cxnLst/>
            <a:rect l="l" t="t" r="r" b="b"/>
            <a:pathLst>
              <a:path w="18275422" h="10329500">
                <a:moveTo>
                  <a:pt x="0" y="0"/>
                </a:moveTo>
                <a:lnTo>
                  <a:pt x="18275422" y="0"/>
                </a:lnTo>
                <a:lnTo>
                  <a:pt x="18275422" y="10329500"/>
                </a:lnTo>
                <a:lnTo>
                  <a:pt x="0" y="10329500"/>
                </a:lnTo>
                <a:lnTo>
                  <a:pt x="0" y="0"/>
                </a:lnTo>
                <a:close/>
              </a:path>
            </a:pathLst>
          </a:custGeom>
          <a:blipFill>
            <a:blip r:embed="rId2"/>
            <a:stretch>
              <a:fillRect l="-12703" t="-24163" b="-8686"/>
            </a:stretch>
          </a:blipFill>
        </p:spPr>
        <p:txBody>
          <a:bodyPr/>
          <a:lstStyle/>
          <a:p>
            <a:endParaRPr lang="en-US"/>
          </a:p>
        </p:txBody>
      </p:sp>
      <p:sp>
        <p:nvSpPr>
          <p:cNvPr id="3" name="Freeform 3"/>
          <p:cNvSpPr/>
          <p:nvPr/>
        </p:nvSpPr>
        <p:spPr>
          <a:xfrm rot="5400000">
            <a:off x="3987922"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3">
              <a:alphaModFix amt="65999"/>
            </a:blip>
            <a:stretch>
              <a:fillRect l="-92814" t="-3144" b="-3144"/>
            </a:stretch>
          </a:blipFill>
        </p:spPr>
        <p:txBody>
          <a:bodyPr/>
          <a:lstStyle/>
          <a:p>
            <a:endParaRPr lang="en-US"/>
          </a:p>
        </p:txBody>
      </p:sp>
      <p:sp>
        <p:nvSpPr>
          <p:cNvPr id="4" name="Freeform 4"/>
          <p:cNvSpPr/>
          <p:nvPr/>
        </p:nvSpPr>
        <p:spPr>
          <a:xfrm>
            <a:off x="13351388" y="42500"/>
            <a:ext cx="4936612" cy="3703037"/>
          </a:xfrm>
          <a:custGeom>
            <a:avLst/>
            <a:gdLst/>
            <a:ahLst/>
            <a:cxnLst/>
            <a:rect l="l" t="t" r="r" b="b"/>
            <a:pathLst>
              <a:path w="4936612" h="3703037">
                <a:moveTo>
                  <a:pt x="0" y="0"/>
                </a:moveTo>
                <a:lnTo>
                  <a:pt x="4936612" y="0"/>
                </a:lnTo>
                <a:lnTo>
                  <a:pt x="4936612" y="3703037"/>
                </a:lnTo>
                <a:lnTo>
                  <a:pt x="0" y="370303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4691376" y="8242741"/>
            <a:ext cx="12845167" cy="774041"/>
          </a:xfrm>
          <a:prstGeom prst="rect">
            <a:avLst/>
          </a:prstGeom>
        </p:spPr>
        <p:txBody>
          <a:bodyPr lIns="0" tIns="0" rIns="0" bIns="0" rtlCol="0" anchor="t">
            <a:spAutoFit/>
          </a:bodyPr>
          <a:lstStyle/>
          <a:p>
            <a:pPr algn="r">
              <a:lnSpc>
                <a:spcPts val="6361"/>
              </a:lnSpc>
            </a:pPr>
            <a:r>
              <a:rPr lang="en-US" sz="4543">
                <a:solidFill>
                  <a:srgbClr val="FFFFFF"/>
                </a:solidFill>
                <a:latin typeface="Nunito Sans Heavy"/>
              </a:rPr>
              <a:t>this is an option</a:t>
            </a:r>
          </a:p>
        </p:txBody>
      </p:sp>
      <p:sp>
        <p:nvSpPr>
          <p:cNvPr id="7" name="TextBox 7"/>
          <p:cNvSpPr txBox="1"/>
          <p:nvPr/>
        </p:nvSpPr>
        <p:spPr>
          <a:xfrm>
            <a:off x="3191171" y="9220200"/>
            <a:ext cx="14345373" cy="806950"/>
          </a:xfrm>
          <a:prstGeom prst="rect">
            <a:avLst/>
          </a:prstGeom>
        </p:spPr>
        <p:txBody>
          <a:bodyPr lIns="0" tIns="0" rIns="0" bIns="0" rtlCol="0" anchor="t">
            <a:spAutoFit/>
          </a:bodyPr>
          <a:lstStyle/>
          <a:p>
            <a:pPr algn="r">
              <a:lnSpc>
                <a:spcPts val="1960"/>
              </a:lnSpc>
            </a:pPr>
            <a:r>
              <a:rPr lang="en-US" sz="1400" dirty="0">
                <a:solidFill>
                  <a:srgbClr val="FFFFFF"/>
                </a:solidFill>
                <a:latin typeface="Open Sans" panose="020B0606030504020204" pitchFamily="34" charset="0"/>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2520"/>
              </a:lnSpc>
            </a:pPr>
            <a:endParaRPr lang="en-US" sz="1400" dirty="0">
              <a:solidFill>
                <a:srgbClr val="FFFFFF"/>
              </a:solidFill>
              <a:latin typeface="Open Sans" panose="020B0606030504020204" pitchFamily="34" charset="0"/>
            </a:endParaRPr>
          </a:p>
        </p:txBody>
      </p:sp>
      <p:sp>
        <p:nvSpPr>
          <p:cNvPr id="8" name="TextBox 5">
            <a:extLst>
              <a:ext uri="{FF2B5EF4-FFF2-40B4-BE49-F238E27FC236}">
                <a16:creationId xmlns:a16="http://schemas.microsoft.com/office/drawing/2014/main" id="{A32B50B0-7B55-B7D8-EBE5-9852865B2D99}"/>
              </a:ext>
            </a:extLst>
          </p:cNvPr>
          <p:cNvSpPr txBox="1"/>
          <p:nvPr/>
        </p:nvSpPr>
        <p:spPr>
          <a:xfrm>
            <a:off x="469538" y="7585346"/>
            <a:ext cx="17067005" cy="795089"/>
          </a:xfrm>
          <a:prstGeom prst="rect">
            <a:avLst/>
          </a:prstGeom>
        </p:spPr>
        <p:txBody>
          <a:bodyPr wrap="square" lIns="0" tIns="0" rIns="0" bIns="0" rtlCol="0" anchor="t">
            <a:spAutoFit/>
          </a:bodyPr>
          <a:lstStyle/>
          <a:p>
            <a:pPr algn="r">
              <a:lnSpc>
                <a:spcPts val="6160"/>
              </a:lnSpc>
            </a:pPr>
            <a:r>
              <a:rPr lang="en-US" sz="5400" b="1" dirty="0">
                <a:solidFill>
                  <a:srgbClr val="FFFFFF"/>
                </a:solidFill>
                <a:latin typeface="Libby" pitchFamily="2" charset="0"/>
              </a:rPr>
              <a:t>Alt design/Brand for Title Slide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1028700" y="879705"/>
            <a:ext cx="15288677" cy="1379040"/>
            <a:chOff x="0" y="0"/>
            <a:chExt cx="4028279" cy="363351"/>
          </a:xfrm>
        </p:grpSpPr>
        <p:sp>
          <p:nvSpPr>
            <p:cNvPr id="6" name="Freeform 6"/>
            <p:cNvSpPr/>
            <p:nvPr/>
          </p:nvSpPr>
          <p:spPr>
            <a:xfrm>
              <a:off x="0" y="0"/>
              <a:ext cx="4028279" cy="363351"/>
            </a:xfrm>
            <a:custGeom>
              <a:avLst/>
              <a:gdLst/>
              <a:ahLst/>
              <a:cxnLst/>
              <a:rect l="l" t="t" r="r" b="b"/>
              <a:pathLst>
                <a:path w="4028279" h="363351">
                  <a:moveTo>
                    <a:pt x="0" y="0"/>
                  </a:moveTo>
                  <a:lnTo>
                    <a:pt x="4028279" y="0"/>
                  </a:lnTo>
                  <a:lnTo>
                    <a:pt x="4028279" y="363351"/>
                  </a:lnTo>
                  <a:lnTo>
                    <a:pt x="0" y="363351"/>
                  </a:lnTo>
                  <a:close/>
                </a:path>
              </a:pathLst>
            </a:custGeom>
            <a:solidFill>
              <a:srgbClr val="06617E"/>
            </a:solidFill>
          </p:spPr>
          <p:txBody>
            <a:bodyPr/>
            <a:lstStyle/>
            <a:p>
              <a:endParaRPr lang="en-US"/>
            </a:p>
          </p:txBody>
        </p:sp>
        <p:sp>
          <p:nvSpPr>
            <p:cNvPr id="7" name="TextBox 7"/>
            <p:cNvSpPr txBox="1"/>
            <p:nvPr/>
          </p:nvSpPr>
          <p:spPr>
            <a:xfrm>
              <a:off x="0" y="28575"/>
              <a:ext cx="4028279" cy="334776"/>
            </a:xfrm>
            <a:prstGeom prst="rect">
              <a:avLst/>
            </a:prstGeom>
          </p:spPr>
          <p:txBody>
            <a:bodyPr lIns="50800" tIns="50800" rIns="50800" bIns="50800" rtlCol="0" anchor="ctr"/>
            <a:lstStyle/>
            <a:p>
              <a:pPr algn="ctr">
                <a:lnSpc>
                  <a:spcPts val="1628"/>
                </a:lnSpc>
              </a:pPr>
              <a:endParaRPr/>
            </a:p>
          </p:txBody>
        </p:sp>
      </p:grpSp>
      <p:sp>
        <p:nvSpPr>
          <p:cNvPr id="8" name="Freeform 8"/>
          <p:cNvSpPr/>
          <p:nvPr/>
        </p:nvSpPr>
        <p:spPr>
          <a:xfrm>
            <a:off x="1421317" y="1074115"/>
            <a:ext cx="990220" cy="990220"/>
          </a:xfrm>
          <a:custGeom>
            <a:avLst/>
            <a:gdLst/>
            <a:ahLst/>
            <a:cxnLst/>
            <a:rect l="l" t="t" r="r" b="b"/>
            <a:pathLst>
              <a:path w="990220" h="990220">
                <a:moveTo>
                  <a:pt x="0" y="0"/>
                </a:moveTo>
                <a:lnTo>
                  <a:pt x="990220" y="0"/>
                </a:lnTo>
                <a:lnTo>
                  <a:pt x="990220" y="990220"/>
                </a:lnTo>
                <a:lnTo>
                  <a:pt x="0" y="990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1047750" y="3285540"/>
            <a:ext cx="7346197" cy="6110006"/>
            <a:chOff x="0" y="0"/>
            <a:chExt cx="1934801" cy="1609220"/>
          </a:xfrm>
        </p:grpSpPr>
        <p:sp>
          <p:nvSpPr>
            <p:cNvPr id="10" name="Freeform 10"/>
            <p:cNvSpPr/>
            <p:nvPr/>
          </p:nvSpPr>
          <p:spPr>
            <a:xfrm>
              <a:off x="0" y="0"/>
              <a:ext cx="1934801" cy="1609220"/>
            </a:xfrm>
            <a:custGeom>
              <a:avLst/>
              <a:gdLst/>
              <a:ahLst/>
              <a:cxnLst/>
              <a:rect l="l" t="t" r="r" b="b"/>
              <a:pathLst>
                <a:path w="1934801" h="1609220">
                  <a:moveTo>
                    <a:pt x="1451101" y="0"/>
                  </a:moveTo>
                  <a:lnTo>
                    <a:pt x="0" y="0"/>
                  </a:lnTo>
                  <a:lnTo>
                    <a:pt x="0" y="1609220"/>
                  </a:lnTo>
                  <a:lnTo>
                    <a:pt x="1451101" y="1609220"/>
                  </a:lnTo>
                  <a:lnTo>
                    <a:pt x="1934801" y="804610"/>
                  </a:lnTo>
                  <a:lnTo>
                    <a:pt x="1451101" y="0"/>
                  </a:lnTo>
                  <a:close/>
                </a:path>
              </a:pathLst>
            </a:custGeom>
            <a:solidFill>
              <a:srgbClr val="06617E">
                <a:alpha val="49804"/>
              </a:srgbClr>
            </a:solidFill>
          </p:spPr>
          <p:txBody>
            <a:bodyPr/>
            <a:lstStyle/>
            <a:p>
              <a:endParaRPr lang="en-US"/>
            </a:p>
          </p:txBody>
        </p:sp>
        <p:sp>
          <p:nvSpPr>
            <p:cNvPr id="11" name="TextBox 11"/>
            <p:cNvSpPr txBox="1"/>
            <p:nvPr/>
          </p:nvSpPr>
          <p:spPr>
            <a:xfrm>
              <a:off x="0" y="28575"/>
              <a:ext cx="1662719" cy="1580645"/>
            </a:xfrm>
            <a:prstGeom prst="rect">
              <a:avLst/>
            </a:prstGeom>
          </p:spPr>
          <p:txBody>
            <a:bodyPr lIns="50800" tIns="50800" rIns="50800" bIns="50800" rtlCol="0" anchor="ctr"/>
            <a:lstStyle/>
            <a:p>
              <a:pPr algn="ctr">
                <a:lnSpc>
                  <a:spcPts val="1628"/>
                </a:lnSpc>
              </a:pPr>
              <a:endParaRPr/>
            </a:p>
          </p:txBody>
        </p:sp>
      </p:grpSp>
      <p:sp>
        <p:nvSpPr>
          <p:cNvPr id="12" name="TextBox 12"/>
          <p:cNvSpPr txBox="1"/>
          <p:nvPr/>
        </p:nvSpPr>
        <p:spPr>
          <a:xfrm>
            <a:off x="7419529" y="-48489"/>
            <a:ext cx="3448943" cy="539115"/>
          </a:xfrm>
          <a:prstGeom prst="rect">
            <a:avLst/>
          </a:prstGeom>
        </p:spPr>
        <p:txBody>
          <a:bodyPr lIns="0" tIns="0" rIns="0" bIns="0" rtlCol="0" anchor="t">
            <a:spAutoFit/>
          </a:bodyPr>
          <a:lstStyle/>
          <a:p>
            <a:pPr>
              <a:lnSpc>
                <a:spcPts val="4409"/>
              </a:lnSpc>
            </a:pPr>
            <a:r>
              <a:rPr lang="en-US" sz="3150" dirty="0">
                <a:solidFill>
                  <a:srgbClr val="FFFFFF"/>
                </a:solidFill>
                <a:latin typeface="Open Sans" panose="020B0606030504020204" pitchFamily="34" charset="0"/>
              </a:rPr>
              <a:t>04  | RSG Advisory</a:t>
            </a:r>
          </a:p>
        </p:txBody>
      </p:sp>
      <p:sp>
        <p:nvSpPr>
          <p:cNvPr id="13" name="TextBox 13"/>
          <p:cNvSpPr txBox="1"/>
          <p:nvPr/>
        </p:nvSpPr>
        <p:spPr>
          <a:xfrm>
            <a:off x="2626717" y="1096209"/>
            <a:ext cx="14879078" cy="772814"/>
          </a:xfrm>
          <a:prstGeom prst="rect">
            <a:avLst/>
          </a:prstGeom>
        </p:spPr>
        <p:txBody>
          <a:bodyPr lIns="0" tIns="0" rIns="0" bIns="0" rtlCol="0" anchor="t">
            <a:spAutoFit/>
          </a:bodyPr>
          <a:lstStyle/>
          <a:p>
            <a:pPr>
              <a:lnSpc>
                <a:spcPts val="6227"/>
              </a:lnSpc>
            </a:pPr>
            <a:r>
              <a:rPr lang="en-US" sz="4448">
                <a:solidFill>
                  <a:srgbClr val="FFFFFF"/>
                </a:solidFill>
                <a:latin typeface="Nunito Sans Black"/>
              </a:rPr>
              <a:t>Second Point/Step</a:t>
            </a:r>
          </a:p>
        </p:txBody>
      </p:sp>
      <p:sp>
        <p:nvSpPr>
          <p:cNvPr id="14" name="TextBox 14"/>
          <p:cNvSpPr txBox="1"/>
          <p:nvPr/>
        </p:nvSpPr>
        <p:spPr>
          <a:xfrm>
            <a:off x="8308386" y="2573070"/>
            <a:ext cx="5636214" cy="729046"/>
          </a:xfrm>
          <a:prstGeom prst="rect">
            <a:avLst/>
          </a:prstGeom>
        </p:spPr>
        <p:txBody>
          <a:bodyPr wrap="square" lIns="0" tIns="0" rIns="0" bIns="0" rtlCol="0" anchor="t">
            <a:spAutoFit/>
          </a:bodyPr>
          <a:lstStyle/>
          <a:p>
            <a:pPr>
              <a:lnSpc>
                <a:spcPts val="5880"/>
              </a:lnSpc>
            </a:pPr>
            <a:r>
              <a:rPr lang="en-US" sz="4200" dirty="0">
                <a:solidFill>
                  <a:srgbClr val="000000"/>
                </a:solidFill>
                <a:latin typeface="Nunito Sans Black"/>
              </a:rPr>
              <a:t>Action Plan</a:t>
            </a:r>
          </a:p>
        </p:txBody>
      </p:sp>
      <p:sp>
        <p:nvSpPr>
          <p:cNvPr id="15" name="TextBox 15"/>
          <p:cNvSpPr txBox="1"/>
          <p:nvPr/>
        </p:nvSpPr>
        <p:spPr>
          <a:xfrm>
            <a:off x="868487" y="3471640"/>
            <a:ext cx="6374109" cy="1483833"/>
          </a:xfrm>
          <a:prstGeom prst="rect">
            <a:avLst/>
          </a:prstGeom>
        </p:spPr>
        <p:txBody>
          <a:bodyPr lIns="0" tIns="0" rIns="0" bIns="0" rtlCol="0" anchor="t">
            <a:spAutoFit/>
          </a:bodyPr>
          <a:lstStyle/>
          <a:p>
            <a:pPr marL="863599" lvl="1" indent="-431800">
              <a:lnSpc>
                <a:spcPts val="3839"/>
              </a:lnSpc>
              <a:buFont typeface="Arial"/>
              <a:buChar char="•"/>
            </a:pPr>
            <a:r>
              <a:rPr lang="en-US" sz="3999" spc="-199">
                <a:solidFill>
                  <a:srgbClr val="FFFFFF"/>
                </a:solidFill>
                <a:latin typeface="Nunito Sans Bold"/>
              </a:rPr>
              <a:t>Finding</a:t>
            </a:r>
          </a:p>
          <a:p>
            <a:pPr>
              <a:lnSpc>
                <a:spcPts val="3839"/>
              </a:lnSpc>
            </a:pPr>
            <a:endParaRPr lang="en-US" sz="3999" spc="-199">
              <a:solidFill>
                <a:srgbClr val="FFFFFF"/>
              </a:solidFill>
              <a:latin typeface="Nunito Sans Bold"/>
            </a:endParaRPr>
          </a:p>
          <a:p>
            <a:pPr marL="863599" lvl="1" indent="-431800" algn="l">
              <a:lnSpc>
                <a:spcPts val="3839"/>
              </a:lnSpc>
              <a:buFont typeface="Arial"/>
              <a:buChar char="•"/>
            </a:pPr>
            <a:r>
              <a:rPr lang="en-US" sz="3999" spc="-199">
                <a:solidFill>
                  <a:srgbClr val="FFFFFF"/>
                </a:solidFill>
                <a:latin typeface="Nunito Sans Bold"/>
              </a:rPr>
              <a:t>Finding</a:t>
            </a:r>
          </a:p>
        </p:txBody>
      </p:sp>
      <p:sp>
        <p:nvSpPr>
          <p:cNvPr id="16" name="TextBox 16"/>
          <p:cNvSpPr txBox="1"/>
          <p:nvPr/>
        </p:nvSpPr>
        <p:spPr>
          <a:xfrm>
            <a:off x="1028700" y="2573070"/>
            <a:ext cx="5143500" cy="729046"/>
          </a:xfrm>
          <a:prstGeom prst="rect">
            <a:avLst/>
          </a:prstGeom>
        </p:spPr>
        <p:txBody>
          <a:bodyPr wrap="square" lIns="0" tIns="0" rIns="0" bIns="0" rtlCol="0" anchor="t">
            <a:spAutoFit/>
          </a:bodyPr>
          <a:lstStyle/>
          <a:p>
            <a:pPr>
              <a:lnSpc>
                <a:spcPts val="5880"/>
              </a:lnSpc>
            </a:pPr>
            <a:r>
              <a:rPr lang="en-US" sz="4200" dirty="0">
                <a:solidFill>
                  <a:srgbClr val="000000"/>
                </a:solidFill>
                <a:latin typeface="Nunito Sans Black"/>
              </a:rPr>
              <a:t>Initial Findings</a:t>
            </a:r>
          </a:p>
        </p:txBody>
      </p:sp>
      <p:sp>
        <p:nvSpPr>
          <p:cNvPr id="17" name="TextBox 17"/>
          <p:cNvSpPr txBox="1"/>
          <p:nvPr/>
        </p:nvSpPr>
        <p:spPr>
          <a:xfrm>
            <a:off x="1028700" y="9657147"/>
            <a:ext cx="3095422" cy="406458"/>
          </a:xfrm>
          <a:prstGeom prst="rect">
            <a:avLst/>
          </a:prstGeom>
        </p:spPr>
        <p:txBody>
          <a:bodyPr lIns="0" tIns="0" rIns="0" bIns="0" rtlCol="0" anchor="t">
            <a:spAutoFit/>
          </a:bodyPr>
          <a:lstStyle/>
          <a:p>
            <a:pPr>
              <a:lnSpc>
                <a:spcPts val="3359"/>
              </a:lnSpc>
            </a:pPr>
            <a:fld id="{D1F1FFE1-7FC2-DA45-9A07-E15E3BCD3EE9}" type="slidenum">
              <a:rPr lang="en-US" sz="2400" smtClean="0">
                <a:solidFill>
                  <a:srgbClr val="FFFFFF"/>
                </a:solidFill>
                <a:latin typeface="Open Sans" panose="020B0606030504020204" pitchFamily="34" charset="0"/>
              </a:rPr>
              <a:t>40</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grpSp>
        <p:nvGrpSpPr>
          <p:cNvPr id="18" name="Group 18"/>
          <p:cNvGrpSpPr/>
          <p:nvPr/>
        </p:nvGrpSpPr>
        <p:grpSpPr>
          <a:xfrm>
            <a:off x="8308386" y="3579183"/>
            <a:ext cx="7931387" cy="4864725"/>
            <a:chOff x="0" y="0"/>
            <a:chExt cx="10575182" cy="6486300"/>
          </a:xfrm>
        </p:grpSpPr>
        <p:sp>
          <p:nvSpPr>
            <p:cNvPr id="19" name="TextBox 19"/>
            <p:cNvSpPr txBox="1"/>
            <p:nvPr/>
          </p:nvSpPr>
          <p:spPr>
            <a:xfrm>
              <a:off x="0" y="-78960"/>
              <a:ext cx="10575182" cy="6565260"/>
            </a:xfrm>
            <a:prstGeom prst="rect">
              <a:avLst/>
            </a:prstGeom>
          </p:spPr>
          <p:txBody>
            <a:bodyPr lIns="0" tIns="0" rIns="0" bIns="0" rtlCol="0" anchor="t">
              <a:spAutoFit/>
            </a:bodyPr>
            <a:lstStyle/>
            <a:p>
              <a:pPr marL="863599" lvl="1" indent="-431800">
                <a:lnSpc>
                  <a:spcPts val="6639"/>
                </a:lnSpc>
                <a:buFont typeface="Arial"/>
                <a:buChar char="•"/>
              </a:pPr>
              <a:r>
                <a:rPr lang="en-US" sz="3999" spc="-199">
                  <a:solidFill>
                    <a:srgbClr val="11273B"/>
                  </a:solidFill>
                  <a:latin typeface="Nunito Sans"/>
                </a:rPr>
                <a:t>Action 1</a:t>
              </a:r>
            </a:p>
            <a:p>
              <a:pPr marL="863599" lvl="1" indent="-431800">
                <a:lnSpc>
                  <a:spcPts val="6639"/>
                </a:lnSpc>
                <a:buFont typeface="Arial"/>
                <a:buChar char="•"/>
              </a:pPr>
              <a:r>
                <a:rPr lang="en-US" sz="3999" spc="-199">
                  <a:solidFill>
                    <a:srgbClr val="11273B"/>
                  </a:solidFill>
                  <a:latin typeface="Nunito Sans"/>
                </a:rPr>
                <a:t>Action 2</a:t>
              </a:r>
            </a:p>
            <a:p>
              <a:pPr marL="863599" lvl="1" indent="-431800">
                <a:lnSpc>
                  <a:spcPts val="6639"/>
                </a:lnSpc>
                <a:buFont typeface="Arial"/>
                <a:buChar char="•"/>
              </a:pPr>
              <a:r>
                <a:rPr lang="en-US" sz="3999" spc="-199">
                  <a:solidFill>
                    <a:srgbClr val="11273B"/>
                  </a:solidFill>
                  <a:latin typeface="Nunito Sans"/>
                </a:rPr>
                <a:t>Action 3</a:t>
              </a:r>
            </a:p>
            <a:p>
              <a:pPr marL="863599" lvl="1" indent="-431800">
                <a:lnSpc>
                  <a:spcPts val="6639"/>
                </a:lnSpc>
                <a:buFont typeface="Arial"/>
                <a:buChar char="•"/>
              </a:pPr>
              <a:r>
                <a:rPr lang="en-US" sz="3999" spc="-199">
                  <a:solidFill>
                    <a:srgbClr val="11273B"/>
                  </a:solidFill>
                  <a:latin typeface="Nunito Sans"/>
                </a:rPr>
                <a:t>Action 4</a:t>
              </a:r>
            </a:p>
            <a:p>
              <a:pPr marL="863599" lvl="1" indent="-431800">
                <a:lnSpc>
                  <a:spcPts val="6639"/>
                </a:lnSpc>
                <a:buFont typeface="Arial"/>
                <a:buChar char="•"/>
              </a:pPr>
              <a:r>
                <a:rPr lang="en-US" sz="3999" spc="-199">
                  <a:solidFill>
                    <a:srgbClr val="11273B"/>
                  </a:solidFill>
                  <a:latin typeface="Nunito Sans"/>
                </a:rPr>
                <a:t>Action 5</a:t>
              </a:r>
            </a:p>
            <a:p>
              <a:pPr marL="0" lvl="0" indent="0" algn="l">
                <a:lnSpc>
                  <a:spcPts val="6639"/>
                </a:lnSpc>
              </a:pPr>
              <a:endParaRPr lang="en-US" sz="3999" spc="-199">
                <a:solidFill>
                  <a:srgbClr val="11273B"/>
                </a:solidFill>
                <a:latin typeface="Nunito Sans"/>
              </a:endParaRPr>
            </a:p>
          </p:txBody>
        </p:sp>
        <p:sp>
          <p:nvSpPr>
            <p:cNvPr id="20" name="Freeform 20"/>
            <p:cNvSpPr/>
            <p:nvPr/>
          </p:nvSpPr>
          <p:spPr>
            <a:xfrm>
              <a:off x="367233" y="4478486"/>
              <a:ext cx="582382" cy="952777"/>
            </a:xfrm>
            <a:custGeom>
              <a:avLst/>
              <a:gdLst/>
              <a:ahLst/>
              <a:cxnLst/>
              <a:rect l="l" t="t" r="r" b="b"/>
              <a:pathLst>
                <a:path w="582382" h="952777">
                  <a:moveTo>
                    <a:pt x="0" y="0"/>
                  </a:moveTo>
                  <a:lnTo>
                    <a:pt x="582381" y="0"/>
                  </a:lnTo>
                  <a:lnTo>
                    <a:pt x="582381"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p:cNvSpPr/>
            <p:nvPr/>
          </p:nvSpPr>
          <p:spPr>
            <a:xfrm rot="67426">
              <a:off x="367233" y="5619"/>
              <a:ext cx="582382" cy="952777"/>
            </a:xfrm>
            <a:custGeom>
              <a:avLst/>
              <a:gdLst/>
              <a:ahLst/>
              <a:cxnLst/>
              <a:rect l="l" t="t" r="r" b="b"/>
              <a:pathLst>
                <a:path w="582382" h="952777">
                  <a:moveTo>
                    <a:pt x="0" y="0"/>
                  </a:moveTo>
                  <a:lnTo>
                    <a:pt x="582381" y="0"/>
                  </a:lnTo>
                  <a:lnTo>
                    <a:pt x="582381"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a:off x="376520" y="1142506"/>
              <a:ext cx="582382" cy="952777"/>
            </a:xfrm>
            <a:custGeom>
              <a:avLst/>
              <a:gdLst/>
              <a:ahLst/>
              <a:cxnLst/>
              <a:rect l="l" t="t" r="r" b="b"/>
              <a:pathLst>
                <a:path w="582382" h="952777">
                  <a:moveTo>
                    <a:pt x="0" y="0"/>
                  </a:moveTo>
                  <a:lnTo>
                    <a:pt x="582382" y="0"/>
                  </a:lnTo>
                  <a:lnTo>
                    <a:pt x="582382" y="952776"/>
                  </a:lnTo>
                  <a:lnTo>
                    <a:pt x="0" y="9527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23"/>
            <p:cNvSpPr/>
            <p:nvPr/>
          </p:nvSpPr>
          <p:spPr>
            <a:xfrm>
              <a:off x="376520" y="2273082"/>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376520" y="3373309"/>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5" name="Group 25"/>
            <p:cNvGrpSpPr/>
            <p:nvPr/>
          </p:nvGrpSpPr>
          <p:grpSpPr>
            <a:xfrm>
              <a:off x="257514" y="5431263"/>
              <a:ext cx="714092" cy="714092"/>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7" name="TextBox 27"/>
              <p:cNvSpPr txBox="1"/>
              <p:nvPr/>
            </p:nvSpPr>
            <p:spPr>
              <a:xfrm>
                <a:off x="76200" y="104775"/>
                <a:ext cx="660400" cy="631825"/>
              </a:xfrm>
              <a:prstGeom prst="rect">
                <a:avLst/>
              </a:prstGeom>
            </p:spPr>
            <p:txBody>
              <a:bodyPr lIns="50800" tIns="50800" rIns="50800" bIns="50800" rtlCol="0" anchor="ctr"/>
              <a:lstStyle/>
              <a:p>
                <a:pPr algn="ctr">
                  <a:lnSpc>
                    <a:spcPts val="1628"/>
                  </a:lnSpc>
                </a:pPr>
                <a:endParaRPr/>
              </a:p>
            </p:txBody>
          </p:sp>
        </p:gr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1028700" y="879705"/>
            <a:ext cx="15597466" cy="1379040"/>
            <a:chOff x="0" y="0"/>
            <a:chExt cx="4109639" cy="363351"/>
          </a:xfrm>
        </p:grpSpPr>
        <p:sp>
          <p:nvSpPr>
            <p:cNvPr id="6" name="Freeform 6"/>
            <p:cNvSpPr/>
            <p:nvPr/>
          </p:nvSpPr>
          <p:spPr>
            <a:xfrm>
              <a:off x="0" y="0"/>
              <a:ext cx="4109639" cy="363351"/>
            </a:xfrm>
            <a:custGeom>
              <a:avLst/>
              <a:gdLst/>
              <a:ahLst/>
              <a:cxnLst/>
              <a:rect l="l" t="t" r="r" b="b"/>
              <a:pathLst>
                <a:path w="4109639" h="363351">
                  <a:moveTo>
                    <a:pt x="0" y="0"/>
                  </a:moveTo>
                  <a:lnTo>
                    <a:pt x="4109639" y="0"/>
                  </a:lnTo>
                  <a:lnTo>
                    <a:pt x="4109639" y="363351"/>
                  </a:lnTo>
                  <a:lnTo>
                    <a:pt x="0" y="363351"/>
                  </a:lnTo>
                  <a:close/>
                </a:path>
              </a:pathLst>
            </a:custGeom>
            <a:solidFill>
              <a:srgbClr val="6E6674"/>
            </a:solidFill>
          </p:spPr>
          <p:txBody>
            <a:bodyPr/>
            <a:lstStyle/>
            <a:p>
              <a:endParaRPr lang="en-US"/>
            </a:p>
          </p:txBody>
        </p:sp>
        <p:sp>
          <p:nvSpPr>
            <p:cNvPr id="7" name="TextBox 7"/>
            <p:cNvSpPr txBox="1"/>
            <p:nvPr/>
          </p:nvSpPr>
          <p:spPr>
            <a:xfrm>
              <a:off x="0" y="28575"/>
              <a:ext cx="4109639" cy="334776"/>
            </a:xfrm>
            <a:prstGeom prst="rect">
              <a:avLst/>
            </a:prstGeom>
          </p:spPr>
          <p:txBody>
            <a:bodyPr lIns="50800" tIns="50800" rIns="50800" bIns="50800" rtlCol="0" anchor="ctr"/>
            <a:lstStyle/>
            <a:p>
              <a:pPr algn="ctr">
                <a:lnSpc>
                  <a:spcPts val="1628"/>
                </a:lnSpc>
              </a:pPr>
              <a:endParaRPr/>
            </a:p>
          </p:txBody>
        </p:sp>
      </p:grpSp>
      <p:sp>
        <p:nvSpPr>
          <p:cNvPr id="8" name="Freeform 8"/>
          <p:cNvSpPr/>
          <p:nvPr/>
        </p:nvSpPr>
        <p:spPr>
          <a:xfrm>
            <a:off x="1412066" y="1068988"/>
            <a:ext cx="1000475" cy="1000475"/>
          </a:xfrm>
          <a:custGeom>
            <a:avLst/>
            <a:gdLst/>
            <a:ahLst/>
            <a:cxnLst/>
            <a:rect l="l" t="t" r="r" b="b"/>
            <a:pathLst>
              <a:path w="1000475" h="1000475">
                <a:moveTo>
                  <a:pt x="0" y="0"/>
                </a:moveTo>
                <a:lnTo>
                  <a:pt x="1000475" y="0"/>
                </a:lnTo>
                <a:lnTo>
                  <a:pt x="1000475" y="1000474"/>
                </a:lnTo>
                <a:lnTo>
                  <a:pt x="0" y="10004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962189" y="3285540"/>
            <a:ext cx="7346197" cy="6110006"/>
            <a:chOff x="0" y="0"/>
            <a:chExt cx="1934801" cy="1609220"/>
          </a:xfrm>
        </p:grpSpPr>
        <p:sp>
          <p:nvSpPr>
            <p:cNvPr id="10" name="Freeform 10"/>
            <p:cNvSpPr/>
            <p:nvPr/>
          </p:nvSpPr>
          <p:spPr>
            <a:xfrm>
              <a:off x="0" y="0"/>
              <a:ext cx="1934801" cy="1609220"/>
            </a:xfrm>
            <a:custGeom>
              <a:avLst/>
              <a:gdLst/>
              <a:ahLst/>
              <a:cxnLst/>
              <a:rect l="l" t="t" r="r" b="b"/>
              <a:pathLst>
                <a:path w="1934801" h="1609220">
                  <a:moveTo>
                    <a:pt x="1451101" y="0"/>
                  </a:moveTo>
                  <a:lnTo>
                    <a:pt x="0" y="0"/>
                  </a:lnTo>
                  <a:lnTo>
                    <a:pt x="0" y="1609220"/>
                  </a:lnTo>
                  <a:lnTo>
                    <a:pt x="1451101" y="1609220"/>
                  </a:lnTo>
                  <a:lnTo>
                    <a:pt x="1934801" y="804610"/>
                  </a:lnTo>
                  <a:lnTo>
                    <a:pt x="1451101" y="0"/>
                  </a:lnTo>
                  <a:close/>
                </a:path>
              </a:pathLst>
            </a:custGeom>
            <a:solidFill>
              <a:srgbClr val="6E6674">
                <a:alpha val="49804"/>
              </a:srgbClr>
            </a:solidFill>
          </p:spPr>
          <p:txBody>
            <a:bodyPr/>
            <a:lstStyle/>
            <a:p>
              <a:endParaRPr lang="en-US"/>
            </a:p>
          </p:txBody>
        </p:sp>
        <p:sp>
          <p:nvSpPr>
            <p:cNvPr id="11" name="TextBox 11"/>
            <p:cNvSpPr txBox="1"/>
            <p:nvPr/>
          </p:nvSpPr>
          <p:spPr>
            <a:xfrm>
              <a:off x="0" y="28575"/>
              <a:ext cx="1662719" cy="1580645"/>
            </a:xfrm>
            <a:prstGeom prst="rect">
              <a:avLst/>
            </a:prstGeom>
          </p:spPr>
          <p:txBody>
            <a:bodyPr lIns="50800" tIns="50800" rIns="50800" bIns="50800" rtlCol="0" anchor="ctr"/>
            <a:lstStyle/>
            <a:p>
              <a:pPr algn="ctr">
                <a:lnSpc>
                  <a:spcPts val="1628"/>
                </a:lnSpc>
              </a:pPr>
              <a:endParaRPr/>
            </a:p>
          </p:txBody>
        </p:sp>
      </p:grpSp>
      <p:sp>
        <p:nvSpPr>
          <p:cNvPr id="12" name="TextBox 12"/>
          <p:cNvSpPr txBox="1"/>
          <p:nvPr/>
        </p:nvSpPr>
        <p:spPr>
          <a:xfrm>
            <a:off x="7419529" y="-48489"/>
            <a:ext cx="3448943" cy="539115"/>
          </a:xfrm>
          <a:prstGeom prst="rect">
            <a:avLst/>
          </a:prstGeom>
        </p:spPr>
        <p:txBody>
          <a:bodyPr lIns="0" tIns="0" rIns="0" bIns="0" rtlCol="0" anchor="t">
            <a:spAutoFit/>
          </a:bodyPr>
          <a:lstStyle/>
          <a:p>
            <a:pPr>
              <a:lnSpc>
                <a:spcPts val="4409"/>
              </a:lnSpc>
            </a:pPr>
            <a:r>
              <a:rPr lang="en-US" sz="3150" dirty="0">
                <a:solidFill>
                  <a:srgbClr val="FFFFFF"/>
                </a:solidFill>
                <a:latin typeface="Open Sans" panose="020B0606030504020204" pitchFamily="34" charset="0"/>
              </a:rPr>
              <a:t>04  | RSG Advisory</a:t>
            </a:r>
          </a:p>
        </p:txBody>
      </p:sp>
      <p:sp>
        <p:nvSpPr>
          <p:cNvPr id="13" name="TextBox 13"/>
          <p:cNvSpPr txBox="1"/>
          <p:nvPr/>
        </p:nvSpPr>
        <p:spPr>
          <a:xfrm>
            <a:off x="2626717" y="1096209"/>
            <a:ext cx="14879078" cy="772842"/>
          </a:xfrm>
          <a:prstGeom prst="rect">
            <a:avLst/>
          </a:prstGeom>
        </p:spPr>
        <p:txBody>
          <a:bodyPr lIns="0" tIns="0" rIns="0" bIns="0" rtlCol="0" anchor="t">
            <a:spAutoFit/>
          </a:bodyPr>
          <a:lstStyle/>
          <a:p>
            <a:pPr>
              <a:lnSpc>
                <a:spcPts val="6227"/>
              </a:lnSpc>
            </a:pPr>
            <a:r>
              <a:rPr lang="en-US" sz="4448">
                <a:solidFill>
                  <a:srgbClr val="FFFFFF"/>
                </a:solidFill>
                <a:latin typeface="Nunito Sans Black"/>
              </a:rPr>
              <a:t>Enhance Participant Education &amp; Support Services</a:t>
            </a:r>
          </a:p>
        </p:txBody>
      </p:sp>
      <p:sp>
        <p:nvSpPr>
          <p:cNvPr id="14" name="TextBox 14"/>
          <p:cNvSpPr txBox="1"/>
          <p:nvPr/>
        </p:nvSpPr>
        <p:spPr>
          <a:xfrm>
            <a:off x="8308386" y="2573070"/>
            <a:ext cx="4798014" cy="729046"/>
          </a:xfrm>
          <a:prstGeom prst="rect">
            <a:avLst/>
          </a:prstGeom>
        </p:spPr>
        <p:txBody>
          <a:bodyPr wrap="square" lIns="0" tIns="0" rIns="0" bIns="0" rtlCol="0" anchor="t">
            <a:spAutoFit/>
          </a:bodyPr>
          <a:lstStyle/>
          <a:p>
            <a:pPr>
              <a:lnSpc>
                <a:spcPts val="5880"/>
              </a:lnSpc>
            </a:pPr>
            <a:r>
              <a:rPr lang="en-US" sz="4200" dirty="0">
                <a:solidFill>
                  <a:srgbClr val="000000"/>
                </a:solidFill>
                <a:latin typeface="Nunito Sans Black"/>
              </a:rPr>
              <a:t>Action Plan</a:t>
            </a:r>
          </a:p>
        </p:txBody>
      </p:sp>
      <p:sp>
        <p:nvSpPr>
          <p:cNvPr id="15" name="TextBox 15"/>
          <p:cNvSpPr txBox="1"/>
          <p:nvPr/>
        </p:nvSpPr>
        <p:spPr>
          <a:xfrm>
            <a:off x="756757" y="3539577"/>
            <a:ext cx="6374109" cy="1969553"/>
          </a:xfrm>
          <a:prstGeom prst="rect">
            <a:avLst/>
          </a:prstGeom>
        </p:spPr>
        <p:txBody>
          <a:bodyPr lIns="0" tIns="0" rIns="0" bIns="0" rtlCol="0" anchor="t">
            <a:spAutoFit/>
          </a:bodyPr>
          <a:lstStyle/>
          <a:p>
            <a:pPr marL="863599" lvl="1" indent="-431800">
              <a:lnSpc>
                <a:spcPts val="3839"/>
              </a:lnSpc>
              <a:buFont typeface="Arial"/>
              <a:buChar char="•"/>
            </a:pPr>
            <a:r>
              <a:rPr lang="en-US" sz="3999" spc="-199">
                <a:solidFill>
                  <a:srgbClr val="FFFFFF"/>
                </a:solidFill>
                <a:latin typeface="Nunito Sans Bold"/>
              </a:rPr>
              <a:t>Findings</a:t>
            </a:r>
          </a:p>
          <a:p>
            <a:pPr>
              <a:lnSpc>
                <a:spcPts val="3839"/>
              </a:lnSpc>
            </a:pPr>
            <a:endParaRPr lang="en-US" sz="3999" spc="-199">
              <a:solidFill>
                <a:srgbClr val="FFFFFF"/>
              </a:solidFill>
              <a:latin typeface="Nunito Sans Bold"/>
            </a:endParaRPr>
          </a:p>
          <a:p>
            <a:pPr marL="863599" lvl="1" indent="-431800">
              <a:lnSpc>
                <a:spcPts val="3839"/>
              </a:lnSpc>
              <a:buFont typeface="Arial"/>
              <a:buChar char="•"/>
            </a:pPr>
            <a:r>
              <a:rPr lang="en-US" sz="3999" spc="-199">
                <a:solidFill>
                  <a:srgbClr val="FFFFFF"/>
                </a:solidFill>
                <a:latin typeface="Nunito Sans Bold"/>
              </a:rPr>
              <a:t>Findings</a:t>
            </a:r>
          </a:p>
          <a:p>
            <a:pPr algn="l">
              <a:lnSpc>
                <a:spcPts val="3839"/>
              </a:lnSpc>
            </a:pPr>
            <a:endParaRPr lang="en-US" sz="3999" spc="-199">
              <a:solidFill>
                <a:srgbClr val="FFFFFF"/>
              </a:solidFill>
              <a:latin typeface="Nunito Sans Bold"/>
            </a:endParaRPr>
          </a:p>
        </p:txBody>
      </p:sp>
      <p:sp>
        <p:nvSpPr>
          <p:cNvPr id="16" name="TextBox 16"/>
          <p:cNvSpPr txBox="1"/>
          <p:nvPr/>
        </p:nvSpPr>
        <p:spPr>
          <a:xfrm>
            <a:off x="1028700" y="2573070"/>
            <a:ext cx="6102166" cy="729046"/>
          </a:xfrm>
          <a:prstGeom prst="rect">
            <a:avLst/>
          </a:prstGeom>
        </p:spPr>
        <p:txBody>
          <a:bodyPr wrap="square" lIns="0" tIns="0" rIns="0" bIns="0" rtlCol="0" anchor="t">
            <a:spAutoFit/>
          </a:bodyPr>
          <a:lstStyle/>
          <a:p>
            <a:pPr>
              <a:lnSpc>
                <a:spcPts val="5880"/>
              </a:lnSpc>
            </a:pPr>
            <a:r>
              <a:rPr lang="en-US" sz="4200" dirty="0">
                <a:solidFill>
                  <a:srgbClr val="000000"/>
                </a:solidFill>
                <a:latin typeface="Nunito Sans Black"/>
              </a:rPr>
              <a:t>Initial Findings</a:t>
            </a:r>
          </a:p>
        </p:txBody>
      </p:sp>
      <p:grpSp>
        <p:nvGrpSpPr>
          <p:cNvPr id="17" name="Group 17"/>
          <p:cNvGrpSpPr/>
          <p:nvPr/>
        </p:nvGrpSpPr>
        <p:grpSpPr>
          <a:xfrm>
            <a:off x="8308386" y="3380604"/>
            <a:ext cx="8008991" cy="4557455"/>
            <a:chOff x="0" y="5619"/>
            <a:chExt cx="10678655" cy="6076606"/>
          </a:xfrm>
        </p:grpSpPr>
        <p:sp>
          <p:nvSpPr>
            <p:cNvPr id="18" name="TextBox 18"/>
            <p:cNvSpPr txBox="1"/>
            <p:nvPr/>
          </p:nvSpPr>
          <p:spPr>
            <a:xfrm>
              <a:off x="0" y="186265"/>
              <a:ext cx="10678655" cy="5895960"/>
            </a:xfrm>
            <a:prstGeom prst="rect">
              <a:avLst/>
            </a:prstGeom>
          </p:spPr>
          <p:txBody>
            <a:bodyPr lIns="0" tIns="0" rIns="0" bIns="0" rtlCol="0" anchor="t">
              <a:spAutoFit/>
            </a:bodyPr>
            <a:lstStyle/>
            <a:p>
              <a:pPr marL="863599" lvl="1" indent="-431800">
                <a:lnSpc>
                  <a:spcPts val="3839"/>
                </a:lnSpc>
                <a:buFont typeface="Arial"/>
                <a:buChar char="•"/>
              </a:pPr>
              <a:r>
                <a:rPr lang="en-US" sz="3999" spc="-199">
                  <a:solidFill>
                    <a:srgbClr val="11273B"/>
                  </a:solidFill>
                  <a:latin typeface="Nunito Sans"/>
                </a:rPr>
                <a:t>Action 1 </a:t>
              </a:r>
            </a:p>
            <a:p>
              <a:pPr marL="1727199" lvl="2" indent="-575733">
                <a:lnSpc>
                  <a:spcPts val="3839"/>
                </a:lnSpc>
                <a:buFont typeface="Arial"/>
                <a:buChar char="⚬"/>
              </a:pPr>
              <a:r>
                <a:rPr lang="en-US" sz="3999" spc="-199">
                  <a:solidFill>
                    <a:srgbClr val="11273B"/>
                  </a:solidFill>
                  <a:latin typeface="Nunito Sans"/>
                </a:rPr>
                <a:t>Additional detail</a:t>
              </a:r>
            </a:p>
            <a:p>
              <a:pPr marL="1727199" lvl="2" indent="-575733">
                <a:lnSpc>
                  <a:spcPts val="3839"/>
                </a:lnSpc>
                <a:buFont typeface="Arial"/>
                <a:buChar char="⚬"/>
              </a:pPr>
              <a:r>
                <a:rPr lang="en-US" sz="3999" spc="-199">
                  <a:solidFill>
                    <a:srgbClr val="11273B"/>
                  </a:solidFill>
                  <a:latin typeface="Nunito Sans"/>
                </a:rPr>
                <a:t>More details</a:t>
              </a:r>
            </a:p>
            <a:p>
              <a:pPr>
                <a:lnSpc>
                  <a:spcPts val="3839"/>
                </a:lnSpc>
              </a:pPr>
              <a:endParaRPr lang="en-US" sz="3999" spc="-199">
                <a:solidFill>
                  <a:srgbClr val="11273B"/>
                </a:solidFill>
                <a:latin typeface="Nunito Sans"/>
              </a:endParaRPr>
            </a:p>
            <a:p>
              <a:pPr marL="863599" lvl="1" indent="-431800">
                <a:lnSpc>
                  <a:spcPts val="3839"/>
                </a:lnSpc>
                <a:buFont typeface="Arial"/>
                <a:buChar char="•"/>
              </a:pPr>
              <a:r>
                <a:rPr lang="en-US" sz="3999" spc="-199">
                  <a:solidFill>
                    <a:srgbClr val="11273B"/>
                  </a:solidFill>
                  <a:latin typeface="Nunito Sans"/>
                </a:rPr>
                <a:t>Longer action plan step can be described here</a:t>
              </a:r>
            </a:p>
            <a:p>
              <a:pPr marL="1727199" lvl="2" indent="-575733">
                <a:lnSpc>
                  <a:spcPts val="3839"/>
                </a:lnSpc>
                <a:buFont typeface="Arial"/>
                <a:buChar char="⚬"/>
              </a:pPr>
              <a:r>
                <a:rPr lang="en-US" sz="3999" spc="-199">
                  <a:solidFill>
                    <a:srgbClr val="11273B"/>
                  </a:solidFill>
                  <a:latin typeface="Nunito Sans"/>
                </a:rPr>
                <a:t>This is where you can put a longer detail</a:t>
              </a:r>
            </a:p>
            <a:p>
              <a:pPr marL="1727199" lvl="2" indent="-575733" algn="l">
                <a:lnSpc>
                  <a:spcPts val="3839"/>
                </a:lnSpc>
                <a:buFont typeface="Arial"/>
                <a:buChar char="⚬"/>
              </a:pPr>
              <a:r>
                <a:rPr lang="en-US" sz="3999" spc="-199">
                  <a:solidFill>
                    <a:srgbClr val="11273B"/>
                  </a:solidFill>
                  <a:latin typeface="Nunito Sans"/>
                </a:rPr>
                <a:t>More detials</a:t>
              </a:r>
            </a:p>
          </p:txBody>
        </p:sp>
        <p:sp>
          <p:nvSpPr>
            <p:cNvPr id="19" name="Freeform 19"/>
            <p:cNvSpPr/>
            <p:nvPr/>
          </p:nvSpPr>
          <p:spPr>
            <a:xfrm rot="67426">
              <a:off x="357512" y="5619"/>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366799" y="2599247"/>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1" name="Group 21"/>
            <p:cNvGrpSpPr/>
            <p:nvPr/>
          </p:nvGrpSpPr>
          <p:grpSpPr>
            <a:xfrm>
              <a:off x="1520552" y="933747"/>
              <a:ext cx="574728" cy="470924"/>
              <a:chOff x="-37166" y="-17071"/>
              <a:chExt cx="113526" cy="93022"/>
            </a:xfrm>
          </p:grpSpPr>
          <p:sp>
            <p:nvSpPr>
              <p:cNvPr id="22" name="Freeform 22"/>
              <p:cNvSpPr/>
              <p:nvPr/>
            </p:nvSpPr>
            <p:spPr>
              <a:xfrm>
                <a:off x="-37166" y="-17071"/>
                <a:ext cx="76360" cy="75951"/>
              </a:xfrm>
              <a:custGeom>
                <a:avLst/>
                <a:gdLst/>
                <a:ahLst/>
                <a:cxnLst/>
                <a:rect l="l" t="t" r="r" b="b"/>
                <a:pathLst>
                  <a:path w="76360" h="75951">
                    <a:moveTo>
                      <a:pt x="0" y="0"/>
                    </a:moveTo>
                    <a:lnTo>
                      <a:pt x="76360" y="0"/>
                    </a:lnTo>
                    <a:lnTo>
                      <a:pt x="76360" y="75951"/>
                    </a:lnTo>
                    <a:lnTo>
                      <a:pt x="0" y="75951"/>
                    </a:lnTo>
                    <a:close/>
                  </a:path>
                </a:pathLst>
              </a:custGeom>
              <a:solidFill>
                <a:srgbClr val="C22331"/>
              </a:solidFill>
            </p:spPr>
            <p:txBody>
              <a:bodyPr/>
              <a:lstStyle/>
              <a:p>
                <a:endParaRPr lang="en-US"/>
              </a:p>
            </p:txBody>
          </p:sp>
          <p:sp>
            <p:nvSpPr>
              <p:cNvPr id="23" name="TextBox 23"/>
              <p:cNvSpPr txBox="1"/>
              <p:nvPr/>
            </p:nvSpPr>
            <p:spPr>
              <a:xfrm>
                <a:off x="0" y="28575"/>
                <a:ext cx="76360" cy="47376"/>
              </a:xfrm>
              <a:prstGeom prst="rect">
                <a:avLst/>
              </a:prstGeom>
            </p:spPr>
            <p:txBody>
              <a:bodyPr lIns="50800" tIns="50800" rIns="50800" bIns="50800" rtlCol="0" anchor="ctr"/>
              <a:lstStyle/>
              <a:p>
                <a:pPr algn="ctr">
                  <a:lnSpc>
                    <a:spcPts val="1628"/>
                  </a:lnSpc>
                </a:pPr>
                <a:endParaRPr/>
              </a:p>
            </p:txBody>
          </p:sp>
        </p:grpSp>
        <p:grpSp>
          <p:nvGrpSpPr>
            <p:cNvPr id="24" name="Group 24"/>
            <p:cNvGrpSpPr/>
            <p:nvPr/>
          </p:nvGrpSpPr>
          <p:grpSpPr>
            <a:xfrm>
              <a:off x="1520552" y="1543347"/>
              <a:ext cx="574728" cy="495032"/>
              <a:chOff x="-37166" y="-21833"/>
              <a:chExt cx="113526" cy="97784"/>
            </a:xfrm>
          </p:grpSpPr>
          <p:sp>
            <p:nvSpPr>
              <p:cNvPr id="25" name="Freeform 25"/>
              <p:cNvSpPr/>
              <p:nvPr/>
            </p:nvSpPr>
            <p:spPr>
              <a:xfrm>
                <a:off x="-37166" y="-21833"/>
                <a:ext cx="76360" cy="75951"/>
              </a:xfrm>
              <a:custGeom>
                <a:avLst/>
                <a:gdLst/>
                <a:ahLst/>
                <a:cxnLst/>
                <a:rect l="l" t="t" r="r" b="b"/>
                <a:pathLst>
                  <a:path w="76360" h="75951">
                    <a:moveTo>
                      <a:pt x="0" y="0"/>
                    </a:moveTo>
                    <a:lnTo>
                      <a:pt x="76360" y="0"/>
                    </a:lnTo>
                    <a:lnTo>
                      <a:pt x="76360" y="75951"/>
                    </a:lnTo>
                    <a:lnTo>
                      <a:pt x="0" y="75951"/>
                    </a:lnTo>
                    <a:close/>
                  </a:path>
                </a:pathLst>
              </a:custGeom>
              <a:solidFill>
                <a:srgbClr val="C22331"/>
              </a:solidFill>
            </p:spPr>
            <p:txBody>
              <a:bodyPr/>
              <a:lstStyle/>
              <a:p>
                <a:endParaRPr lang="en-US"/>
              </a:p>
            </p:txBody>
          </p:sp>
          <p:sp>
            <p:nvSpPr>
              <p:cNvPr id="26" name="TextBox 26"/>
              <p:cNvSpPr txBox="1"/>
              <p:nvPr/>
            </p:nvSpPr>
            <p:spPr>
              <a:xfrm>
                <a:off x="0" y="28575"/>
                <a:ext cx="76360" cy="47376"/>
              </a:xfrm>
              <a:prstGeom prst="rect">
                <a:avLst/>
              </a:prstGeom>
            </p:spPr>
            <p:txBody>
              <a:bodyPr lIns="50800" tIns="50800" rIns="50800" bIns="50800" rtlCol="0" anchor="ctr"/>
              <a:lstStyle/>
              <a:p>
                <a:pPr algn="ctr">
                  <a:lnSpc>
                    <a:spcPts val="1628"/>
                  </a:lnSpc>
                </a:pPr>
                <a:endParaRPr/>
              </a:p>
            </p:txBody>
          </p:sp>
        </p:grpSp>
        <p:grpSp>
          <p:nvGrpSpPr>
            <p:cNvPr id="27" name="Group 27"/>
            <p:cNvGrpSpPr/>
            <p:nvPr/>
          </p:nvGrpSpPr>
          <p:grpSpPr>
            <a:xfrm>
              <a:off x="1520552" y="4184949"/>
              <a:ext cx="574728" cy="436484"/>
              <a:chOff x="-37166" y="-10268"/>
              <a:chExt cx="113526" cy="86219"/>
            </a:xfrm>
          </p:grpSpPr>
          <p:sp>
            <p:nvSpPr>
              <p:cNvPr id="28" name="Freeform 28"/>
              <p:cNvSpPr/>
              <p:nvPr/>
            </p:nvSpPr>
            <p:spPr>
              <a:xfrm>
                <a:off x="-37166" y="-10268"/>
                <a:ext cx="76360" cy="75951"/>
              </a:xfrm>
              <a:custGeom>
                <a:avLst/>
                <a:gdLst/>
                <a:ahLst/>
                <a:cxnLst/>
                <a:rect l="l" t="t" r="r" b="b"/>
                <a:pathLst>
                  <a:path w="76360" h="75951">
                    <a:moveTo>
                      <a:pt x="0" y="0"/>
                    </a:moveTo>
                    <a:lnTo>
                      <a:pt x="76360" y="0"/>
                    </a:lnTo>
                    <a:lnTo>
                      <a:pt x="76360" y="75951"/>
                    </a:lnTo>
                    <a:lnTo>
                      <a:pt x="0" y="75951"/>
                    </a:lnTo>
                    <a:close/>
                  </a:path>
                </a:pathLst>
              </a:custGeom>
              <a:solidFill>
                <a:srgbClr val="C22331"/>
              </a:solidFill>
            </p:spPr>
            <p:txBody>
              <a:bodyPr/>
              <a:lstStyle/>
              <a:p>
                <a:endParaRPr lang="en-US"/>
              </a:p>
            </p:txBody>
          </p:sp>
          <p:sp>
            <p:nvSpPr>
              <p:cNvPr id="29" name="TextBox 29"/>
              <p:cNvSpPr txBox="1"/>
              <p:nvPr/>
            </p:nvSpPr>
            <p:spPr>
              <a:xfrm>
                <a:off x="0" y="28575"/>
                <a:ext cx="76360" cy="47376"/>
              </a:xfrm>
              <a:prstGeom prst="rect">
                <a:avLst/>
              </a:prstGeom>
            </p:spPr>
            <p:txBody>
              <a:bodyPr lIns="50800" tIns="50800" rIns="50800" bIns="50800" rtlCol="0" anchor="ctr"/>
              <a:lstStyle/>
              <a:p>
                <a:pPr algn="ctr">
                  <a:lnSpc>
                    <a:spcPts val="1628"/>
                  </a:lnSpc>
                </a:pPr>
                <a:endParaRPr/>
              </a:p>
            </p:txBody>
          </p:sp>
        </p:grpSp>
        <p:grpSp>
          <p:nvGrpSpPr>
            <p:cNvPr id="30" name="Group 30"/>
            <p:cNvGrpSpPr/>
            <p:nvPr/>
          </p:nvGrpSpPr>
          <p:grpSpPr>
            <a:xfrm>
              <a:off x="1520552" y="5404145"/>
              <a:ext cx="574728" cy="478042"/>
              <a:chOff x="-37166" y="-18477"/>
              <a:chExt cx="113526" cy="94428"/>
            </a:xfrm>
          </p:grpSpPr>
          <p:sp>
            <p:nvSpPr>
              <p:cNvPr id="31" name="Freeform 31"/>
              <p:cNvSpPr/>
              <p:nvPr/>
            </p:nvSpPr>
            <p:spPr>
              <a:xfrm>
                <a:off x="-37166" y="-18477"/>
                <a:ext cx="76360" cy="75951"/>
              </a:xfrm>
              <a:custGeom>
                <a:avLst/>
                <a:gdLst/>
                <a:ahLst/>
                <a:cxnLst/>
                <a:rect l="l" t="t" r="r" b="b"/>
                <a:pathLst>
                  <a:path w="76360" h="75951">
                    <a:moveTo>
                      <a:pt x="0" y="0"/>
                    </a:moveTo>
                    <a:lnTo>
                      <a:pt x="76360" y="0"/>
                    </a:lnTo>
                    <a:lnTo>
                      <a:pt x="76360" y="75951"/>
                    </a:lnTo>
                    <a:lnTo>
                      <a:pt x="0" y="75951"/>
                    </a:lnTo>
                    <a:close/>
                  </a:path>
                </a:pathLst>
              </a:custGeom>
              <a:solidFill>
                <a:srgbClr val="C22331"/>
              </a:solidFill>
            </p:spPr>
            <p:txBody>
              <a:bodyPr/>
              <a:lstStyle/>
              <a:p>
                <a:endParaRPr lang="en-US"/>
              </a:p>
            </p:txBody>
          </p:sp>
          <p:sp>
            <p:nvSpPr>
              <p:cNvPr id="32" name="TextBox 32"/>
              <p:cNvSpPr txBox="1"/>
              <p:nvPr/>
            </p:nvSpPr>
            <p:spPr>
              <a:xfrm>
                <a:off x="0" y="28575"/>
                <a:ext cx="76360" cy="47376"/>
              </a:xfrm>
              <a:prstGeom prst="rect">
                <a:avLst/>
              </a:prstGeom>
            </p:spPr>
            <p:txBody>
              <a:bodyPr lIns="50800" tIns="50800" rIns="50800" bIns="50800" rtlCol="0" anchor="ctr"/>
              <a:lstStyle/>
              <a:p>
                <a:pPr algn="ctr">
                  <a:lnSpc>
                    <a:spcPts val="1628"/>
                  </a:lnSpc>
                </a:pPr>
                <a:endParaRPr/>
              </a:p>
            </p:txBody>
          </p:sp>
        </p:grpSp>
      </p:grpSp>
      <p:sp>
        <p:nvSpPr>
          <p:cNvPr id="33" name="TextBox 33"/>
          <p:cNvSpPr txBox="1"/>
          <p:nvPr/>
        </p:nvSpPr>
        <p:spPr>
          <a:xfrm>
            <a:off x="1028700" y="9657147"/>
            <a:ext cx="3016205" cy="406458"/>
          </a:xfrm>
          <a:prstGeom prst="rect">
            <a:avLst/>
          </a:prstGeom>
        </p:spPr>
        <p:txBody>
          <a:bodyPr lIns="0" tIns="0" rIns="0" bIns="0" rtlCol="0" anchor="t">
            <a:spAutoFit/>
          </a:bodyPr>
          <a:lstStyle/>
          <a:p>
            <a:pPr>
              <a:lnSpc>
                <a:spcPts val="3359"/>
              </a:lnSpc>
            </a:pPr>
            <a:fld id="{A6B527A4-2560-584A-8A41-41125BE3CA72}" type="slidenum">
              <a:rPr lang="en-US" sz="2400" smtClean="0">
                <a:solidFill>
                  <a:srgbClr val="FFFFFF"/>
                </a:solidFill>
                <a:latin typeface="Open Sans" panose="020B0606030504020204" pitchFamily="34" charset="0"/>
              </a:rPr>
              <a:t>41</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1028700" y="879705"/>
            <a:ext cx="14951698" cy="1379040"/>
            <a:chOff x="0" y="0"/>
            <a:chExt cx="3939491" cy="363351"/>
          </a:xfrm>
        </p:grpSpPr>
        <p:sp>
          <p:nvSpPr>
            <p:cNvPr id="6" name="Freeform 6"/>
            <p:cNvSpPr/>
            <p:nvPr/>
          </p:nvSpPr>
          <p:spPr>
            <a:xfrm>
              <a:off x="0" y="0"/>
              <a:ext cx="3939491" cy="363351"/>
            </a:xfrm>
            <a:custGeom>
              <a:avLst/>
              <a:gdLst/>
              <a:ahLst/>
              <a:cxnLst/>
              <a:rect l="l" t="t" r="r" b="b"/>
              <a:pathLst>
                <a:path w="3939491" h="363351">
                  <a:moveTo>
                    <a:pt x="0" y="0"/>
                  </a:moveTo>
                  <a:lnTo>
                    <a:pt x="3939491" y="0"/>
                  </a:lnTo>
                  <a:lnTo>
                    <a:pt x="3939491" y="363351"/>
                  </a:lnTo>
                  <a:lnTo>
                    <a:pt x="0" y="363351"/>
                  </a:lnTo>
                  <a:close/>
                </a:path>
              </a:pathLst>
            </a:custGeom>
            <a:solidFill>
              <a:srgbClr val="4F4954"/>
            </a:solidFill>
          </p:spPr>
          <p:txBody>
            <a:bodyPr/>
            <a:lstStyle/>
            <a:p>
              <a:endParaRPr lang="en-US"/>
            </a:p>
          </p:txBody>
        </p:sp>
        <p:sp>
          <p:nvSpPr>
            <p:cNvPr id="7" name="TextBox 7"/>
            <p:cNvSpPr txBox="1"/>
            <p:nvPr/>
          </p:nvSpPr>
          <p:spPr>
            <a:xfrm>
              <a:off x="0" y="28575"/>
              <a:ext cx="3939491" cy="334776"/>
            </a:xfrm>
            <a:prstGeom prst="rect">
              <a:avLst/>
            </a:prstGeom>
          </p:spPr>
          <p:txBody>
            <a:bodyPr lIns="50800" tIns="50800" rIns="50800" bIns="50800" rtlCol="0" anchor="ctr"/>
            <a:lstStyle/>
            <a:p>
              <a:pPr algn="ctr">
                <a:lnSpc>
                  <a:spcPts val="1628"/>
                </a:lnSpc>
              </a:pPr>
              <a:endParaRPr/>
            </a:p>
          </p:txBody>
        </p:sp>
      </p:grpSp>
      <p:sp>
        <p:nvSpPr>
          <p:cNvPr id="8" name="TextBox 8"/>
          <p:cNvSpPr txBox="1"/>
          <p:nvPr/>
        </p:nvSpPr>
        <p:spPr>
          <a:xfrm>
            <a:off x="7419529" y="-48489"/>
            <a:ext cx="3448943" cy="539115"/>
          </a:xfrm>
          <a:prstGeom prst="rect">
            <a:avLst/>
          </a:prstGeom>
        </p:spPr>
        <p:txBody>
          <a:bodyPr lIns="0" tIns="0" rIns="0" bIns="0" rtlCol="0" anchor="t">
            <a:spAutoFit/>
          </a:bodyPr>
          <a:lstStyle/>
          <a:p>
            <a:pPr>
              <a:lnSpc>
                <a:spcPts val="4409"/>
              </a:lnSpc>
            </a:pPr>
            <a:r>
              <a:rPr lang="en-US" sz="3150" dirty="0">
                <a:solidFill>
                  <a:srgbClr val="FFFFFF"/>
                </a:solidFill>
                <a:latin typeface="Open Sans" panose="020B0606030504020204" pitchFamily="34" charset="0"/>
              </a:rPr>
              <a:t>04  | RSG Advisory</a:t>
            </a:r>
          </a:p>
        </p:txBody>
      </p:sp>
      <p:sp>
        <p:nvSpPr>
          <p:cNvPr id="9" name="TextBox 9"/>
          <p:cNvSpPr txBox="1"/>
          <p:nvPr/>
        </p:nvSpPr>
        <p:spPr>
          <a:xfrm>
            <a:off x="2626717" y="1096209"/>
            <a:ext cx="14879078" cy="1563417"/>
          </a:xfrm>
          <a:prstGeom prst="rect">
            <a:avLst/>
          </a:prstGeom>
        </p:spPr>
        <p:txBody>
          <a:bodyPr lIns="0" tIns="0" rIns="0" bIns="0" rtlCol="0" anchor="t">
            <a:spAutoFit/>
          </a:bodyPr>
          <a:lstStyle/>
          <a:p>
            <a:pPr>
              <a:lnSpc>
                <a:spcPts val="6227"/>
              </a:lnSpc>
            </a:pPr>
            <a:r>
              <a:rPr lang="en-US" sz="4448">
                <a:solidFill>
                  <a:srgbClr val="FFFFFF"/>
                </a:solidFill>
                <a:latin typeface="Nunito Sans Black"/>
              </a:rPr>
              <a:t>Market Test Current Recordkeeper</a:t>
            </a:r>
          </a:p>
          <a:p>
            <a:pPr>
              <a:lnSpc>
                <a:spcPts val="6227"/>
              </a:lnSpc>
            </a:pPr>
            <a:endParaRPr lang="en-US" sz="4448">
              <a:solidFill>
                <a:srgbClr val="FFFFFF"/>
              </a:solidFill>
              <a:latin typeface="Nunito Sans Black"/>
            </a:endParaRPr>
          </a:p>
        </p:txBody>
      </p:sp>
      <p:sp>
        <p:nvSpPr>
          <p:cNvPr id="10" name="Freeform 10"/>
          <p:cNvSpPr/>
          <p:nvPr/>
        </p:nvSpPr>
        <p:spPr>
          <a:xfrm>
            <a:off x="1409915" y="1068464"/>
            <a:ext cx="1001522" cy="1001522"/>
          </a:xfrm>
          <a:custGeom>
            <a:avLst/>
            <a:gdLst/>
            <a:ahLst/>
            <a:cxnLst/>
            <a:rect l="l" t="t" r="r" b="b"/>
            <a:pathLst>
              <a:path w="1001522" h="1001522">
                <a:moveTo>
                  <a:pt x="0" y="0"/>
                </a:moveTo>
                <a:lnTo>
                  <a:pt x="1001522" y="0"/>
                </a:lnTo>
                <a:lnTo>
                  <a:pt x="1001522" y="1001522"/>
                </a:lnTo>
                <a:lnTo>
                  <a:pt x="0" y="10015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1" name="Group 11"/>
          <p:cNvGrpSpPr/>
          <p:nvPr/>
        </p:nvGrpSpPr>
        <p:grpSpPr>
          <a:xfrm>
            <a:off x="962189" y="3285540"/>
            <a:ext cx="7346197" cy="6110006"/>
            <a:chOff x="0" y="0"/>
            <a:chExt cx="1934801" cy="1609220"/>
          </a:xfrm>
        </p:grpSpPr>
        <p:sp>
          <p:nvSpPr>
            <p:cNvPr id="12" name="Freeform 12"/>
            <p:cNvSpPr/>
            <p:nvPr/>
          </p:nvSpPr>
          <p:spPr>
            <a:xfrm>
              <a:off x="0" y="0"/>
              <a:ext cx="1934801" cy="1609220"/>
            </a:xfrm>
            <a:custGeom>
              <a:avLst/>
              <a:gdLst/>
              <a:ahLst/>
              <a:cxnLst/>
              <a:rect l="l" t="t" r="r" b="b"/>
              <a:pathLst>
                <a:path w="1934801" h="1609220">
                  <a:moveTo>
                    <a:pt x="1451101" y="0"/>
                  </a:moveTo>
                  <a:lnTo>
                    <a:pt x="0" y="0"/>
                  </a:lnTo>
                  <a:lnTo>
                    <a:pt x="0" y="1609220"/>
                  </a:lnTo>
                  <a:lnTo>
                    <a:pt x="1451101" y="1609220"/>
                  </a:lnTo>
                  <a:lnTo>
                    <a:pt x="1934801" y="804610"/>
                  </a:lnTo>
                  <a:lnTo>
                    <a:pt x="1451101" y="0"/>
                  </a:lnTo>
                  <a:close/>
                </a:path>
              </a:pathLst>
            </a:custGeom>
            <a:solidFill>
              <a:srgbClr val="4F4954">
                <a:alpha val="64706"/>
              </a:srgbClr>
            </a:solidFill>
          </p:spPr>
          <p:txBody>
            <a:bodyPr/>
            <a:lstStyle/>
            <a:p>
              <a:endParaRPr lang="en-US"/>
            </a:p>
          </p:txBody>
        </p:sp>
        <p:sp>
          <p:nvSpPr>
            <p:cNvPr id="13" name="TextBox 13"/>
            <p:cNvSpPr txBox="1"/>
            <p:nvPr/>
          </p:nvSpPr>
          <p:spPr>
            <a:xfrm>
              <a:off x="0" y="28575"/>
              <a:ext cx="1662719" cy="1580645"/>
            </a:xfrm>
            <a:prstGeom prst="rect">
              <a:avLst/>
            </a:prstGeom>
          </p:spPr>
          <p:txBody>
            <a:bodyPr lIns="50800" tIns="50800" rIns="50800" bIns="50800" rtlCol="0" anchor="ctr"/>
            <a:lstStyle/>
            <a:p>
              <a:pPr algn="ctr">
                <a:lnSpc>
                  <a:spcPts val="1628"/>
                </a:lnSpc>
              </a:pPr>
              <a:endParaRPr/>
            </a:p>
          </p:txBody>
        </p:sp>
      </p:grpSp>
      <p:sp>
        <p:nvSpPr>
          <p:cNvPr id="14" name="TextBox 14"/>
          <p:cNvSpPr txBox="1"/>
          <p:nvPr/>
        </p:nvSpPr>
        <p:spPr>
          <a:xfrm>
            <a:off x="8308386" y="2573070"/>
            <a:ext cx="4264614" cy="729046"/>
          </a:xfrm>
          <a:prstGeom prst="rect">
            <a:avLst/>
          </a:prstGeom>
        </p:spPr>
        <p:txBody>
          <a:bodyPr wrap="square" lIns="0" tIns="0" rIns="0" bIns="0" rtlCol="0" anchor="t">
            <a:spAutoFit/>
          </a:bodyPr>
          <a:lstStyle/>
          <a:p>
            <a:pPr>
              <a:lnSpc>
                <a:spcPts val="5880"/>
              </a:lnSpc>
            </a:pPr>
            <a:r>
              <a:rPr lang="en-US" sz="4200" dirty="0">
                <a:solidFill>
                  <a:srgbClr val="000000"/>
                </a:solidFill>
                <a:latin typeface="Nunito Sans Black"/>
              </a:rPr>
              <a:t>Action Plan</a:t>
            </a:r>
          </a:p>
        </p:txBody>
      </p:sp>
      <p:sp>
        <p:nvSpPr>
          <p:cNvPr id="15" name="TextBox 15"/>
          <p:cNvSpPr txBox="1"/>
          <p:nvPr/>
        </p:nvSpPr>
        <p:spPr>
          <a:xfrm>
            <a:off x="1028700" y="2573070"/>
            <a:ext cx="5143500" cy="729046"/>
          </a:xfrm>
          <a:prstGeom prst="rect">
            <a:avLst/>
          </a:prstGeom>
        </p:spPr>
        <p:txBody>
          <a:bodyPr wrap="square" lIns="0" tIns="0" rIns="0" bIns="0" rtlCol="0" anchor="t">
            <a:spAutoFit/>
          </a:bodyPr>
          <a:lstStyle/>
          <a:p>
            <a:pPr>
              <a:lnSpc>
                <a:spcPts val="5880"/>
              </a:lnSpc>
            </a:pPr>
            <a:r>
              <a:rPr lang="en-US" sz="4200" dirty="0">
                <a:solidFill>
                  <a:srgbClr val="000000"/>
                </a:solidFill>
                <a:latin typeface="Nunito Sans Black"/>
              </a:rPr>
              <a:t>Initial Findings</a:t>
            </a:r>
          </a:p>
        </p:txBody>
      </p:sp>
      <p:grpSp>
        <p:nvGrpSpPr>
          <p:cNvPr id="16" name="Group 16"/>
          <p:cNvGrpSpPr/>
          <p:nvPr/>
        </p:nvGrpSpPr>
        <p:grpSpPr>
          <a:xfrm>
            <a:off x="8308386" y="3380604"/>
            <a:ext cx="8008991" cy="4557455"/>
            <a:chOff x="0" y="5619"/>
            <a:chExt cx="10678655" cy="6076606"/>
          </a:xfrm>
        </p:grpSpPr>
        <p:sp>
          <p:nvSpPr>
            <p:cNvPr id="17" name="TextBox 17"/>
            <p:cNvSpPr txBox="1"/>
            <p:nvPr/>
          </p:nvSpPr>
          <p:spPr>
            <a:xfrm>
              <a:off x="0" y="186265"/>
              <a:ext cx="10678655" cy="5895960"/>
            </a:xfrm>
            <a:prstGeom prst="rect">
              <a:avLst/>
            </a:prstGeom>
          </p:spPr>
          <p:txBody>
            <a:bodyPr lIns="0" tIns="0" rIns="0" bIns="0" rtlCol="0" anchor="t">
              <a:spAutoFit/>
            </a:bodyPr>
            <a:lstStyle/>
            <a:p>
              <a:pPr marL="863599" lvl="1" indent="-431800">
                <a:lnSpc>
                  <a:spcPts val="3839"/>
                </a:lnSpc>
                <a:buFont typeface="Arial"/>
                <a:buChar char="•"/>
              </a:pPr>
              <a:r>
                <a:rPr lang="en-US" sz="3999" spc="-199">
                  <a:solidFill>
                    <a:srgbClr val="11273B"/>
                  </a:solidFill>
                  <a:latin typeface="Nunito Sans"/>
                </a:rPr>
                <a:t>Action 1 </a:t>
              </a:r>
            </a:p>
            <a:p>
              <a:pPr marL="1727199" lvl="2" indent="-575733">
                <a:lnSpc>
                  <a:spcPts val="3839"/>
                </a:lnSpc>
                <a:buFont typeface="Arial"/>
                <a:buChar char="⚬"/>
              </a:pPr>
              <a:r>
                <a:rPr lang="en-US" sz="3999" spc="-199">
                  <a:solidFill>
                    <a:srgbClr val="11273B"/>
                  </a:solidFill>
                  <a:latin typeface="Nunito Sans"/>
                </a:rPr>
                <a:t>Additional detail</a:t>
              </a:r>
            </a:p>
            <a:p>
              <a:pPr marL="1727199" lvl="2" indent="-575733">
                <a:lnSpc>
                  <a:spcPts val="3839"/>
                </a:lnSpc>
                <a:buFont typeface="Arial"/>
                <a:buChar char="⚬"/>
              </a:pPr>
              <a:r>
                <a:rPr lang="en-US" sz="3999" spc="-199">
                  <a:solidFill>
                    <a:srgbClr val="11273B"/>
                  </a:solidFill>
                  <a:latin typeface="Nunito Sans"/>
                </a:rPr>
                <a:t>More details</a:t>
              </a:r>
            </a:p>
            <a:p>
              <a:pPr>
                <a:lnSpc>
                  <a:spcPts val="3839"/>
                </a:lnSpc>
              </a:pPr>
              <a:endParaRPr lang="en-US" sz="3999" spc="-199">
                <a:solidFill>
                  <a:srgbClr val="11273B"/>
                </a:solidFill>
                <a:latin typeface="Nunito Sans"/>
              </a:endParaRPr>
            </a:p>
            <a:p>
              <a:pPr marL="863599" lvl="1" indent="-431800">
                <a:lnSpc>
                  <a:spcPts val="3839"/>
                </a:lnSpc>
                <a:buFont typeface="Arial"/>
                <a:buChar char="•"/>
              </a:pPr>
              <a:r>
                <a:rPr lang="en-US" sz="3999" spc="-199">
                  <a:solidFill>
                    <a:srgbClr val="11273B"/>
                  </a:solidFill>
                  <a:latin typeface="Nunito Sans"/>
                </a:rPr>
                <a:t>Longer action plan step can be described here</a:t>
              </a:r>
            </a:p>
            <a:p>
              <a:pPr marL="1727199" lvl="2" indent="-575733">
                <a:lnSpc>
                  <a:spcPts val="3839"/>
                </a:lnSpc>
                <a:buFont typeface="Arial"/>
                <a:buChar char="⚬"/>
              </a:pPr>
              <a:r>
                <a:rPr lang="en-US" sz="3999" spc="-199">
                  <a:solidFill>
                    <a:srgbClr val="11273B"/>
                  </a:solidFill>
                  <a:latin typeface="Nunito Sans"/>
                </a:rPr>
                <a:t>This is where you can put a longer detail</a:t>
              </a:r>
            </a:p>
            <a:p>
              <a:pPr marL="1727199" lvl="2" indent="-575733" algn="l">
                <a:lnSpc>
                  <a:spcPts val="3839"/>
                </a:lnSpc>
                <a:buFont typeface="Arial"/>
                <a:buChar char="⚬"/>
              </a:pPr>
              <a:r>
                <a:rPr lang="en-US" sz="3999" spc="-199">
                  <a:solidFill>
                    <a:srgbClr val="11273B"/>
                  </a:solidFill>
                  <a:latin typeface="Nunito Sans"/>
                </a:rPr>
                <a:t>More detials</a:t>
              </a:r>
            </a:p>
          </p:txBody>
        </p:sp>
        <p:sp>
          <p:nvSpPr>
            <p:cNvPr id="18" name="Freeform 18"/>
            <p:cNvSpPr/>
            <p:nvPr/>
          </p:nvSpPr>
          <p:spPr>
            <a:xfrm rot="67426">
              <a:off x="357512" y="5619"/>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366799" y="2599247"/>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0" name="Group 20"/>
            <p:cNvGrpSpPr/>
            <p:nvPr/>
          </p:nvGrpSpPr>
          <p:grpSpPr>
            <a:xfrm>
              <a:off x="1520552" y="933747"/>
              <a:ext cx="574728" cy="470924"/>
              <a:chOff x="-37166" y="-17071"/>
              <a:chExt cx="113526" cy="93022"/>
            </a:xfrm>
          </p:grpSpPr>
          <p:sp>
            <p:nvSpPr>
              <p:cNvPr id="21" name="Freeform 21"/>
              <p:cNvSpPr/>
              <p:nvPr/>
            </p:nvSpPr>
            <p:spPr>
              <a:xfrm>
                <a:off x="-37166" y="-17071"/>
                <a:ext cx="76360" cy="75951"/>
              </a:xfrm>
              <a:custGeom>
                <a:avLst/>
                <a:gdLst/>
                <a:ahLst/>
                <a:cxnLst/>
                <a:rect l="l" t="t" r="r" b="b"/>
                <a:pathLst>
                  <a:path w="76360" h="75951">
                    <a:moveTo>
                      <a:pt x="0" y="0"/>
                    </a:moveTo>
                    <a:lnTo>
                      <a:pt x="76360" y="0"/>
                    </a:lnTo>
                    <a:lnTo>
                      <a:pt x="76360" y="75951"/>
                    </a:lnTo>
                    <a:lnTo>
                      <a:pt x="0" y="75951"/>
                    </a:lnTo>
                    <a:close/>
                  </a:path>
                </a:pathLst>
              </a:custGeom>
              <a:solidFill>
                <a:srgbClr val="C22331"/>
              </a:solidFill>
            </p:spPr>
            <p:txBody>
              <a:bodyPr/>
              <a:lstStyle/>
              <a:p>
                <a:endParaRPr lang="en-US"/>
              </a:p>
            </p:txBody>
          </p:sp>
          <p:sp>
            <p:nvSpPr>
              <p:cNvPr id="22" name="TextBox 22"/>
              <p:cNvSpPr txBox="1"/>
              <p:nvPr/>
            </p:nvSpPr>
            <p:spPr>
              <a:xfrm>
                <a:off x="0" y="28575"/>
                <a:ext cx="76360" cy="47376"/>
              </a:xfrm>
              <a:prstGeom prst="rect">
                <a:avLst/>
              </a:prstGeom>
            </p:spPr>
            <p:txBody>
              <a:bodyPr lIns="50800" tIns="50800" rIns="50800" bIns="50800" rtlCol="0" anchor="ctr"/>
              <a:lstStyle/>
              <a:p>
                <a:pPr algn="ctr">
                  <a:lnSpc>
                    <a:spcPts val="1628"/>
                  </a:lnSpc>
                </a:pPr>
                <a:endParaRPr/>
              </a:p>
            </p:txBody>
          </p:sp>
        </p:grpSp>
        <p:grpSp>
          <p:nvGrpSpPr>
            <p:cNvPr id="23" name="Group 23"/>
            <p:cNvGrpSpPr/>
            <p:nvPr/>
          </p:nvGrpSpPr>
          <p:grpSpPr>
            <a:xfrm>
              <a:off x="1520552" y="1543347"/>
              <a:ext cx="574728" cy="495032"/>
              <a:chOff x="-37166" y="-21833"/>
              <a:chExt cx="113526" cy="97784"/>
            </a:xfrm>
          </p:grpSpPr>
          <p:sp>
            <p:nvSpPr>
              <p:cNvPr id="24" name="Freeform 24"/>
              <p:cNvSpPr/>
              <p:nvPr/>
            </p:nvSpPr>
            <p:spPr>
              <a:xfrm>
                <a:off x="-37166" y="-21833"/>
                <a:ext cx="76360" cy="75951"/>
              </a:xfrm>
              <a:custGeom>
                <a:avLst/>
                <a:gdLst/>
                <a:ahLst/>
                <a:cxnLst/>
                <a:rect l="l" t="t" r="r" b="b"/>
                <a:pathLst>
                  <a:path w="76360" h="75951">
                    <a:moveTo>
                      <a:pt x="0" y="0"/>
                    </a:moveTo>
                    <a:lnTo>
                      <a:pt x="76360" y="0"/>
                    </a:lnTo>
                    <a:lnTo>
                      <a:pt x="76360" y="75951"/>
                    </a:lnTo>
                    <a:lnTo>
                      <a:pt x="0" y="75951"/>
                    </a:lnTo>
                    <a:close/>
                  </a:path>
                </a:pathLst>
              </a:custGeom>
              <a:solidFill>
                <a:srgbClr val="C22331"/>
              </a:solidFill>
            </p:spPr>
            <p:txBody>
              <a:bodyPr/>
              <a:lstStyle/>
              <a:p>
                <a:endParaRPr lang="en-US"/>
              </a:p>
            </p:txBody>
          </p:sp>
          <p:sp>
            <p:nvSpPr>
              <p:cNvPr id="25" name="TextBox 25"/>
              <p:cNvSpPr txBox="1"/>
              <p:nvPr/>
            </p:nvSpPr>
            <p:spPr>
              <a:xfrm>
                <a:off x="0" y="28575"/>
                <a:ext cx="76360" cy="47376"/>
              </a:xfrm>
              <a:prstGeom prst="rect">
                <a:avLst/>
              </a:prstGeom>
            </p:spPr>
            <p:txBody>
              <a:bodyPr lIns="50800" tIns="50800" rIns="50800" bIns="50800" rtlCol="0" anchor="ctr"/>
              <a:lstStyle/>
              <a:p>
                <a:pPr algn="ctr">
                  <a:lnSpc>
                    <a:spcPts val="1628"/>
                  </a:lnSpc>
                </a:pPr>
                <a:endParaRPr/>
              </a:p>
            </p:txBody>
          </p:sp>
        </p:grpSp>
        <p:grpSp>
          <p:nvGrpSpPr>
            <p:cNvPr id="26" name="Group 26"/>
            <p:cNvGrpSpPr/>
            <p:nvPr/>
          </p:nvGrpSpPr>
          <p:grpSpPr>
            <a:xfrm>
              <a:off x="1520552" y="4184949"/>
              <a:ext cx="574728" cy="436484"/>
              <a:chOff x="-37166" y="-10268"/>
              <a:chExt cx="113526" cy="86219"/>
            </a:xfrm>
          </p:grpSpPr>
          <p:sp>
            <p:nvSpPr>
              <p:cNvPr id="27" name="Freeform 27"/>
              <p:cNvSpPr/>
              <p:nvPr/>
            </p:nvSpPr>
            <p:spPr>
              <a:xfrm>
                <a:off x="-37166" y="-10268"/>
                <a:ext cx="76360" cy="75951"/>
              </a:xfrm>
              <a:custGeom>
                <a:avLst/>
                <a:gdLst/>
                <a:ahLst/>
                <a:cxnLst/>
                <a:rect l="l" t="t" r="r" b="b"/>
                <a:pathLst>
                  <a:path w="76360" h="75951">
                    <a:moveTo>
                      <a:pt x="0" y="0"/>
                    </a:moveTo>
                    <a:lnTo>
                      <a:pt x="76360" y="0"/>
                    </a:lnTo>
                    <a:lnTo>
                      <a:pt x="76360" y="75951"/>
                    </a:lnTo>
                    <a:lnTo>
                      <a:pt x="0" y="75951"/>
                    </a:lnTo>
                    <a:close/>
                  </a:path>
                </a:pathLst>
              </a:custGeom>
              <a:solidFill>
                <a:srgbClr val="C22331"/>
              </a:solidFill>
            </p:spPr>
            <p:txBody>
              <a:bodyPr/>
              <a:lstStyle/>
              <a:p>
                <a:endParaRPr lang="en-US"/>
              </a:p>
            </p:txBody>
          </p:sp>
          <p:sp>
            <p:nvSpPr>
              <p:cNvPr id="28" name="TextBox 28"/>
              <p:cNvSpPr txBox="1"/>
              <p:nvPr/>
            </p:nvSpPr>
            <p:spPr>
              <a:xfrm>
                <a:off x="0" y="28575"/>
                <a:ext cx="76360" cy="47376"/>
              </a:xfrm>
              <a:prstGeom prst="rect">
                <a:avLst/>
              </a:prstGeom>
            </p:spPr>
            <p:txBody>
              <a:bodyPr lIns="50800" tIns="50800" rIns="50800" bIns="50800" rtlCol="0" anchor="ctr"/>
              <a:lstStyle/>
              <a:p>
                <a:pPr algn="ctr">
                  <a:lnSpc>
                    <a:spcPts val="1628"/>
                  </a:lnSpc>
                </a:pPr>
                <a:endParaRPr/>
              </a:p>
            </p:txBody>
          </p:sp>
        </p:grpSp>
        <p:grpSp>
          <p:nvGrpSpPr>
            <p:cNvPr id="29" name="Group 29"/>
            <p:cNvGrpSpPr/>
            <p:nvPr/>
          </p:nvGrpSpPr>
          <p:grpSpPr>
            <a:xfrm>
              <a:off x="1520552" y="5404145"/>
              <a:ext cx="574728" cy="478042"/>
              <a:chOff x="-37166" y="-18477"/>
              <a:chExt cx="113526" cy="94428"/>
            </a:xfrm>
          </p:grpSpPr>
          <p:sp>
            <p:nvSpPr>
              <p:cNvPr id="30" name="Freeform 30"/>
              <p:cNvSpPr/>
              <p:nvPr/>
            </p:nvSpPr>
            <p:spPr>
              <a:xfrm>
                <a:off x="-37166" y="-18477"/>
                <a:ext cx="76360" cy="75951"/>
              </a:xfrm>
              <a:custGeom>
                <a:avLst/>
                <a:gdLst/>
                <a:ahLst/>
                <a:cxnLst/>
                <a:rect l="l" t="t" r="r" b="b"/>
                <a:pathLst>
                  <a:path w="76360" h="75951">
                    <a:moveTo>
                      <a:pt x="0" y="0"/>
                    </a:moveTo>
                    <a:lnTo>
                      <a:pt x="76360" y="0"/>
                    </a:lnTo>
                    <a:lnTo>
                      <a:pt x="76360" y="75951"/>
                    </a:lnTo>
                    <a:lnTo>
                      <a:pt x="0" y="75951"/>
                    </a:lnTo>
                    <a:close/>
                  </a:path>
                </a:pathLst>
              </a:custGeom>
              <a:solidFill>
                <a:srgbClr val="C22331"/>
              </a:solidFill>
            </p:spPr>
            <p:txBody>
              <a:bodyPr/>
              <a:lstStyle/>
              <a:p>
                <a:endParaRPr lang="en-US"/>
              </a:p>
            </p:txBody>
          </p:sp>
          <p:sp>
            <p:nvSpPr>
              <p:cNvPr id="31" name="TextBox 31"/>
              <p:cNvSpPr txBox="1"/>
              <p:nvPr/>
            </p:nvSpPr>
            <p:spPr>
              <a:xfrm>
                <a:off x="0" y="28575"/>
                <a:ext cx="76360" cy="47376"/>
              </a:xfrm>
              <a:prstGeom prst="rect">
                <a:avLst/>
              </a:prstGeom>
            </p:spPr>
            <p:txBody>
              <a:bodyPr lIns="50800" tIns="50800" rIns="50800" bIns="50800" rtlCol="0" anchor="ctr"/>
              <a:lstStyle/>
              <a:p>
                <a:pPr algn="ctr">
                  <a:lnSpc>
                    <a:spcPts val="1628"/>
                  </a:lnSpc>
                </a:pPr>
                <a:endParaRPr/>
              </a:p>
            </p:txBody>
          </p:sp>
        </p:grpSp>
      </p:grpSp>
      <p:sp>
        <p:nvSpPr>
          <p:cNvPr id="32" name="TextBox 32"/>
          <p:cNvSpPr txBox="1"/>
          <p:nvPr/>
        </p:nvSpPr>
        <p:spPr>
          <a:xfrm>
            <a:off x="756757" y="3539577"/>
            <a:ext cx="6374109" cy="1969553"/>
          </a:xfrm>
          <a:prstGeom prst="rect">
            <a:avLst/>
          </a:prstGeom>
        </p:spPr>
        <p:txBody>
          <a:bodyPr lIns="0" tIns="0" rIns="0" bIns="0" rtlCol="0" anchor="t">
            <a:spAutoFit/>
          </a:bodyPr>
          <a:lstStyle/>
          <a:p>
            <a:pPr marL="863599" lvl="1" indent="-431800">
              <a:lnSpc>
                <a:spcPts val="3839"/>
              </a:lnSpc>
              <a:buFont typeface="Arial"/>
              <a:buChar char="•"/>
            </a:pPr>
            <a:r>
              <a:rPr lang="en-US" sz="3999" spc="-199">
                <a:solidFill>
                  <a:srgbClr val="FFFFFF"/>
                </a:solidFill>
                <a:latin typeface="Nunito Sans Bold"/>
              </a:rPr>
              <a:t>Findings</a:t>
            </a:r>
          </a:p>
          <a:p>
            <a:pPr>
              <a:lnSpc>
                <a:spcPts val="3839"/>
              </a:lnSpc>
            </a:pPr>
            <a:endParaRPr lang="en-US" sz="3999" spc="-199">
              <a:solidFill>
                <a:srgbClr val="FFFFFF"/>
              </a:solidFill>
              <a:latin typeface="Nunito Sans Bold"/>
            </a:endParaRPr>
          </a:p>
          <a:p>
            <a:pPr marL="863599" lvl="1" indent="-431800">
              <a:lnSpc>
                <a:spcPts val="3839"/>
              </a:lnSpc>
              <a:buFont typeface="Arial"/>
              <a:buChar char="•"/>
            </a:pPr>
            <a:r>
              <a:rPr lang="en-US" sz="3999" spc="-199">
                <a:solidFill>
                  <a:srgbClr val="FFFFFF"/>
                </a:solidFill>
                <a:latin typeface="Nunito Sans Bold"/>
              </a:rPr>
              <a:t>Findings</a:t>
            </a:r>
          </a:p>
          <a:p>
            <a:pPr algn="l">
              <a:lnSpc>
                <a:spcPts val="3839"/>
              </a:lnSpc>
            </a:pPr>
            <a:endParaRPr lang="en-US" sz="3999" spc="-199">
              <a:solidFill>
                <a:srgbClr val="FFFFFF"/>
              </a:solidFill>
              <a:latin typeface="Nunito Sans Bold"/>
            </a:endParaRPr>
          </a:p>
        </p:txBody>
      </p:sp>
      <p:sp>
        <p:nvSpPr>
          <p:cNvPr id="33" name="TextBox 33"/>
          <p:cNvSpPr txBox="1"/>
          <p:nvPr/>
        </p:nvSpPr>
        <p:spPr>
          <a:xfrm>
            <a:off x="1028700" y="9657147"/>
            <a:ext cx="3016205" cy="406458"/>
          </a:xfrm>
          <a:prstGeom prst="rect">
            <a:avLst/>
          </a:prstGeom>
        </p:spPr>
        <p:txBody>
          <a:bodyPr lIns="0" tIns="0" rIns="0" bIns="0" rtlCol="0" anchor="t">
            <a:spAutoFit/>
          </a:bodyPr>
          <a:lstStyle/>
          <a:p>
            <a:pPr>
              <a:lnSpc>
                <a:spcPts val="3359"/>
              </a:lnSpc>
            </a:pPr>
            <a:fld id="{A98D7287-3A79-4446-B9D1-E8B433A4994C}" type="slidenum">
              <a:rPr lang="en-US" sz="2400" smtClean="0">
                <a:solidFill>
                  <a:srgbClr val="FFFFFF"/>
                </a:solidFill>
                <a:latin typeface="Open Sans" panose="020B0606030504020204" pitchFamily="34" charset="0"/>
              </a:rPr>
              <a:t>42</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5412281" y="2791395"/>
            <a:ext cx="3396095" cy="5726715"/>
            <a:chOff x="0" y="0"/>
            <a:chExt cx="4528127" cy="7635619"/>
          </a:xfrm>
        </p:grpSpPr>
        <p:grpSp>
          <p:nvGrpSpPr>
            <p:cNvPr id="6" name="Group 6"/>
            <p:cNvGrpSpPr/>
            <p:nvPr/>
          </p:nvGrpSpPr>
          <p:grpSpPr>
            <a:xfrm>
              <a:off x="0" y="0"/>
              <a:ext cx="4528127" cy="7635619"/>
              <a:chOff x="0" y="0"/>
              <a:chExt cx="1758372" cy="2965080"/>
            </a:xfrm>
          </p:grpSpPr>
          <p:sp>
            <p:nvSpPr>
              <p:cNvPr id="7" name="Freeform 7"/>
              <p:cNvSpPr/>
              <p:nvPr/>
            </p:nvSpPr>
            <p:spPr>
              <a:xfrm>
                <a:off x="0" y="0"/>
                <a:ext cx="1758372" cy="2965080"/>
              </a:xfrm>
              <a:custGeom>
                <a:avLst/>
                <a:gdLst/>
                <a:ahLst/>
                <a:cxnLst/>
                <a:rect l="l" t="t" r="r" b="b"/>
                <a:pathLst>
                  <a:path w="1758372" h="2965080">
                    <a:moveTo>
                      <a:pt x="0" y="0"/>
                    </a:moveTo>
                    <a:lnTo>
                      <a:pt x="1758372" y="0"/>
                    </a:lnTo>
                    <a:lnTo>
                      <a:pt x="1758372" y="2965080"/>
                    </a:lnTo>
                    <a:lnTo>
                      <a:pt x="0" y="2965080"/>
                    </a:lnTo>
                    <a:close/>
                  </a:path>
                </a:pathLst>
              </a:custGeom>
              <a:solidFill>
                <a:srgbClr val="9F1621"/>
              </a:solidFill>
            </p:spPr>
            <p:txBody>
              <a:bodyPr/>
              <a:lstStyle/>
              <a:p>
                <a:endParaRPr lang="en-US"/>
              </a:p>
            </p:txBody>
          </p:sp>
        </p:grpSp>
        <p:sp>
          <p:nvSpPr>
            <p:cNvPr id="8" name="TextBox 8"/>
            <p:cNvSpPr txBox="1"/>
            <p:nvPr/>
          </p:nvSpPr>
          <p:spPr>
            <a:xfrm>
              <a:off x="283368" y="6355221"/>
              <a:ext cx="3978804" cy="567236"/>
            </a:xfrm>
            <a:prstGeom prst="rect">
              <a:avLst/>
            </a:prstGeom>
          </p:spPr>
          <p:txBody>
            <a:bodyPr lIns="0" tIns="0" rIns="0" bIns="0" rtlCol="0" anchor="t">
              <a:spAutoFit/>
            </a:bodyPr>
            <a:lstStyle/>
            <a:p>
              <a:pPr algn="l">
                <a:lnSpc>
                  <a:spcPts val="3526"/>
                </a:lnSpc>
              </a:pPr>
              <a:r>
                <a:rPr lang="en-US" sz="2519">
                  <a:solidFill>
                    <a:srgbClr val="FFFFFF"/>
                  </a:solidFill>
                  <a:latin typeface="League Spartan"/>
                </a:rPr>
                <a:t>Chris Underwood</a:t>
              </a:r>
            </a:p>
          </p:txBody>
        </p:sp>
        <p:sp>
          <p:nvSpPr>
            <p:cNvPr id="9" name="Freeform 9"/>
            <p:cNvSpPr/>
            <p:nvPr/>
          </p:nvSpPr>
          <p:spPr>
            <a:xfrm>
              <a:off x="269824" y="244211"/>
              <a:ext cx="3988479" cy="5971938"/>
            </a:xfrm>
            <a:custGeom>
              <a:avLst/>
              <a:gdLst/>
              <a:ahLst/>
              <a:cxnLst/>
              <a:rect l="l" t="t" r="r" b="b"/>
              <a:pathLst>
                <a:path w="3988479" h="5971938">
                  <a:moveTo>
                    <a:pt x="0" y="0"/>
                  </a:moveTo>
                  <a:lnTo>
                    <a:pt x="3988479" y="0"/>
                  </a:lnTo>
                  <a:lnTo>
                    <a:pt x="3988479" y="5971938"/>
                  </a:lnTo>
                  <a:lnTo>
                    <a:pt x="0" y="5971938"/>
                  </a:lnTo>
                  <a:lnTo>
                    <a:pt x="0" y="0"/>
                  </a:lnTo>
                  <a:close/>
                </a:path>
              </a:pathLst>
            </a:custGeom>
            <a:blipFill>
              <a:blip r:embed="rId4"/>
              <a:stretch>
                <a:fillRect t="-121" b="-121"/>
              </a:stretch>
            </a:blipFill>
          </p:spPr>
          <p:txBody>
            <a:bodyPr/>
            <a:lstStyle/>
            <a:p>
              <a:endParaRPr lang="en-US"/>
            </a:p>
          </p:txBody>
        </p:sp>
        <p:sp>
          <p:nvSpPr>
            <p:cNvPr id="10" name="TextBox 10"/>
            <p:cNvSpPr txBox="1"/>
            <p:nvPr/>
          </p:nvSpPr>
          <p:spPr>
            <a:xfrm>
              <a:off x="274661" y="7084351"/>
              <a:ext cx="3978804" cy="378128"/>
            </a:xfrm>
            <a:prstGeom prst="rect">
              <a:avLst/>
            </a:prstGeom>
          </p:spPr>
          <p:txBody>
            <a:bodyPr lIns="0" tIns="0" rIns="0" bIns="0" rtlCol="0" anchor="t">
              <a:spAutoFit/>
            </a:bodyPr>
            <a:lstStyle/>
            <a:p>
              <a:pPr algn="l">
                <a:lnSpc>
                  <a:spcPts val="2451"/>
                </a:lnSpc>
              </a:pPr>
              <a:r>
                <a:rPr lang="en-US" sz="1690" spc="169">
                  <a:solidFill>
                    <a:srgbClr val="FFFFFF"/>
                  </a:solidFill>
                  <a:latin typeface="League Spartan"/>
                </a:rPr>
                <a:t>PRINCIPAL, AIF, CPFA®</a:t>
              </a:r>
            </a:p>
          </p:txBody>
        </p:sp>
      </p:grpSp>
      <p:grpSp>
        <p:nvGrpSpPr>
          <p:cNvPr id="11" name="Group 11"/>
          <p:cNvGrpSpPr/>
          <p:nvPr/>
        </p:nvGrpSpPr>
        <p:grpSpPr>
          <a:xfrm>
            <a:off x="1049411" y="2791395"/>
            <a:ext cx="3396095" cy="5726715"/>
            <a:chOff x="0" y="0"/>
            <a:chExt cx="4528127" cy="7635619"/>
          </a:xfrm>
        </p:grpSpPr>
        <p:grpSp>
          <p:nvGrpSpPr>
            <p:cNvPr id="12" name="Group 12"/>
            <p:cNvGrpSpPr/>
            <p:nvPr/>
          </p:nvGrpSpPr>
          <p:grpSpPr>
            <a:xfrm>
              <a:off x="0" y="0"/>
              <a:ext cx="4528127" cy="7635619"/>
              <a:chOff x="0" y="0"/>
              <a:chExt cx="1758372" cy="2965080"/>
            </a:xfrm>
          </p:grpSpPr>
          <p:sp>
            <p:nvSpPr>
              <p:cNvPr id="13" name="Freeform 13"/>
              <p:cNvSpPr/>
              <p:nvPr/>
            </p:nvSpPr>
            <p:spPr>
              <a:xfrm>
                <a:off x="0" y="0"/>
                <a:ext cx="1758372" cy="2965080"/>
              </a:xfrm>
              <a:custGeom>
                <a:avLst/>
                <a:gdLst/>
                <a:ahLst/>
                <a:cxnLst/>
                <a:rect l="l" t="t" r="r" b="b"/>
                <a:pathLst>
                  <a:path w="1758372" h="2965080">
                    <a:moveTo>
                      <a:pt x="0" y="0"/>
                    </a:moveTo>
                    <a:lnTo>
                      <a:pt x="1758372" y="0"/>
                    </a:lnTo>
                    <a:lnTo>
                      <a:pt x="1758372" y="2965080"/>
                    </a:lnTo>
                    <a:lnTo>
                      <a:pt x="0" y="2965080"/>
                    </a:lnTo>
                    <a:close/>
                  </a:path>
                </a:pathLst>
              </a:custGeom>
              <a:solidFill>
                <a:srgbClr val="9F1621"/>
              </a:solidFill>
            </p:spPr>
            <p:txBody>
              <a:bodyPr/>
              <a:lstStyle/>
              <a:p>
                <a:endParaRPr lang="en-US"/>
              </a:p>
            </p:txBody>
          </p:sp>
        </p:grpSp>
        <p:sp>
          <p:nvSpPr>
            <p:cNvPr id="14" name="TextBox 14"/>
            <p:cNvSpPr txBox="1"/>
            <p:nvPr/>
          </p:nvSpPr>
          <p:spPr>
            <a:xfrm>
              <a:off x="283368" y="6355221"/>
              <a:ext cx="3978804" cy="567236"/>
            </a:xfrm>
            <a:prstGeom prst="rect">
              <a:avLst/>
            </a:prstGeom>
          </p:spPr>
          <p:txBody>
            <a:bodyPr lIns="0" tIns="0" rIns="0" bIns="0" rtlCol="0" anchor="t">
              <a:spAutoFit/>
            </a:bodyPr>
            <a:lstStyle/>
            <a:p>
              <a:pPr algn="l">
                <a:lnSpc>
                  <a:spcPts val="3526"/>
                </a:lnSpc>
              </a:pPr>
              <a:r>
                <a:rPr lang="en-US" sz="2519">
                  <a:solidFill>
                    <a:srgbClr val="FFFFFF"/>
                  </a:solidFill>
                  <a:latin typeface="League Spartan"/>
                </a:rPr>
                <a:t>Scott Emering</a:t>
              </a:r>
            </a:p>
          </p:txBody>
        </p:sp>
        <p:sp>
          <p:nvSpPr>
            <p:cNvPr id="15" name="Freeform 15"/>
            <p:cNvSpPr/>
            <p:nvPr/>
          </p:nvSpPr>
          <p:spPr>
            <a:xfrm>
              <a:off x="269824" y="244211"/>
              <a:ext cx="3988479" cy="5971938"/>
            </a:xfrm>
            <a:custGeom>
              <a:avLst/>
              <a:gdLst/>
              <a:ahLst/>
              <a:cxnLst/>
              <a:rect l="l" t="t" r="r" b="b"/>
              <a:pathLst>
                <a:path w="3988479" h="5971938">
                  <a:moveTo>
                    <a:pt x="0" y="0"/>
                  </a:moveTo>
                  <a:lnTo>
                    <a:pt x="3988479" y="0"/>
                  </a:lnTo>
                  <a:lnTo>
                    <a:pt x="3988479" y="5971938"/>
                  </a:lnTo>
                  <a:lnTo>
                    <a:pt x="0" y="5971938"/>
                  </a:lnTo>
                  <a:lnTo>
                    <a:pt x="0" y="0"/>
                  </a:lnTo>
                  <a:close/>
                </a:path>
              </a:pathLst>
            </a:custGeom>
            <a:blipFill>
              <a:blip r:embed="rId5"/>
              <a:stretch>
                <a:fillRect t="-184" b="-184"/>
              </a:stretch>
            </a:blipFill>
          </p:spPr>
          <p:txBody>
            <a:bodyPr/>
            <a:lstStyle/>
            <a:p>
              <a:endParaRPr lang="en-US"/>
            </a:p>
          </p:txBody>
        </p:sp>
        <p:sp>
          <p:nvSpPr>
            <p:cNvPr id="16" name="TextBox 16"/>
            <p:cNvSpPr txBox="1"/>
            <p:nvPr/>
          </p:nvSpPr>
          <p:spPr>
            <a:xfrm>
              <a:off x="274661" y="7084351"/>
              <a:ext cx="3978804" cy="378128"/>
            </a:xfrm>
            <a:prstGeom prst="rect">
              <a:avLst/>
            </a:prstGeom>
          </p:spPr>
          <p:txBody>
            <a:bodyPr lIns="0" tIns="0" rIns="0" bIns="0" rtlCol="0" anchor="t">
              <a:spAutoFit/>
            </a:bodyPr>
            <a:lstStyle/>
            <a:p>
              <a:pPr algn="l">
                <a:lnSpc>
                  <a:spcPts val="2451"/>
                </a:lnSpc>
              </a:pPr>
              <a:r>
                <a:rPr lang="en-US" sz="1690" spc="169">
                  <a:solidFill>
                    <a:srgbClr val="FFFFFF"/>
                  </a:solidFill>
                  <a:latin typeface="League Spartan"/>
                </a:rPr>
                <a:t>PARTNER, MBA, CPFA®</a:t>
              </a:r>
            </a:p>
          </p:txBody>
        </p:sp>
      </p:grpSp>
      <p:sp>
        <p:nvSpPr>
          <p:cNvPr id="17" name="TextBox 17"/>
          <p:cNvSpPr txBox="1"/>
          <p:nvPr/>
        </p:nvSpPr>
        <p:spPr>
          <a:xfrm>
            <a:off x="1049411" y="596953"/>
            <a:ext cx="16209889" cy="838691"/>
          </a:xfrm>
          <a:prstGeom prst="rect">
            <a:avLst/>
          </a:prstGeom>
        </p:spPr>
        <p:txBody>
          <a:bodyPr lIns="0" tIns="0" rIns="0" bIns="0" rtlCol="0" anchor="t">
            <a:spAutoFit/>
          </a:bodyPr>
          <a:lstStyle/>
          <a:p>
            <a:pPr>
              <a:lnSpc>
                <a:spcPts val="7040"/>
              </a:lnSpc>
            </a:pPr>
            <a:r>
              <a:rPr lang="en-US" sz="5400" b="1" dirty="0">
                <a:solidFill>
                  <a:srgbClr val="000000"/>
                </a:solidFill>
                <a:latin typeface="Libby" pitchFamily="2" charset="0"/>
              </a:rPr>
              <a:t>We’re Here to Help</a:t>
            </a:r>
          </a:p>
        </p:txBody>
      </p:sp>
      <p:sp>
        <p:nvSpPr>
          <p:cNvPr id="18" name="TextBox 18"/>
          <p:cNvSpPr txBox="1"/>
          <p:nvPr/>
        </p:nvSpPr>
        <p:spPr>
          <a:xfrm>
            <a:off x="9746737" y="2791395"/>
            <a:ext cx="6942688" cy="3921260"/>
          </a:xfrm>
          <a:prstGeom prst="rect">
            <a:avLst/>
          </a:prstGeom>
        </p:spPr>
        <p:txBody>
          <a:bodyPr lIns="0" tIns="0" rIns="0" bIns="0" rtlCol="0" anchor="t">
            <a:spAutoFit/>
          </a:bodyPr>
          <a:lstStyle/>
          <a:p>
            <a:pPr>
              <a:lnSpc>
                <a:spcPts val="2991"/>
              </a:lnSpc>
            </a:pPr>
            <a:r>
              <a:rPr lang="en-US" sz="2991" dirty="0">
                <a:solidFill>
                  <a:srgbClr val="000000"/>
                </a:solidFill>
                <a:latin typeface="Nunito Sans"/>
              </a:rPr>
              <a:t>Your Team: </a:t>
            </a:r>
          </a:p>
          <a:p>
            <a:pPr>
              <a:lnSpc>
                <a:spcPts val="2991"/>
              </a:lnSpc>
            </a:pPr>
            <a:endParaRPr lang="en-US" sz="2991" dirty="0">
              <a:solidFill>
                <a:srgbClr val="000000"/>
              </a:solidFill>
              <a:latin typeface="Nunito Sans"/>
            </a:endParaRPr>
          </a:p>
          <a:p>
            <a:pPr>
              <a:lnSpc>
                <a:spcPts val="2799"/>
              </a:lnSpc>
            </a:pPr>
            <a:r>
              <a:rPr lang="en-US" sz="2799" dirty="0">
                <a:solidFill>
                  <a:srgbClr val="9F1621"/>
                </a:solidFill>
                <a:latin typeface="Nunito Sans Bold"/>
              </a:rPr>
              <a:t>Scott </a:t>
            </a:r>
            <a:r>
              <a:rPr lang="en-US" sz="2799" dirty="0" err="1">
                <a:solidFill>
                  <a:srgbClr val="9F1621"/>
                </a:solidFill>
                <a:latin typeface="Nunito Sans Bold"/>
              </a:rPr>
              <a:t>Emering</a:t>
            </a:r>
            <a:r>
              <a:rPr lang="en-US" sz="2799" dirty="0">
                <a:solidFill>
                  <a:srgbClr val="9F1621"/>
                </a:solidFill>
                <a:latin typeface="Nunito Sans Bold"/>
              </a:rPr>
              <a:t>​, MBA, CPFA®</a:t>
            </a:r>
          </a:p>
          <a:p>
            <a:pPr>
              <a:lnSpc>
                <a:spcPts val="2799"/>
              </a:lnSpc>
            </a:pPr>
            <a:r>
              <a:rPr lang="en-US" sz="2799" dirty="0">
                <a:solidFill>
                  <a:srgbClr val="000000"/>
                </a:solidFill>
                <a:latin typeface="Nunito Sans"/>
              </a:rPr>
              <a:t>Partner</a:t>
            </a:r>
          </a:p>
          <a:p>
            <a:pPr>
              <a:lnSpc>
                <a:spcPts val="2799"/>
              </a:lnSpc>
            </a:pPr>
            <a:r>
              <a:rPr lang="en-US" sz="2799" dirty="0" err="1">
                <a:solidFill>
                  <a:srgbClr val="000000"/>
                </a:solidFill>
                <a:latin typeface="Nunito Sans"/>
              </a:rPr>
              <a:t>scott@retirementsolutiongroup.com</a:t>
            </a:r>
            <a:endParaRPr lang="en-US" sz="2799" dirty="0">
              <a:solidFill>
                <a:srgbClr val="000000"/>
              </a:solidFill>
              <a:latin typeface="Nunito Sans"/>
            </a:endParaRPr>
          </a:p>
          <a:p>
            <a:pPr>
              <a:lnSpc>
                <a:spcPts val="2799"/>
              </a:lnSpc>
            </a:pPr>
            <a:r>
              <a:rPr lang="en-US" sz="2799" dirty="0">
                <a:solidFill>
                  <a:srgbClr val="000000"/>
                </a:solidFill>
                <a:latin typeface="Nunito Sans"/>
              </a:rPr>
              <a:t>ext. 110</a:t>
            </a:r>
          </a:p>
          <a:p>
            <a:pPr>
              <a:lnSpc>
                <a:spcPts val="2799"/>
              </a:lnSpc>
            </a:pPr>
            <a:endParaRPr lang="en-US" sz="2799" dirty="0">
              <a:solidFill>
                <a:srgbClr val="000000"/>
              </a:solidFill>
              <a:latin typeface="Nunito Sans"/>
            </a:endParaRPr>
          </a:p>
          <a:p>
            <a:pPr>
              <a:lnSpc>
                <a:spcPts val="2799"/>
              </a:lnSpc>
            </a:pPr>
            <a:r>
              <a:rPr lang="en-US" sz="2799" dirty="0">
                <a:solidFill>
                  <a:srgbClr val="9F1621"/>
                </a:solidFill>
                <a:latin typeface="Nunito Sans Bold"/>
              </a:rPr>
              <a:t>Chris Underwood, AIF, CPFA®</a:t>
            </a:r>
          </a:p>
          <a:p>
            <a:pPr>
              <a:lnSpc>
                <a:spcPts val="2799"/>
              </a:lnSpc>
            </a:pPr>
            <a:r>
              <a:rPr lang="en-US" sz="2799" dirty="0">
                <a:solidFill>
                  <a:srgbClr val="000000"/>
                </a:solidFill>
                <a:latin typeface="Nunito Sans"/>
              </a:rPr>
              <a:t>Principal</a:t>
            </a:r>
          </a:p>
          <a:p>
            <a:pPr>
              <a:lnSpc>
                <a:spcPts val="2799"/>
              </a:lnSpc>
            </a:pPr>
            <a:r>
              <a:rPr lang="en-US" sz="2799" dirty="0" err="1">
                <a:solidFill>
                  <a:srgbClr val="000000"/>
                </a:solidFill>
                <a:latin typeface="Nunito Sans"/>
              </a:rPr>
              <a:t>chris@retirementsolutiongroup.com</a:t>
            </a:r>
            <a:endParaRPr lang="en-US" sz="2799" dirty="0">
              <a:solidFill>
                <a:srgbClr val="000000"/>
              </a:solidFill>
              <a:latin typeface="Nunito Sans"/>
            </a:endParaRPr>
          </a:p>
          <a:p>
            <a:pPr>
              <a:lnSpc>
                <a:spcPts val="2799"/>
              </a:lnSpc>
            </a:pPr>
            <a:r>
              <a:rPr lang="en-US" sz="2799" dirty="0">
                <a:solidFill>
                  <a:srgbClr val="000000"/>
                </a:solidFill>
                <a:latin typeface="Nunito Sans"/>
              </a:rPr>
              <a:t>ext. 160</a:t>
            </a:r>
          </a:p>
        </p:txBody>
      </p:sp>
      <p:sp>
        <p:nvSpPr>
          <p:cNvPr id="19" name="TextBox 19"/>
          <p:cNvSpPr txBox="1"/>
          <p:nvPr/>
        </p:nvSpPr>
        <p:spPr>
          <a:xfrm>
            <a:off x="1028700" y="9657147"/>
            <a:ext cx="3016205" cy="406458"/>
          </a:xfrm>
          <a:prstGeom prst="rect">
            <a:avLst/>
          </a:prstGeom>
        </p:spPr>
        <p:txBody>
          <a:bodyPr lIns="0" tIns="0" rIns="0" bIns="0" rtlCol="0" anchor="t">
            <a:spAutoFit/>
          </a:bodyPr>
          <a:lstStyle/>
          <a:p>
            <a:pPr>
              <a:lnSpc>
                <a:spcPts val="3359"/>
              </a:lnSpc>
            </a:pPr>
            <a:fld id="{21299B78-9CAD-9D4E-8554-3E375B2B1587}" type="slidenum">
              <a:rPr lang="en-US" sz="2400" smtClean="0">
                <a:solidFill>
                  <a:srgbClr val="FFFFFF"/>
                </a:solidFill>
                <a:latin typeface="Open Sans" panose="020B0606030504020204" pitchFamily="34" charset="0"/>
              </a:rPr>
              <a:t>43</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pic>
        <p:nvPicPr>
          <p:cNvPr id="21" name="Picture 20" descr="A qr code with a white background&#10;&#10;Description automatically generated">
            <a:extLst>
              <a:ext uri="{FF2B5EF4-FFF2-40B4-BE49-F238E27FC236}">
                <a16:creationId xmlns:a16="http://schemas.microsoft.com/office/drawing/2014/main" id="{E8B0C5E3-D186-E23C-9AAC-45358B15AD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7599" y="6677229"/>
            <a:ext cx="2143297" cy="214329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19" name="TextBox 19"/>
          <p:cNvSpPr txBox="1"/>
          <p:nvPr/>
        </p:nvSpPr>
        <p:spPr>
          <a:xfrm>
            <a:off x="1028700" y="9657147"/>
            <a:ext cx="3016205" cy="406458"/>
          </a:xfrm>
          <a:prstGeom prst="rect">
            <a:avLst/>
          </a:prstGeom>
        </p:spPr>
        <p:txBody>
          <a:bodyPr lIns="0" tIns="0" rIns="0" bIns="0" rtlCol="0" anchor="t">
            <a:spAutoFit/>
          </a:bodyPr>
          <a:lstStyle/>
          <a:p>
            <a:pPr>
              <a:lnSpc>
                <a:spcPts val="3359"/>
              </a:lnSpc>
            </a:pPr>
            <a:fld id="{21299B78-9CAD-9D4E-8554-3E375B2B1587}" type="slidenum">
              <a:rPr lang="en-US" sz="2400" smtClean="0">
                <a:solidFill>
                  <a:srgbClr val="FFFFFF"/>
                </a:solidFill>
                <a:latin typeface="Open Sans" panose="020B0606030504020204" pitchFamily="34" charset="0"/>
              </a:rPr>
              <a:t>44</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grpSp>
        <p:nvGrpSpPr>
          <p:cNvPr id="41" name="Group 6">
            <a:extLst>
              <a:ext uri="{FF2B5EF4-FFF2-40B4-BE49-F238E27FC236}">
                <a16:creationId xmlns:a16="http://schemas.microsoft.com/office/drawing/2014/main" id="{EF23FED4-540E-0E7D-2343-57EDE264EB89}"/>
              </a:ext>
            </a:extLst>
          </p:cNvPr>
          <p:cNvGrpSpPr/>
          <p:nvPr/>
        </p:nvGrpSpPr>
        <p:grpSpPr>
          <a:xfrm>
            <a:off x="10909449" y="735437"/>
            <a:ext cx="3396095" cy="6078749"/>
            <a:chOff x="0" y="0"/>
            <a:chExt cx="1758372" cy="3147350"/>
          </a:xfrm>
        </p:grpSpPr>
        <p:sp>
          <p:nvSpPr>
            <p:cNvPr id="42" name="Freeform 7">
              <a:extLst>
                <a:ext uri="{FF2B5EF4-FFF2-40B4-BE49-F238E27FC236}">
                  <a16:creationId xmlns:a16="http://schemas.microsoft.com/office/drawing/2014/main" id="{2780BAEF-7ECD-7C04-0362-71419FA8EC7C}"/>
                </a:ext>
              </a:extLst>
            </p:cNvPr>
            <p:cNvSpPr/>
            <p:nvPr/>
          </p:nvSpPr>
          <p:spPr>
            <a:xfrm>
              <a:off x="0" y="0"/>
              <a:ext cx="1758372" cy="3147350"/>
            </a:xfrm>
            <a:custGeom>
              <a:avLst/>
              <a:gdLst/>
              <a:ahLst/>
              <a:cxnLst/>
              <a:rect l="l" t="t" r="r" b="b"/>
              <a:pathLst>
                <a:path w="1758372" h="3147350">
                  <a:moveTo>
                    <a:pt x="0" y="0"/>
                  </a:moveTo>
                  <a:lnTo>
                    <a:pt x="1758372" y="0"/>
                  </a:lnTo>
                  <a:lnTo>
                    <a:pt x="1758372" y="3147350"/>
                  </a:lnTo>
                  <a:lnTo>
                    <a:pt x="0" y="3147350"/>
                  </a:lnTo>
                  <a:close/>
                </a:path>
              </a:pathLst>
            </a:custGeom>
            <a:solidFill>
              <a:srgbClr val="9F1621"/>
            </a:solidFill>
          </p:spPr>
          <p:txBody>
            <a:bodyPr/>
            <a:lstStyle/>
            <a:p>
              <a:endParaRPr lang="en-US"/>
            </a:p>
          </p:txBody>
        </p:sp>
      </p:grpSp>
      <p:sp>
        <p:nvSpPr>
          <p:cNvPr id="43" name="Freeform 8">
            <a:extLst>
              <a:ext uri="{FF2B5EF4-FFF2-40B4-BE49-F238E27FC236}">
                <a16:creationId xmlns:a16="http://schemas.microsoft.com/office/drawing/2014/main" id="{379D36C6-78F5-1254-D80C-026C19975C43}"/>
              </a:ext>
            </a:extLst>
          </p:cNvPr>
          <p:cNvSpPr/>
          <p:nvPr/>
        </p:nvSpPr>
        <p:spPr>
          <a:xfrm>
            <a:off x="11121975" y="942339"/>
            <a:ext cx="2981201" cy="4455210"/>
          </a:xfrm>
          <a:custGeom>
            <a:avLst/>
            <a:gdLst/>
            <a:ahLst/>
            <a:cxnLst/>
            <a:rect l="l" t="t" r="r" b="b"/>
            <a:pathLst>
              <a:path w="2981201" h="4455210">
                <a:moveTo>
                  <a:pt x="0" y="0"/>
                </a:moveTo>
                <a:lnTo>
                  <a:pt x="2981201" y="0"/>
                </a:lnTo>
                <a:lnTo>
                  <a:pt x="2981201" y="4455209"/>
                </a:lnTo>
                <a:lnTo>
                  <a:pt x="0" y="4455209"/>
                </a:lnTo>
                <a:lnTo>
                  <a:pt x="0" y="0"/>
                </a:lnTo>
                <a:close/>
              </a:path>
            </a:pathLst>
          </a:custGeom>
          <a:blipFill>
            <a:blip r:embed="rId4"/>
            <a:stretch>
              <a:fillRect l="-12777" t="-13237" b="-243"/>
            </a:stretch>
          </a:blipFill>
        </p:spPr>
        <p:txBody>
          <a:bodyPr/>
          <a:lstStyle/>
          <a:p>
            <a:endParaRPr lang="en-US"/>
          </a:p>
        </p:txBody>
      </p:sp>
      <p:grpSp>
        <p:nvGrpSpPr>
          <p:cNvPr id="44" name="Group 9">
            <a:extLst>
              <a:ext uri="{FF2B5EF4-FFF2-40B4-BE49-F238E27FC236}">
                <a16:creationId xmlns:a16="http://schemas.microsoft.com/office/drawing/2014/main" id="{9D03A374-703C-76FD-882D-DA2EB5221B0B}"/>
              </a:ext>
            </a:extLst>
          </p:cNvPr>
          <p:cNvGrpSpPr/>
          <p:nvPr/>
        </p:nvGrpSpPr>
        <p:grpSpPr>
          <a:xfrm>
            <a:off x="7344949" y="735355"/>
            <a:ext cx="3396095" cy="6078830"/>
            <a:chOff x="0" y="0"/>
            <a:chExt cx="1758372" cy="3147392"/>
          </a:xfrm>
        </p:grpSpPr>
        <p:sp>
          <p:nvSpPr>
            <p:cNvPr id="45" name="Freeform 10">
              <a:extLst>
                <a:ext uri="{FF2B5EF4-FFF2-40B4-BE49-F238E27FC236}">
                  <a16:creationId xmlns:a16="http://schemas.microsoft.com/office/drawing/2014/main" id="{D1370215-4306-29F4-27E7-2D9FA953B47F}"/>
                </a:ext>
              </a:extLst>
            </p:cNvPr>
            <p:cNvSpPr/>
            <p:nvPr/>
          </p:nvSpPr>
          <p:spPr>
            <a:xfrm>
              <a:off x="0" y="0"/>
              <a:ext cx="1758372" cy="3147392"/>
            </a:xfrm>
            <a:custGeom>
              <a:avLst/>
              <a:gdLst/>
              <a:ahLst/>
              <a:cxnLst/>
              <a:rect l="l" t="t" r="r" b="b"/>
              <a:pathLst>
                <a:path w="1758372" h="3147392">
                  <a:moveTo>
                    <a:pt x="0" y="0"/>
                  </a:moveTo>
                  <a:lnTo>
                    <a:pt x="1758372" y="0"/>
                  </a:lnTo>
                  <a:lnTo>
                    <a:pt x="1758372" y="3147392"/>
                  </a:lnTo>
                  <a:lnTo>
                    <a:pt x="0" y="3147392"/>
                  </a:lnTo>
                  <a:close/>
                </a:path>
              </a:pathLst>
            </a:custGeom>
            <a:solidFill>
              <a:srgbClr val="9F1621"/>
            </a:solidFill>
          </p:spPr>
          <p:txBody>
            <a:bodyPr/>
            <a:lstStyle/>
            <a:p>
              <a:endParaRPr lang="en-US"/>
            </a:p>
          </p:txBody>
        </p:sp>
      </p:grpSp>
      <p:sp>
        <p:nvSpPr>
          <p:cNvPr id="46" name="Freeform 11">
            <a:extLst>
              <a:ext uri="{FF2B5EF4-FFF2-40B4-BE49-F238E27FC236}">
                <a16:creationId xmlns:a16="http://schemas.microsoft.com/office/drawing/2014/main" id="{204D8F25-F60D-5BD2-6375-5999C6B6ABD6}"/>
              </a:ext>
            </a:extLst>
          </p:cNvPr>
          <p:cNvSpPr/>
          <p:nvPr/>
        </p:nvSpPr>
        <p:spPr>
          <a:xfrm>
            <a:off x="7547317" y="964900"/>
            <a:ext cx="3019860" cy="4432567"/>
          </a:xfrm>
          <a:custGeom>
            <a:avLst/>
            <a:gdLst/>
            <a:ahLst/>
            <a:cxnLst/>
            <a:rect l="l" t="t" r="r" b="b"/>
            <a:pathLst>
              <a:path w="3019860" h="4432567">
                <a:moveTo>
                  <a:pt x="0" y="0"/>
                </a:moveTo>
                <a:lnTo>
                  <a:pt x="3019860" y="0"/>
                </a:lnTo>
                <a:lnTo>
                  <a:pt x="3019860" y="4432567"/>
                </a:lnTo>
                <a:lnTo>
                  <a:pt x="0" y="4432567"/>
                </a:lnTo>
                <a:lnTo>
                  <a:pt x="0" y="0"/>
                </a:lnTo>
                <a:close/>
              </a:path>
            </a:pathLst>
          </a:custGeom>
          <a:blipFill>
            <a:blip r:embed="rId5"/>
            <a:stretch>
              <a:fillRect l="-14298" t="-15165" r="-4072" b="-6105"/>
            </a:stretch>
          </a:blipFill>
        </p:spPr>
        <p:txBody>
          <a:bodyPr/>
          <a:lstStyle/>
          <a:p>
            <a:endParaRPr lang="en-US"/>
          </a:p>
        </p:txBody>
      </p:sp>
      <p:grpSp>
        <p:nvGrpSpPr>
          <p:cNvPr id="47" name="Group 12">
            <a:extLst>
              <a:ext uri="{FF2B5EF4-FFF2-40B4-BE49-F238E27FC236}">
                <a16:creationId xmlns:a16="http://schemas.microsoft.com/office/drawing/2014/main" id="{5E4629A5-37EA-E46B-6414-B394D6FA1B3E}"/>
              </a:ext>
            </a:extLst>
          </p:cNvPr>
          <p:cNvGrpSpPr/>
          <p:nvPr/>
        </p:nvGrpSpPr>
        <p:grpSpPr>
          <a:xfrm>
            <a:off x="14476994" y="735355"/>
            <a:ext cx="3396095" cy="6078830"/>
            <a:chOff x="0" y="0"/>
            <a:chExt cx="1758372" cy="3147392"/>
          </a:xfrm>
        </p:grpSpPr>
        <p:sp>
          <p:nvSpPr>
            <p:cNvPr id="48" name="Freeform 13">
              <a:extLst>
                <a:ext uri="{FF2B5EF4-FFF2-40B4-BE49-F238E27FC236}">
                  <a16:creationId xmlns:a16="http://schemas.microsoft.com/office/drawing/2014/main" id="{4AD23F74-6230-2BDD-D71F-7CA2469432FA}"/>
                </a:ext>
              </a:extLst>
            </p:cNvPr>
            <p:cNvSpPr/>
            <p:nvPr/>
          </p:nvSpPr>
          <p:spPr>
            <a:xfrm>
              <a:off x="0" y="0"/>
              <a:ext cx="1758372" cy="3147392"/>
            </a:xfrm>
            <a:custGeom>
              <a:avLst/>
              <a:gdLst/>
              <a:ahLst/>
              <a:cxnLst/>
              <a:rect l="l" t="t" r="r" b="b"/>
              <a:pathLst>
                <a:path w="1758372" h="3147392">
                  <a:moveTo>
                    <a:pt x="0" y="0"/>
                  </a:moveTo>
                  <a:lnTo>
                    <a:pt x="1758372" y="0"/>
                  </a:lnTo>
                  <a:lnTo>
                    <a:pt x="1758372" y="3147392"/>
                  </a:lnTo>
                  <a:lnTo>
                    <a:pt x="0" y="3147392"/>
                  </a:lnTo>
                  <a:close/>
                </a:path>
              </a:pathLst>
            </a:custGeom>
            <a:solidFill>
              <a:srgbClr val="9F1621"/>
            </a:solidFill>
          </p:spPr>
          <p:txBody>
            <a:bodyPr/>
            <a:lstStyle/>
            <a:p>
              <a:endParaRPr lang="en-US"/>
            </a:p>
          </p:txBody>
        </p:sp>
      </p:grpSp>
      <p:sp>
        <p:nvSpPr>
          <p:cNvPr id="49" name="Freeform 14">
            <a:extLst>
              <a:ext uri="{FF2B5EF4-FFF2-40B4-BE49-F238E27FC236}">
                <a16:creationId xmlns:a16="http://schemas.microsoft.com/office/drawing/2014/main" id="{9E5DB54C-D209-3868-F6D7-302A10FB096E}"/>
              </a:ext>
            </a:extLst>
          </p:cNvPr>
          <p:cNvSpPr/>
          <p:nvPr/>
        </p:nvSpPr>
        <p:spPr>
          <a:xfrm>
            <a:off x="14707815" y="964900"/>
            <a:ext cx="2984103" cy="4417808"/>
          </a:xfrm>
          <a:custGeom>
            <a:avLst/>
            <a:gdLst/>
            <a:ahLst/>
            <a:cxnLst/>
            <a:rect l="l" t="t" r="r" b="b"/>
            <a:pathLst>
              <a:path w="2984103" h="4417808">
                <a:moveTo>
                  <a:pt x="0" y="0"/>
                </a:moveTo>
                <a:lnTo>
                  <a:pt x="2984102" y="0"/>
                </a:lnTo>
                <a:lnTo>
                  <a:pt x="2984102" y="4417808"/>
                </a:lnTo>
                <a:lnTo>
                  <a:pt x="0" y="4417808"/>
                </a:lnTo>
                <a:lnTo>
                  <a:pt x="0" y="0"/>
                </a:lnTo>
                <a:close/>
              </a:path>
            </a:pathLst>
          </a:custGeom>
          <a:blipFill>
            <a:blip r:embed="rId6"/>
            <a:stretch>
              <a:fillRect l="-9646" t="-4052" r="-6565" b="-13989"/>
            </a:stretch>
          </a:blipFill>
        </p:spPr>
        <p:txBody>
          <a:bodyPr/>
          <a:lstStyle/>
          <a:p>
            <a:endParaRPr lang="en-US"/>
          </a:p>
        </p:txBody>
      </p:sp>
      <p:sp>
        <p:nvSpPr>
          <p:cNvPr id="50" name="TextBox 15">
            <a:extLst>
              <a:ext uri="{FF2B5EF4-FFF2-40B4-BE49-F238E27FC236}">
                <a16:creationId xmlns:a16="http://schemas.microsoft.com/office/drawing/2014/main" id="{7F064D1F-3BD9-70E9-ABAA-7546E38C34F7}"/>
              </a:ext>
            </a:extLst>
          </p:cNvPr>
          <p:cNvSpPr txBox="1"/>
          <p:nvPr/>
        </p:nvSpPr>
        <p:spPr>
          <a:xfrm>
            <a:off x="11121975" y="5487565"/>
            <a:ext cx="2984103" cy="439686"/>
          </a:xfrm>
          <a:prstGeom prst="rect">
            <a:avLst/>
          </a:prstGeom>
        </p:spPr>
        <p:txBody>
          <a:bodyPr lIns="0" tIns="0" rIns="0" bIns="0" rtlCol="0" anchor="t">
            <a:spAutoFit/>
          </a:bodyPr>
          <a:lstStyle/>
          <a:p>
            <a:pPr algn="l">
              <a:lnSpc>
                <a:spcPts val="3526"/>
              </a:lnSpc>
            </a:pPr>
            <a:r>
              <a:rPr lang="en-US" sz="2519">
                <a:solidFill>
                  <a:srgbClr val="FFFFFF"/>
                </a:solidFill>
                <a:latin typeface="League Spartan"/>
              </a:rPr>
              <a:t>Christie Cheng</a:t>
            </a:r>
          </a:p>
        </p:txBody>
      </p:sp>
      <p:sp>
        <p:nvSpPr>
          <p:cNvPr id="51" name="TextBox 16">
            <a:extLst>
              <a:ext uri="{FF2B5EF4-FFF2-40B4-BE49-F238E27FC236}">
                <a16:creationId xmlns:a16="http://schemas.microsoft.com/office/drawing/2014/main" id="{1EAE15FF-D32F-76D0-B35C-730BF1DEE434}"/>
              </a:ext>
            </a:extLst>
          </p:cNvPr>
          <p:cNvSpPr txBox="1"/>
          <p:nvPr/>
        </p:nvSpPr>
        <p:spPr>
          <a:xfrm>
            <a:off x="11140270" y="5889151"/>
            <a:ext cx="2984103" cy="601754"/>
          </a:xfrm>
          <a:prstGeom prst="rect">
            <a:avLst/>
          </a:prstGeom>
        </p:spPr>
        <p:txBody>
          <a:bodyPr lIns="0" tIns="0" rIns="0" bIns="0" rtlCol="0" anchor="t">
            <a:spAutoFit/>
          </a:bodyPr>
          <a:lstStyle/>
          <a:p>
            <a:pPr>
              <a:lnSpc>
                <a:spcPts val="2451"/>
              </a:lnSpc>
            </a:pPr>
            <a:r>
              <a:rPr lang="en-US" sz="1690" spc="169">
                <a:solidFill>
                  <a:srgbClr val="FFFFFF"/>
                </a:solidFill>
                <a:latin typeface="League Spartan"/>
              </a:rPr>
              <a:t>PRINCIPAL, CPFA®</a:t>
            </a:r>
          </a:p>
          <a:p>
            <a:pPr algn="l">
              <a:lnSpc>
                <a:spcPts val="2451"/>
              </a:lnSpc>
            </a:pPr>
            <a:endParaRPr lang="en-US" sz="1690" spc="169">
              <a:solidFill>
                <a:srgbClr val="FFFFFF"/>
              </a:solidFill>
              <a:latin typeface="League Spartan"/>
            </a:endParaRPr>
          </a:p>
        </p:txBody>
      </p:sp>
      <p:sp>
        <p:nvSpPr>
          <p:cNvPr id="52" name="TextBox 17">
            <a:extLst>
              <a:ext uri="{FF2B5EF4-FFF2-40B4-BE49-F238E27FC236}">
                <a16:creationId xmlns:a16="http://schemas.microsoft.com/office/drawing/2014/main" id="{E594A2F5-1A94-BCF1-88C0-5D6773E9B61C}"/>
              </a:ext>
            </a:extLst>
          </p:cNvPr>
          <p:cNvSpPr txBox="1"/>
          <p:nvPr/>
        </p:nvSpPr>
        <p:spPr>
          <a:xfrm>
            <a:off x="7557475" y="5487483"/>
            <a:ext cx="2984103" cy="439692"/>
          </a:xfrm>
          <a:prstGeom prst="rect">
            <a:avLst/>
          </a:prstGeom>
        </p:spPr>
        <p:txBody>
          <a:bodyPr lIns="0" tIns="0" rIns="0" bIns="0" rtlCol="0" anchor="t">
            <a:spAutoFit/>
          </a:bodyPr>
          <a:lstStyle/>
          <a:p>
            <a:pPr algn="l">
              <a:lnSpc>
                <a:spcPts val="3526"/>
              </a:lnSpc>
            </a:pPr>
            <a:r>
              <a:rPr lang="en-US" sz="2519">
                <a:solidFill>
                  <a:srgbClr val="FFFFFF"/>
                </a:solidFill>
                <a:latin typeface="League Spartan"/>
              </a:rPr>
              <a:t>Elvia Sanchez</a:t>
            </a:r>
          </a:p>
        </p:txBody>
      </p:sp>
      <p:sp>
        <p:nvSpPr>
          <p:cNvPr id="53" name="TextBox 18">
            <a:extLst>
              <a:ext uri="{FF2B5EF4-FFF2-40B4-BE49-F238E27FC236}">
                <a16:creationId xmlns:a16="http://schemas.microsoft.com/office/drawing/2014/main" id="{AEBD4902-6249-ECCE-A9C7-05BE1DA0E974}"/>
              </a:ext>
            </a:extLst>
          </p:cNvPr>
          <p:cNvSpPr txBox="1"/>
          <p:nvPr/>
        </p:nvSpPr>
        <p:spPr>
          <a:xfrm>
            <a:off x="7583074" y="5889151"/>
            <a:ext cx="2984103" cy="601754"/>
          </a:xfrm>
          <a:prstGeom prst="rect">
            <a:avLst/>
          </a:prstGeom>
        </p:spPr>
        <p:txBody>
          <a:bodyPr lIns="0" tIns="0" rIns="0" bIns="0" rtlCol="0" anchor="t">
            <a:spAutoFit/>
          </a:bodyPr>
          <a:lstStyle/>
          <a:p>
            <a:pPr>
              <a:lnSpc>
                <a:spcPts val="2451"/>
              </a:lnSpc>
            </a:pPr>
            <a:r>
              <a:rPr lang="en-US" sz="1690" spc="169">
                <a:solidFill>
                  <a:srgbClr val="FFFFFF"/>
                </a:solidFill>
                <a:latin typeface="League Spartan"/>
              </a:rPr>
              <a:t>PRINCIPAL, CPFA®</a:t>
            </a:r>
          </a:p>
          <a:p>
            <a:pPr algn="l">
              <a:lnSpc>
                <a:spcPts val="2451"/>
              </a:lnSpc>
            </a:pPr>
            <a:endParaRPr lang="en-US" sz="1690" spc="169">
              <a:solidFill>
                <a:srgbClr val="FFFFFF"/>
              </a:solidFill>
              <a:latin typeface="League Spartan"/>
            </a:endParaRPr>
          </a:p>
        </p:txBody>
      </p:sp>
      <p:sp>
        <p:nvSpPr>
          <p:cNvPr id="54" name="TextBox 19">
            <a:extLst>
              <a:ext uri="{FF2B5EF4-FFF2-40B4-BE49-F238E27FC236}">
                <a16:creationId xmlns:a16="http://schemas.microsoft.com/office/drawing/2014/main" id="{F925D954-EF7D-990F-E1DE-084366FF197C}"/>
              </a:ext>
            </a:extLst>
          </p:cNvPr>
          <p:cNvSpPr txBox="1"/>
          <p:nvPr/>
        </p:nvSpPr>
        <p:spPr>
          <a:xfrm>
            <a:off x="14689520" y="5487483"/>
            <a:ext cx="2984103" cy="439686"/>
          </a:xfrm>
          <a:prstGeom prst="rect">
            <a:avLst/>
          </a:prstGeom>
        </p:spPr>
        <p:txBody>
          <a:bodyPr lIns="0" tIns="0" rIns="0" bIns="0" rtlCol="0" anchor="t">
            <a:spAutoFit/>
          </a:bodyPr>
          <a:lstStyle/>
          <a:p>
            <a:pPr algn="l">
              <a:lnSpc>
                <a:spcPts val="3526"/>
              </a:lnSpc>
            </a:pPr>
            <a:r>
              <a:rPr lang="en-US" sz="2519">
                <a:solidFill>
                  <a:srgbClr val="FFFFFF"/>
                </a:solidFill>
                <a:latin typeface="League Spartan"/>
              </a:rPr>
              <a:t>Judy Gutierrez</a:t>
            </a:r>
          </a:p>
        </p:txBody>
      </p:sp>
      <p:sp>
        <p:nvSpPr>
          <p:cNvPr id="55" name="TextBox 20">
            <a:extLst>
              <a:ext uri="{FF2B5EF4-FFF2-40B4-BE49-F238E27FC236}">
                <a16:creationId xmlns:a16="http://schemas.microsoft.com/office/drawing/2014/main" id="{8EAB9E75-1467-4376-16B7-78CF43E2D2A7}"/>
              </a:ext>
            </a:extLst>
          </p:cNvPr>
          <p:cNvSpPr txBox="1"/>
          <p:nvPr/>
        </p:nvSpPr>
        <p:spPr>
          <a:xfrm>
            <a:off x="14707815" y="5889070"/>
            <a:ext cx="2984103" cy="601807"/>
          </a:xfrm>
          <a:prstGeom prst="rect">
            <a:avLst/>
          </a:prstGeom>
        </p:spPr>
        <p:txBody>
          <a:bodyPr lIns="0" tIns="0" rIns="0" bIns="0" rtlCol="0" anchor="t">
            <a:spAutoFit/>
          </a:bodyPr>
          <a:lstStyle/>
          <a:p>
            <a:pPr algn="l">
              <a:lnSpc>
                <a:spcPts val="2451"/>
              </a:lnSpc>
            </a:pPr>
            <a:r>
              <a:rPr lang="en-US" sz="1690" spc="169">
                <a:solidFill>
                  <a:srgbClr val="FFFFFF"/>
                </a:solidFill>
                <a:latin typeface="League Spartan"/>
              </a:rPr>
              <a:t>SR. RELATIONSHIP MANAGER, CPFA®</a:t>
            </a:r>
          </a:p>
        </p:txBody>
      </p:sp>
      <p:grpSp>
        <p:nvGrpSpPr>
          <p:cNvPr id="56" name="Group 21">
            <a:extLst>
              <a:ext uri="{FF2B5EF4-FFF2-40B4-BE49-F238E27FC236}">
                <a16:creationId xmlns:a16="http://schemas.microsoft.com/office/drawing/2014/main" id="{8CC9E7E9-2E74-4365-9E13-9D23A830AB43}"/>
              </a:ext>
            </a:extLst>
          </p:cNvPr>
          <p:cNvGrpSpPr/>
          <p:nvPr/>
        </p:nvGrpSpPr>
        <p:grpSpPr>
          <a:xfrm>
            <a:off x="3780066" y="740347"/>
            <a:ext cx="3393433" cy="6073838"/>
            <a:chOff x="0" y="0"/>
            <a:chExt cx="1758372" cy="3147275"/>
          </a:xfrm>
        </p:grpSpPr>
        <p:sp>
          <p:nvSpPr>
            <p:cNvPr id="57" name="Freeform 22">
              <a:extLst>
                <a:ext uri="{FF2B5EF4-FFF2-40B4-BE49-F238E27FC236}">
                  <a16:creationId xmlns:a16="http://schemas.microsoft.com/office/drawing/2014/main" id="{7FD24E51-D94A-AE40-D5B0-307A6C40C67C}"/>
                </a:ext>
              </a:extLst>
            </p:cNvPr>
            <p:cNvSpPr/>
            <p:nvPr/>
          </p:nvSpPr>
          <p:spPr>
            <a:xfrm>
              <a:off x="0" y="0"/>
              <a:ext cx="1758372" cy="3147275"/>
            </a:xfrm>
            <a:custGeom>
              <a:avLst/>
              <a:gdLst/>
              <a:ahLst/>
              <a:cxnLst/>
              <a:rect l="l" t="t" r="r" b="b"/>
              <a:pathLst>
                <a:path w="1758372" h="3147275">
                  <a:moveTo>
                    <a:pt x="0" y="0"/>
                  </a:moveTo>
                  <a:lnTo>
                    <a:pt x="1758372" y="0"/>
                  </a:lnTo>
                  <a:lnTo>
                    <a:pt x="1758372" y="3147275"/>
                  </a:lnTo>
                  <a:lnTo>
                    <a:pt x="0" y="3147275"/>
                  </a:lnTo>
                  <a:close/>
                </a:path>
              </a:pathLst>
            </a:custGeom>
            <a:solidFill>
              <a:srgbClr val="9F1621"/>
            </a:solidFill>
          </p:spPr>
          <p:txBody>
            <a:bodyPr/>
            <a:lstStyle/>
            <a:p>
              <a:endParaRPr lang="en-US"/>
            </a:p>
          </p:txBody>
        </p:sp>
      </p:grpSp>
      <p:sp>
        <p:nvSpPr>
          <p:cNvPr id="58" name="Freeform 23">
            <a:extLst>
              <a:ext uri="{FF2B5EF4-FFF2-40B4-BE49-F238E27FC236}">
                <a16:creationId xmlns:a16="http://schemas.microsoft.com/office/drawing/2014/main" id="{79AC1FF5-A2F3-43BD-35D2-D92327198AA2}"/>
              </a:ext>
            </a:extLst>
          </p:cNvPr>
          <p:cNvSpPr/>
          <p:nvPr/>
        </p:nvSpPr>
        <p:spPr>
          <a:xfrm>
            <a:off x="3982276" y="923362"/>
            <a:ext cx="2989014" cy="4475442"/>
          </a:xfrm>
          <a:custGeom>
            <a:avLst/>
            <a:gdLst/>
            <a:ahLst/>
            <a:cxnLst/>
            <a:rect l="l" t="t" r="r" b="b"/>
            <a:pathLst>
              <a:path w="2989014" h="4475442">
                <a:moveTo>
                  <a:pt x="0" y="0"/>
                </a:moveTo>
                <a:lnTo>
                  <a:pt x="2989013" y="0"/>
                </a:lnTo>
                <a:lnTo>
                  <a:pt x="2989013" y="4475442"/>
                </a:lnTo>
                <a:lnTo>
                  <a:pt x="0" y="4475442"/>
                </a:lnTo>
                <a:lnTo>
                  <a:pt x="0" y="0"/>
                </a:lnTo>
                <a:close/>
              </a:path>
            </a:pathLst>
          </a:custGeom>
          <a:blipFill>
            <a:blip r:embed="rId7"/>
            <a:stretch>
              <a:fillRect t="-184" b="-184"/>
            </a:stretch>
          </a:blipFill>
        </p:spPr>
        <p:txBody>
          <a:bodyPr/>
          <a:lstStyle/>
          <a:p>
            <a:endParaRPr lang="en-US"/>
          </a:p>
        </p:txBody>
      </p:sp>
      <p:sp>
        <p:nvSpPr>
          <p:cNvPr id="59" name="TextBox 24">
            <a:extLst>
              <a:ext uri="{FF2B5EF4-FFF2-40B4-BE49-F238E27FC236}">
                <a16:creationId xmlns:a16="http://schemas.microsoft.com/office/drawing/2014/main" id="{431153E9-8B36-D72F-8C46-1CB5B2ADAA60}"/>
              </a:ext>
            </a:extLst>
          </p:cNvPr>
          <p:cNvSpPr txBox="1"/>
          <p:nvPr/>
        </p:nvSpPr>
        <p:spPr>
          <a:xfrm>
            <a:off x="3992425" y="5488705"/>
            <a:ext cx="2981763" cy="439386"/>
          </a:xfrm>
          <a:prstGeom prst="rect">
            <a:avLst/>
          </a:prstGeom>
        </p:spPr>
        <p:txBody>
          <a:bodyPr lIns="0" tIns="0" rIns="0" bIns="0" rtlCol="0" anchor="t">
            <a:spAutoFit/>
          </a:bodyPr>
          <a:lstStyle/>
          <a:p>
            <a:pPr algn="l">
              <a:lnSpc>
                <a:spcPts val="3523"/>
              </a:lnSpc>
            </a:pPr>
            <a:r>
              <a:rPr lang="en-US" sz="2517">
                <a:solidFill>
                  <a:srgbClr val="FFFFFF"/>
                </a:solidFill>
                <a:latin typeface="League Spartan"/>
              </a:rPr>
              <a:t>Kevin Delaney</a:t>
            </a:r>
          </a:p>
        </p:txBody>
      </p:sp>
      <p:sp>
        <p:nvSpPr>
          <p:cNvPr id="60" name="TextBox 25">
            <a:extLst>
              <a:ext uri="{FF2B5EF4-FFF2-40B4-BE49-F238E27FC236}">
                <a16:creationId xmlns:a16="http://schemas.microsoft.com/office/drawing/2014/main" id="{30503820-5009-45B3-3A0D-C0C63266579A}"/>
              </a:ext>
            </a:extLst>
          </p:cNvPr>
          <p:cNvSpPr txBox="1"/>
          <p:nvPr/>
        </p:nvSpPr>
        <p:spPr>
          <a:xfrm>
            <a:off x="3985901" y="5889974"/>
            <a:ext cx="2981763" cy="601312"/>
          </a:xfrm>
          <a:prstGeom prst="rect">
            <a:avLst/>
          </a:prstGeom>
        </p:spPr>
        <p:txBody>
          <a:bodyPr lIns="0" tIns="0" rIns="0" bIns="0" rtlCol="0" anchor="t">
            <a:spAutoFit/>
          </a:bodyPr>
          <a:lstStyle/>
          <a:p>
            <a:pPr algn="l">
              <a:lnSpc>
                <a:spcPts val="2449"/>
              </a:lnSpc>
            </a:pPr>
            <a:r>
              <a:rPr lang="en-US" sz="1689" spc="168">
                <a:solidFill>
                  <a:srgbClr val="FFFFFF"/>
                </a:solidFill>
                <a:latin typeface="League Spartan"/>
              </a:rPr>
              <a:t>VP OF BUSINESS DEVELOPMENT, CPFA®</a:t>
            </a:r>
          </a:p>
        </p:txBody>
      </p:sp>
      <p:grpSp>
        <p:nvGrpSpPr>
          <p:cNvPr id="61" name="Group 26">
            <a:extLst>
              <a:ext uri="{FF2B5EF4-FFF2-40B4-BE49-F238E27FC236}">
                <a16:creationId xmlns:a16="http://schemas.microsoft.com/office/drawing/2014/main" id="{F0C3D346-D3CF-1910-157C-1F6946925C6D}"/>
              </a:ext>
            </a:extLst>
          </p:cNvPr>
          <p:cNvGrpSpPr/>
          <p:nvPr/>
        </p:nvGrpSpPr>
        <p:grpSpPr>
          <a:xfrm>
            <a:off x="212521" y="740347"/>
            <a:ext cx="3396095" cy="6035378"/>
            <a:chOff x="0" y="0"/>
            <a:chExt cx="4528127" cy="8047170"/>
          </a:xfrm>
        </p:grpSpPr>
        <p:grpSp>
          <p:nvGrpSpPr>
            <p:cNvPr id="62" name="Group 27">
              <a:extLst>
                <a:ext uri="{FF2B5EF4-FFF2-40B4-BE49-F238E27FC236}">
                  <a16:creationId xmlns:a16="http://schemas.microsoft.com/office/drawing/2014/main" id="{A1695281-F52E-B124-3548-CB986DBD3FF8}"/>
                </a:ext>
              </a:extLst>
            </p:cNvPr>
            <p:cNvGrpSpPr/>
            <p:nvPr/>
          </p:nvGrpSpPr>
          <p:grpSpPr>
            <a:xfrm>
              <a:off x="0" y="0"/>
              <a:ext cx="4528127" cy="8047170"/>
              <a:chOff x="0" y="0"/>
              <a:chExt cx="1758372" cy="3124894"/>
            </a:xfrm>
          </p:grpSpPr>
          <p:sp>
            <p:nvSpPr>
              <p:cNvPr id="66" name="Freeform 28">
                <a:extLst>
                  <a:ext uri="{FF2B5EF4-FFF2-40B4-BE49-F238E27FC236}">
                    <a16:creationId xmlns:a16="http://schemas.microsoft.com/office/drawing/2014/main" id="{D4BB5741-43EF-6A13-32D6-2C8580412C24}"/>
                  </a:ext>
                </a:extLst>
              </p:cNvPr>
              <p:cNvSpPr/>
              <p:nvPr/>
            </p:nvSpPr>
            <p:spPr>
              <a:xfrm>
                <a:off x="0" y="0"/>
                <a:ext cx="1758372" cy="3124894"/>
              </a:xfrm>
              <a:custGeom>
                <a:avLst/>
                <a:gdLst/>
                <a:ahLst/>
                <a:cxnLst/>
                <a:rect l="l" t="t" r="r" b="b"/>
                <a:pathLst>
                  <a:path w="1758372" h="3124894">
                    <a:moveTo>
                      <a:pt x="0" y="0"/>
                    </a:moveTo>
                    <a:lnTo>
                      <a:pt x="1758372" y="0"/>
                    </a:lnTo>
                    <a:lnTo>
                      <a:pt x="1758372" y="3124894"/>
                    </a:lnTo>
                    <a:lnTo>
                      <a:pt x="0" y="3124894"/>
                    </a:lnTo>
                    <a:close/>
                  </a:path>
                </a:pathLst>
              </a:custGeom>
              <a:solidFill>
                <a:srgbClr val="9F1621"/>
              </a:solidFill>
            </p:spPr>
            <p:txBody>
              <a:bodyPr/>
              <a:lstStyle/>
              <a:p>
                <a:endParaRPr lang="en-US"/>
              </a:p>
            </p:txBody>
          </p:sp>
        </p:grpSp>
        <p:sp>
          <p:nvSpPr>
            <p:cNvPr id="63" name="TextBox 29">
              <a:extLst>
                <a:ext uri="{FF2B5EF4-FFF2-40B4-BE49-F238E27FC236}">
                  <a16:creationId xmlns:a16="http://schemas.microsoft.com/office/drawing/2014/main" id="{98603BA3-BD65-B168-29B2-E6A5FEB5723A}"/>
                </a:ext>
              </a:extLst>
            </p:cNvPr>
            <p:cNvSpPr txBox="1"/>
            <p:nvPr/>
          </p:nvSpPr>
          <p:spPr>
            <a:xfrm>
              <a:off x="283368" y="6355221"/>
              <a:ext cx="3978804" cy="567205"/>
            </a:xfrm>
            <a:prstGeom prst="rect">
              <a:avLst/>
            </a:prstGeom>
          </p:spPr>
          <p:txBody>
            <a:bodyPr lIns="0" tIns="0" rIns="0" bIns="0" rtlCol="0" anchor="t">
              <a:spAutoFit/>
            </a:bodyPr>
            <a:lstStyle/>
            <a:p>
              <a:pPr algn="l">
                <a:lnSpc>
                  <a:spcPts val="3526"/>
                </a:lnSpc>
              </a:pPr>
              <a:r>
                <a:rPr lang="en-US" sz="2519">
                  <a:solidFill>
                    <a:srgbClr val="FFFFFF"/>
                  </a:solidFill>
                  <a:latin typeface="League Spartan"/>
                </a:rPr>
                <a:t>Steve Scott</a:t>
              </a:r>
            </a:p>
          </p:txBody>
        </p:sp>
        <p:sp>
          <p:nvSpPr>
            <p:cNvPr id="64" name="Freeform 30">
              <a:extLst>
                <a:ext uri="{FF2B5EF4-FFF2-40B4-BE49-F238E27FC236}">
                  <a16:creationId xmlns:a16="http://schemas.microsoft.com/office/drawing/2014/main" id="{D61B4D00-858E-38F3-3A61-1F5A3C18F6FA}"/>
                </a:ext>
              </a:extLst>
            </p:cNvPr>
            <p:cNvSpPr/>
            <p:nvPr/>
          </p:nvSpPr>
          <p:spPr>
            <a:xfrm>
              <a:off x="269824" y="244211"/>
              <a:ext cx="3988479" cy="5971938"/>
            </a:xfrm>
            <a:custGeom>
              <a:avLst/>
              <a:gdLst/>
              <a:ahLst/>
              <a:cxnLst/>
              <a:rect l="l" t="t" r="r" b="b"/>
              <a:pathLst>
                <a:path w="3988479" h="5971938">
                  <a:moveTo>
                    <a:pt x="0" y="0"/>
                  </a:moveTo>
                  <a:lnTo>
                    <a:pt x="3988479" y="0"/>
                  </a:lnTo>
                  <a:lnTo>
                    <a:pt x="3988479" y="5971938"/>
                  </a:lnTo>
                  <a:lnTo>
                    <a:pt x="0" y="5971938"/>
                  </a:lnTo>
                  <a:lnTo>
                    <a:pt x="0" y="0"/>
                  </a:lnTo>
                  <a:close/>
                </a:path>
              </a:pathLst>
            </a:custGeom>
            <a:blipFill>
              <a:blip r:embed="rId8"/>
              <a:stretch>
                <a:fillRect l="-22407" t="-7077" r="-14208" b="-30042"/>
              </a:stretch>
            </a:blipFill>
          </p:spPr>
          <p:txBody>
            <a:bodyPr/>
            <a:lstStyle/>
            <a:p>
              <a:endParaRPr lang="en-US"/>
            </a:p>
          </p:txBody>
        </p:sp>
        <p:sp>
          <p:nvSpPr>
            <p:cNvPr id="65" name="TextBox 31">
              <a:extLst>
                <a:ext uri="{FF2B5EF4-FFF2-40B4-BE49-F238E27FC236}">
                  <a16:creationId xmlns:a16="http://schemas.microsoft.com/office/drawing/2014/main" id="{09370767-8D37-B7BD-D29A-16C0F1B1CD2D}"/>
                </a:ext>
              </a:extLst>
            </p:cNvPr>
            <p:cNvSpPr txBox="1"/>
            <p:nvPr/>
          </p:nvSpPr>
          <p:spPr>
            <a:xfrm>
              <a:off x="274661" y="7084320"/>
              <a:ext cx="3978804" cy="789710"/>
            </a:xfrm>
            <a:prstGeom prst="rect">
              <a:avLst/>
            </a:prstGeom>
          </p:spPr>
          <p:txBody>
            <a:bodyPr lIns="0" tIns="0" rIns="0" bIns="0" rtlCol="0" anchor="t">
              <a:spAutoFit/>
            </a:bodyPr>
            <a:lstStyle/>
            <a:p>
              <a:pPr>
                <a:lnSpc>
                  <a:spcPts val="2451"/>
                </a:lnSpc>
              </a:pPr>
              <a:r>
                <a:rPr lang="en-US" sz="1690" spc="169">
                  <a:solidFill>
                    <a:srgbClr val="FFFFFF"/>
                  </a:solidFill>
                  <a:latin typeface="League Spartan"/>
                </a:rPr>
                <a:t>PARTNER, AIF, CPFA®</a:t>
              </a:r>
            </a:p>
            <a:p>
              <a:pPr algn="l">
                <a:lnSpc>
                  <a:spcPts val="2451"/>
                </a:lnSpc>
              </a:pPr>
              <a:r>
                <a:rPr lang="en-US" sz="1690" spc="169">
                  <a:solidFill>
                    <a:srgbClr val="FFFFFF"/>
                  </a:solidFill>
                  <a:latin typeface="League Spartan"/>
                </a:rPr>
                <a:t>CO-FIDUCIARY</a:t>
              </a:r>
            </a:p>
          </p:txBody>
        </p:sp>
      </p:grpSp>
    </p:spTree>
    <p:extLst>
      <p:ext uri="{BB962C8B-B14F-4D97-AF65-F5344CB8AC3E}">
        <p14:creationId xmlns:p14="http://schemas.microsoft.com/office/powerpoint/2010/main" val="3183398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49411" y="1782747"/>
            <a:ext cx="16230600" cy="7594387"/>
          </a:xfrm>
          <a:prstGeom prst="rect">
            <a:avLst/>
          </a:prstGeom>
        </p:spPr>
        <p:txBody>
          <a:bodyPr lIns="0" tIns="0" rIns="0" bIns="0" rtlCol="0" anchor="t">
            <a:spAutoFit/>
          </a:bodyPr>
          <a:lstStyle/>
          <a:p>
            <a:pPr>
              <a:lnSpc>
                <a:spcPts val="1628"/>
              </a:lnSpc>
              <a:spcBef>
                <a:spcPct val="0"/>
              </a:spcBef>
            </a:pPr>
            <a:r>
              <a:rPr lang="en-US" sz="1628" dirty="0">
                <a:solidFill>
                  <a:srgbClr val="000000"/>
                </a:solidFill>
                <a:latin typeface="Open Sans" panose="020B0606030504020204" pitchFamily="34" charset="0"/>
              </a:rPr>
              <a:t>Securities are offered through LPL Financial, member FINRA/SIPC. Investment Advisory Services offered through RSG Advisory a registered Investment Advisor. RSG Advisory and LPL Financial are separate, non-affiliated entities. </a:t>
            </a:r>
          </a:p>
          <a:p>
            <a:pPr>
              <a:lnSpc>
                <a:spcPts val="1628"/>
              </a:lnSpc>
              <a:spcBef>
                <a:spcPct val="0"/>
              </a:spcBef>
            </a:pPr>
            <a:r>
              <a:rPr lang="en-US" sz="1628" dirty="0">
                <a:solidFill>
                  <a:srgbClr val="000000"/>
                </a:solidFill>
                <a:latin typeface="Open Sans" panose="020B0606030504020204" pitchFamily="34" charset="0"/>
              </a:rPr>
              <a:t> </a:t>
            </a:r>
          </a:p>
          <a:p>
            <a:pPr>
              <a:lnSpc>
                <a:spcPts val="1628"/>
              </a:lnSpc>
              <a:spcBef>
                <a:spcPct val="0"/>
              </a:spcBef>
            </a:pPr>
            <a:r>
              <a:rPr lang="en-US" sz="1628" dirty="0">
                <a:solidFill>
                  <a:srgbClr val="000000"/>
                </a:solidFill>
                <a:latin typeface="Open Sans" panose="020B0606030504020204" pitchFamily="34" charset="0"/>
              </a:rPr>
              <a:t>The opinions voiced in this material are for general information only and are not intended to provide specific advice or recommendations for any individual. We suggest that you discuss your specific situation with your financial advisor prior to investing.</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All indices are unmanaged and may not be invested into directly. Unmanaged index returns do not reflect fees, expenses, or sales charges inherent to investing. All performance referenced is historical and is no guarantee of future results.</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The economic forecasts set forth in this material may not develop as predicted and there can be no guarantee that strategies promoted will be successful.</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Investing in stock includes numerous specific risks including: the fluctuation of dividend, loss of principal and potential illiquidity of the investment in a falling market.</a:t>
            </a:r>
          </a:p>
          <a:p>
            <a:pPr>
              <a:lnSpc>
                <a:spcPts val="1628"/>
              </a:lnSpc>
              <a:spcBef>
                <a:spcPct val="0"/>
              </a:spcBef>
            </a:pPr>
            <a:r>
              <a:rPr lang="en-US" sz="1628" dirty="0">
                <a:solidFill>
                  <a:srgbClr val="000000"/>
                </a:solidFill>
                <a:latin typeface="Open Sans" panose="020B0606030504020204" pitchFamily="34" charset="0"/>
              </a:rPr>
              <a:t>The prices of small cap stocks are generally more volatile than large cap stocks. </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The payment of dividends is not guaranteed. Companies may reduce or eliminate the payment of dividends at any given time. </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Bonds are subject to market and interest rate risk if sold prior to maturity. Bond values will decline as interest rates rise and bonds are subject to availability and change in price. </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High yield/junk bonds (grade BB or below) are not investment grade securities, and are subject to higher interest rate, credit, and liquidity risks than those graded BBB and above. They generally should be part of a diversified portfolio for sophisticated investors.</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Government bonds and Treasury bills are guaranteed by the US government as to the timely payment of principal and interest and, if held to maturity, offer a fixed rate of return and fixed principal value. </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Investing in Real Estate Investment Trusts (REITs) involves special risks such as potential illiquidity and may not be suitable for all investors. There is no assurance that the investment objectives of this program will be attained. </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The fast price swings in commodities and currencies will result in significant volatility in an investor’s holdings.</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Precious metal investing involves greater fluctuation and potential for losses.</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International investing involves special risks such as currency fluctuation and political instability and may not be suitable for all investors. These risks are often heightened for investments in emerging markets.</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Technical analysis is based on the study of historical price movements and past trend patterns. There is no assurance that these movements or trends can or will be duplicated in the near future.</a:t>
            </a:r>
          </a:p>
        </p:txBody>
      </p:sp>
      <p:sp>
        <p:nvSpPr>
          <p:cNvPr id="3" name="TextBox 3"/>
          <p:cNvSpPr txBox="1"/>
          <p:nvPr/>
        </p:nvSpPr>
        <p:spPr>
          <a:xfrm>
            <a:off x="1049411" y="596953"/>
            <a:ext cx="16209889" cy="839461"/>
          </a:xfrm>
          <a:prstGeom prst="rect">
            <a:avLst/>
          </a:prstGeom>
        </p:spPr>
        <p:txBody>
          <a:bodyPr lIns="0" tIns="0" rIns="0" bIns="0" rtlCol="0" anchor="t">
            <a:spAutoFit/>
          </a:bodyPr>
          <a:lstStyle/>
          <a:p>
            <a:pPr>
              <a:lnSpc>
                <a:spcPts val="7040"/>
              </a:lnSpc>
            </a:pPr>
            <a:r>
              <a:rPr lang="en-US" sz="5400" b="1" dirty="0">
                <a:solidFill>
                  <a:srgbClr val="000000"/>
                </a:solidFill>
                <a:latin typeface="Libby" pitchFamily="2" charset="0"/>
              </a:rPr>
              <a:t>Important disclosures</a:t>
            </a:r>
          </a:p>
        </p:txBody>
      </p:sp>
      <p:grpSp>
        <p:nvGrpSpPr>
          <p:cNvPr id="4" name="Group 4"/>
          <p:cNvGrpSpPr/>
          <p:nvPr/>
        </p:nvGrpSpPr>
        <p:grpSpPr>
          <a:xfrm>
            <a:off x="-227752" y="9554333"/>
            <a:ext cx="18998834" cy="998080"/>
            <a:chOff x="0" y="0"/>
            <a:chExt cx="6426766" cy="337622"/>
          </a:xfrm>
        </p:grpSpPr>
        <p:sp>
          <p:nvSpPr>
            <p:cNvPr id="5" name="Freeform 5"/>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6" name="Freeform 6"/>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1028700" y="9657147"/>
            <a:ext cx="3016205" cy="406458"/>
          </a:xfrm>
          <a:prstGeom prst="rect">
            <a:avLst/>
          </a:prstGeom>
        </p:spPr>
        <p:txBody>
          <a:bodyPr lIns="0" tIns="0" rIns="0" bIns="0" rtlCol="0" anchor="t">
            <a:spAutoFit/>
          </a:bodyPr>
          <a:lstStyle/>
          <a:p>
            <a:pPr>
              <a:lnSpc>
                <a:spcPts val="3359"/>
              </a:lnSpc>
            </a:pPr>
            <a:fld id="{E0FDC144-E78F-3241-BE9B-DBD2CFF7F3EA}" type="slidenum">
              <a:rPr lang="en-US" sz="2400" smtClean="0">
                <a:solidFill>
                  <a:srgbClr val="FFFFFF"/>
                </a:solidFill>
                <a:latin typeface="Open Sans" panose="020B0606030504020204" pitchFamily="34" charset="0"/>
              </a:rPr>
              <a:t>45</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49411" y="1782747"/>
            <a:ext cx="16230600" cy="8209940"/>
          </a:xfrm>
          <a:prstGeom prst="rect">
            <a:avLst/>
          </a:prstGeom>
        </p:spPr>
        <p:txBody>
          <a:bodyPr lIns="0" tIns="0" rIns="0" bIns="0" rtlCol="0" anchor="t">
            <a:spAutoFit/>
          </a:bodyPr>
          <a:lstStyle/>
          <a:p>
            <a:pPr>
              <a:lnSpc>
                <a:spcPts val="1628"/>
              </a:lnSpc>
            </a:pPr>
            <a:r>
              <a:rPr lang="en-US" sz="1628" dirty="0">
                <a:solidFill>
                  <a:srgbClr val="000000"/>
                </a:solidFill>
                <a:latin typeface="Open Sans" panose="020B0606030504020204" pitchFamily="34" charset="0"/>
              </a:rPr>
              <a:t>Rebalancing a portfolio may cause investors to incur tax liabilities and/or transaction costs and does not assure a profit or protect against a loss.</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There is no guarantee that a diversified portfolio will enhance overall returns or outperform a non-diversified portfolio. Diversification does not protect against market risk.</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All investing involves risk including loss of principal. No strategy assures success or protects against loss.</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Bold"/>
              </a:rPr>
              <a:t>Index definitions and terms:</a:t>
            </a:r>
          </a:p>
          <a:p>
            <a:pPr>
              <a:lnSpc>
                <a:spcPts val="1628"/>
              </a:lnSpc>
            </a:pPr>
            <a:endParaRPr lang="en-US" sz="1628" dirty="0">
              <a:solidFill>
                <a:srgbClr val="000000"/>
              </a:solidFill>
              <a:latin typeface="Open Sans Bold"/>
            </a:endParaRPr>
          </a:p>
          <a:p>
            <a:pPr>
              <a:lnSpc>
                <a:spcPts val="1628"/>
              </a:lnSpc>
            </a:pPr>
            <a:r>
              <a:rPr lang="en-US" sz="1628" dirty="0">
                <a:solidFill>
                  <a:srgbClr val="000000"/>
                </a:solidFill>
                <a:latin typeface="Open Sans" panose="020B0606030504020204" pitchFamily="34" charset="0"/>
              </a:rPr>
              <a:t>S&amp;P 500 Index is a capitalization weighted index of 500 stocks designed to measure performance of the broad domestic economy through changes in the aggregate market value of 500 stocks representing all major industries.</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NASDAQ Composite Index measures all NASDAQ domestic and non-U.S. based common stocks listed on The NASDAQ Stock Market. The market value, the last sale price multiplied by total shares outstanding, is calculated throughout the trading day, and is related to the total value of the Index. </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Russell 3000 Index is a market-capitalization-weighted equity index maintained by the FTSE Russell that provides exposure to the entire U.S. stock market. The index tracks the 3,000 largest U.S.-traded stocks which represent about 98% of all U.S incorporated equity securities.</a:t>
            </a:r>
          </a:p>
          <a:p>
            <a:pPr>
              <a:lnSpc>
                <a:spcPts val="1628"/>
              </a:lnSpc>
            </a:pPr>
            <a:r>
              <a:rPr lang="en-US" sz="1628" dirty="0">
                <a:solidFill>
                  <a:srgbClr val="000000"/>
                </a:solidFill>
                <a:latin typeface="Open Sans" panose="020B0606030504020204" pitchFamily="34" charset="0"/>
              </a:rPr>
              <a:t> </a:t>
            </a:r>
          </a:p>
          <a:p>
            <a:pPr>
              <a:lnSpc>
                <a:spcPts val="1628"/>
              </a:lnSpc>
            </a:pPr>
            <a:r>
              <a:rPr lang="en-US" sz="1628" dirty="0">
                <a:solidFill>
                  <a:srgbClr val="000000"/>
                </a:solidFill>
                <a:latin typeface="Open Sans" panose="020B0606030504020204" pitchFamily="34" charset="0"/>
              </a:rPr>
              <a:t>Russell 3000 Value Index is a market-capitalization weighted equity index maintained by the Russell Investment Group and based on the Russell 3000 Index, which measures how U.S. stocks in the equity value segment perform. Included in the Russell 3000 Value Index are stocks from the Russell 3000 Index with lower price-to-book ratios and lower expected growth rates.</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Russell 3000 Growth Index is a market capitalization weighted index based on the Russell 3000 index. The Russell 3000 Growth Index includes companies that display signs of above average growth. The index is used to provide a gauge of the performance of growth stocks.</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Russell 2000 Index is an index measuring the performance of approximately 2,000 small-cap companies in the Russell 3000 Index. The index serves as a benchmark for U.S. small-cap stocks.</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MSCI EAFE Index is a stock index that is a performance benchmark for the major international equity markets as represented by 21 major MSCI indices from Europe, Australia and Middle East.</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MSCI EAFE Small Cap Index is an equity index which captures small cap representation across Developed Markets as represented by MSCI indices from Europe, Australia and the Middle East.</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MSCI Emerging Markets Index consists of 23 economies: Brazil, Chile, China, Colombia, Czech Republic, Egypt, Greece, Hungary, India, Indonesia, Korea, Malaysia, Mexico, Peru, Philippines, Poland, Qatar, Russia, South Africa, Taiwan, Thailand, Turkey and the UAE.</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Dividend Aristocrats Index are S&amp;P 500 index constituents that have increased their dividend payouts for 25 consecutive years or more.</a:t>
            </a:r>
          </a:p>
          <a:p>
            <a:pPr>
              <a:lnSpc>
                <a:spcPts val="1628"/>
              </a:lnSpc>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Wilshire REIT Index defines and measures the investable universe of publicly traded real estate investment trusts domiciled in the U.S.</a:t>
            </a:r>
          </a:p>
        </p:txBody>
      </p:sp>
      <p:sp>
        <p:nvSpPr>
          <p:cNvPr id="3" name="TextBox 3"/>
          <p:cNvSpPr txBox="1"/>
          <p:nvPr/>
        </p:nvSpPr>
        <p:spPr>
          <a:xfrm>
            <a:off x="1049411" y="596953"/>
            <a:ext cx="16209889" cy="839461"/>
          </a:xfrm>
          <a:prstGeom prst="rect">
            <a:avLst/>
          </a:prstGeom>
        </p:spPr>
        <p:txBody>
          <a:bodyPr lIns="0" tIns="0" rIns="0" bIns="0" rtlCol="0" anchor="t">
            <a:spAutoFit/>
          </a:bodyPr>
          <a:lstStyle/>
          <a:p>
            <a:pPr>
              <a:lnSpc>
                <a:spcPts val="7040"/>
              </a:lnSpc>
            </a:pPr>
            <a:r>
              <a:rPr lang="en-US" sz="5400" b="1" dirty="0">
                <a:solidFill>
                  <a:srgbClr val="000000"/>
                </a:solidFill>
                <a:latin typeface="Libby" pitchFamily="2" charset="0"/>
              </a:rPr>
              <a:t>Important disclosures</a:t>
            </a:r>
          </a:p>
        </p:txBody>
      </p:sp>
      <p:grpSp>
        <p:nvGrpSpPr>
          <p:cNvPr id="4" name="Group 4"/>
          <p:cNvGrpSpPr/>
          <p:nvPr/>
        </p:nvGrpSpPr>
        <p:grpSpPr>
          <a:xfrm>
            <a:off x="-227752" y="9554333"/>
            <a:ext cx="18998834" cy="998080"/>
            <a:chOff x="0" y="0"/>
            <a:chExt cx="6426766" cy="337622"/>
          </a:xfrm>
        </p:grpSpPr>
        <p:sp>
          <p:nvSpPr>
            <p:cNvPr id="5" name="Freeform 5"/>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6" name="Freeform 6"/>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1028700" y="9657147"/>
            <a:ext cx="3016205" cy="406458"/>
          </a:xfrm>
          <a:prstGeom prst="rect">
            <a:avLst/>
          </a:prstGeom>
        </p:spPr>
        <p:txBody>
          <a:bodyPr lIns="0" tIns="0" rIns="0" bIns="0" rtlCol="0" anchor="t">
            <a:spAutoFit/>
          </a:bodyPr>
          <a:lstStyle/>
          <a:p>
            <a:pPr>
              <a:lnSpc>
                <a:spcPts val="3359"/>
              </a:lnSpc>
            </a:pPr>
            <a:fld id="{19B70764-485B-D44B-BDBD-2756F36D5095}" type="slidenum">
              <a:rPr lang="en-US" sz="2400" smtClean="0">
                <a:solidFill>
                  <a:srgbClr val="FFFFFF"/>
                </a:solidFill>
                <a:latin typeface="Open Sans" panose="020B0606030504020204" pitchFamily="34" charset="0"/>
              </a:rPr>
              <a:t>46</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49411" y="1782747"/>
            <a:ext cx="16230600" cy="6773649"/>
          </a:xfrm>
          <a:prstGeom prst="rect">
            <a:avLst/>
          </a:prstGeom>
        </p:spPr>
        <p:txBody>
          <a:bodyPr lIns="0" tIns="0" rIns="0" bIns="0" rtlCol="0" anchor="t">
            <a:spAutoFit/>
          </a:bodyPr>
          <a:lstStyle/>
          <a:p>
            <a:pPr>
              <a:lnSpc>
                <a:spcPts val="1628"/>
              </a:lnSpc>
            </a:pPr>
            <a:r>
              <a:rPr lang="en-US" sz="1628" dirty="0">
                <a:solidFill>
                  <a:srgbClr val="000000"/>
                </a:solidFill>
                <a:latin typeface="Open Sans" panose="020B0606030504020204" pitchFamily="34" charset="0"/>
              </a:rPr>
              <a:t>Goldman Sachs Crude Oil Total Return Index reflects available through an unleveraged investment in the West Texas Intermediate (WTI) crude oil futures contract plus the Treasury Bill rate of interest that could be earned on funds committed to the trading of the underlying contracts.</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Bank of America Merrill Lynch U.S. Corporate AAA Index is an index of U.S. AAA corporate bonds. The Bank of America Merrill Lynch U.S. Corporate BBB Index includes U.S. BBB corporate bonds.</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S&amp;P U.S. Preferred Stock Index is designed to serve the investment community's need for an investable benchmark representing the U.S. preferred stock market. Preferred stocks provide investors with a dividend, but do not offer equity in shares.</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Bloomberg High Yield Bond Index measures the USD-denominated, high yield, fixed-rate corporate bond market. Securities are classified as high yield if the middle rating of Moody's, Fitch and S&amp;P is Ba1/BB+/BB+ or below. High Yield bonds are considered low quality bonds.</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Market Vectors Floating Rate Bond Index This index provides exposure to the floating rate segment of the U.S. investment grade bond market. Floating rate notes are bonds that have coupon payments that change based on various market characteristics- including rises and falls in interest rates. Holdings are chosen based on amount of debt issued.</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Barclays US Aggregate Bond Index is a market capitalization-weighted index, meaning the securities in the index are weighted according to the market size of each bond type. Most U.S. traded investment grade bonds are represented.</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Barclays Corporate Bond measures the performance of the investment grade U.S. corporate bond market. Securities must be fixed rate, U.S. dollar denominated, taxable and rated investment grade as defined by the Index methodology. Inclusion is based on currency of issue, not its domicile.</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Barclays US Treasury Index is a market-capitalization weighted index that measures the performance of public obligations of the U.S. Treasury that have a maturity of one year or more.</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Citigroup USBIG Treasury Bill 3M index “T-bill” is an unmanaged index representing monthly return equivalents of yield averages of the last 3-month Treasury Bill issues. </a:t>
            </a:r>
          </a:p>
          <a:p>
            <a:pPr>
              <a:lnSpc>
                <a:spcPts val="1628"/>
              </a:lnSpc>
            </a:pPr>
            <a:r>
              <a:rPr lang="en-US" sz="1628" dirty="0">
                <a:solidFill>
                  <a:srgbClr val="000000"/>
                </a:solidFill>
                <a:latin typeface="Open Sans" panose="020B0606030504020204" pitchFamily="34" charset="0"/>
              </a:rPr>
              <a:t>CBOE Volatility Index® (VIX®) is meant to be forward looking, showing the market's expectation of 30-day volatility in either direction, and is considered by many to be a barometer of investor sentiment and market volatility, commonly referred to as “Investor Fear Gauge”.</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Gross Domestic Product (GDP) is the monetary value of all the finished goods and services produced within a country’s borders in a specific time period, though GDP is usually calculated on an annual basis. It includes all of private and public consumption, government outlays, investments and exports less imports that occur within a defined territory.</a:t>
            </a:r>
          </a:p>
          <a:p>
            <a:pPr>
              <a:lnSpc>
                <a:spcPts val="1628"/>
              </a:lnSpc>
              <a:spcBef>
                <a:spcPct val="0"/>
              </a:spcBef>
            </a:pPr>
            <a:endParaRPr lang="en-US" sz="1628" dirty="0">
              <a:solidFill>
                <a:srgbClr val="000000"/>
              </a:solidFill>
              <a:latin typeface="Open Sans" panose="020B0606030504020204" pitchFamily="34" charset="0"/>
            </a:endParaRPr>
          </a:p>
        </p:txBody>
      </p:sp>
      <p:sp>
        <p:nvSpPr>
          <p:cNvPr id="3" name="TextBox 3"/>
          <p:cNvSpPr txBox="1"/>
          <p:nvPr/>
        </p:nvSpPr>
        <p:spPr>
          <a:xfrm>
            <a:off x="1049411" y="596953"/>
            <a:ext cx="16209889" cy="839461"/>
          </a:xfrm>
          <a:prstGeom prst="rect">
            <a:avLst/>
          </a:prstGeom>
        </p:spPr>
        <p:txBody>
          <a:bodyPr lIns="0" tIns="0" rIns="0" bIns="0" rtlCol="0" anchor="t">
            <a:spAutoFit/>
          </a:bodyPr>
          <a:lstStyle/>
          <a:p>
            <a:pPr>
              <a:lnSpc>
                <a:spcPts val="7040"/>
              </a:lnSpc>
            </a:pPr>
            <a:r>
              <a:rPr lang="en-US" sz="5400" b="1" dirty="0">
                <a:solidFill>
                  <a:srgbClr val="000000"/>
                </a:solidFill>
                <a:latin typeface="Libby" pitchFamily="2" charset="0"/>
              </a:rPr>
              <a:t>Important disclosures</a:t>
            </a:r>
          </a:p>
        </p:txBody>
      </p:sp>
      <p:grpSp>
        <p:nvGrpSpPr>
          <p:cNvPr id="4" name="Group 4"/>
          <p:cNvGrpSpPr/>
          <p:nvPr/>
        </p:nvGrpSpPr>
        <p:grpSpPr>
          <a:xfrm>
            <a:off x="-227752" y="9554333"/>
            <a:ext cx="18998834" cy="998080"/>
            <a:chOff x="0" y="0"/>
            <a:chExt cx="6426766" cy="337622"/>
          </a:xfrm>
        </p:grpSpPr>
        <p:sp>
          <p:nvSpPr>
            <p:cNvPr id="5" name="Freeform 5"/>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6" name="Freeform 6"/>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1028700" y="9657147"/>
            <a:ext cx="3016205" cy="406458"/>
          </a:xfrm>
          <a:prstGeom prst="rect">
            <a:avLst/>
          </a:prstGeom>
        </p:spPr>
        <p:txBody>
          <a:bodyPr lIns="0" tIns="0" rIns="0" bIns="0" rtlCol="0" anchor="t">
            <a:spAutoFit/>
          </a:bodyPr>
          <a:lstStyle/>
          <a:p>
            <a:pPr>
              <a:lnSpc>
                <a:spcPts val="3359"/>
              </a:lnSpc>
            </a:pPr>
            <a:fld id="{73BA65CB-ED01-E641-A9A4-27A30CF67B80}" type="slidenum">
              <a:rPr lang="en-US" sz="2400" smtClean="0">
                <a:solidFill>
                  <a:srgbClr val="FFFFFF"/>
                </a:solidFill>
                <a:latin typeface="Open Sans" panose="020B0606030504020204" pitchFamily="34" charset="0"/>
              </a:rPr>
              <a:t>47</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5400000">
            <a:off x="4402924" y="-3585498"/>
            <a:ext cx="10287000" cy="17457996"/>
          </a:xfrm>
          <a:custGeom>
            <a:avLst/>
            <a:gdLst/>
            <a:ahLst/>
            <a:cxnLst/>
            <a:rect l="l" t="t" r="r" b="b"/>
            <a:pathLst>
              <a:path w="10287000" h="17457996">
                <a:moveTo>
                  <a:pt x="0" y="0"/>
                </a:moveTo>
                <a:lnTo>
                  <a:pt x="10287000" y="0"/>
                </a:lnTo>
                <a:lnTo>
                  <a:pt x="10287000" y="17457996"/>
                </a:lnTo>
                <a:lnTo>
                  <a:pt x="0" y="17457996"/>
                </a:lnTo>
                <a:lnTo>
                  <a:pt x="0" y="0"/>
                </a:lnTo>
                <a:close/>
              </a:path>
            </a:pathLst>
          </a:custGeom>
          <a:blipFill>
            <a:blip r:embed="rId3">
              <a:alphaModFix amt="65999"/>
            </a:blip>
            <a:stretch>
              <a:fillRect l="-92814" t="-3293" b="-8048"/>
            </a:stretch>
          </a:blipFill>
        </p:spPr>
        <p:txBody>
          <a:bodyPr/>
          <a:lstStyle/>
          <a:p>
            <a:endParaRPr lang="en-US"/>
          </a:p>
        </p:txBody>
      </p:sp>
      <p:sp>
        <p:nvSpPr>
          <p:cNvPr id="4" name="Freeform 4"/>
          <p:cNvSpPr/>
          <p:nvPr/>
        </p:nvSpPr>
        <p:spPr>
          <a:xfrm>
            <a:off x="13351388" y="42500"/>
            <a:ext cx="4936612" cy="3703037"/>
          </a:xfrm>
          <a:custGeom>
            <a:avLst/>
            <a:gdLst/>
            <a:ahLst/>
            <a:cxnLst/>
            <a:rect l="l" t="t" r="r" b="b"/>
            <a:pathLst>
              <a:path w="4936612" h="3703037">
                <a:moveTo>
                  <a:pt x="0" y="0"/>
                </a:moveTo>
                <a:lnTo>
                  <a:pt x="4936612" y="0"/>
                </a:lnTo>
                <a:lnTo>
                  <a:pt x="4936612" y="3703037"/>
                </a:lnTo>
                <a:lnTo>
                  <a:pt x="0" y="370303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4691376" y="8242741"/>
            <a:ext cx="12845167" cy="774041"/>
          </a:xfrm>
          <a:prstGeom prst="rect">
            <a:avLst/>
          </a:prstGeom>
        </p:spPr>
        <p:txBody>
          <a:bodyPr lIns="0" tIns="0" rIns="0" bIns="0" rtlCol="0" anchor="t">
            <a:spAutoFit/>
          </a:bodyPr>
          <a:lstStyle/>
          <a:p>
            <a:pPr algn="r">
              <a:lnSpc>
                <a:spcPts val="6361"/>
              </a:lnSpc>
            </a:pPr>
            <a:r>
              <a:rPr lang="en-US" sz="4543">
                <a:solidFill>
                  <a:srgbClr val="FFFFFF"/>
                </a:solidFill>
                <a:latin typeface="Nunito Sans Heavy"/>
              </a:rPr>
              <a:t>this is an option</a:t>
            </a:r>
          </a:p>
        </p:txBody>
      </p:sp>
      <p:sp>
        <p:nvSpPr>
          <p:cNvPr id="7" name="TextBox 7"/>
          <p:cNvSpPr txBox="1"/>
          <p:nvPr/>
        </p:nvSpPr>
        <p:spPr>
          <a:xfrm>
            <a:off x="3191171" y="9220200"/>
            <a:ext cx="14345373" cy="806950"/>
          </a:xfrm>
          <a:prstGeom prst="rect">
            <a:avLst/>
          </a:prstGeom>
        </p:spPr>
        <p:txBody>
          <a:bodyPr lIns="0" tIns="0" rIns="0" bIns="0" rtlCol="0" anchor="t">
            <a:spAutoFit/>
          </a:bodyPr>
          <a:lstStyle/>
          <a:p>
            <a:pPr algn="r">
              <a:lnSpc>
                <a:spcPts val="1960"/>
              </a:lnSpc>
            </a:pPr>
            <a:r>
              <a:rPr lang="en-US" sz="1400" dirty="0">
                <a:solidFill>
                  <a:srgbClr val="FFFFFF"/>
                </a:solidFill>
                <a:latin typeface="Open Sans" panose="020B0606030504020204" pitchFamily="34" charset="0"/>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2520"/>
              </a:lnSpc>
            </a:pPr>
            <a:endParaRPr lang="en-US" sz="1400" dirty="0">
              <a:solidFill>
                <a:srgbClr val="FFFFFF"/>
              </a:solidFill>
              <a:latin typeface="Open Sans" panose="020B0606030504020204" pitchFamily="34" charset="0"/>
            </a:endParaRPr>
          </a:p>
        </p:txBody>
      </p:sp>
      <p:sp>
        <p:nvSpPr>
          <p:cNvPr id="8" name="TextBox 5">
            <a:extLst>
              <a:ext uri="{FF2B5EF4-FFF2-40B4-BE49-F238E27FC236}">
                <a16:creationId xmlns:a16="http://schemas.microsoft.com/office/drawing/2014/main" id="{1C61BAB1-691D-14E7-074E-710DBD48ACED}"/>
              </a:ext>
            </a:extLst>
          </p:cNvPr>
          <p:cNvSpPr txBox="1"/>
          <p:nvPr/>
        </p:nvSpPr>
        <p:spPr>
          <a:xfrm>
            <a:off x="469538" y="7585346"/>
            <a:ext cx="17067005" cy="795089"/>
          </a:xfrm>
          <a:prstGeom prst="rect">
            <a:avLst/>
          </a:prstGeom>
        </p:spPr>
        <p:txBody>
          <a:bodyPr wrap="square" lIns="0" tIns="0" rIns="0" bIns="0" rtlCol="0" anchor="t">
            <a:spAutoFit/>
          </a:bodyPr>
          <a:lstStyle/>
          <a:p>
            <a:pPr algn="r">
              <a:lnSpc>
                <a:spcPts val="6160"/>
              </a:lnSpc>
            </a:pPr>
            <a:r>
              <a:rPr lang="en-US" sz="5400" b="1" dirty="0">
                <a:solidFill>
                  <a:srgbClr val="FFFFFF"/>
                </a:solidFill>
                <a:latin typeface="Libby" pitchFamily="2" charset="0"/>
              </a:rPr>
              <a:t>Alt design/Brand for Title Slide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sp>
        <p:nvSpPr>
          <p:cNvPr id="3" name="Freeform 3"/>
          <p:cNvSpPr/>
          <p:nvPr/>
        </p:nvSpPr>
        <p:spPr>
          <a:xfrm rot="5400000">
            <a:off x="4402924" y="-3585498"/>
            <a:ext cx="10287000" cy="17457996"/>
          </a:xfrm>
          <a:custGeom>
            <a:avLst/>
            <a:gdLst/>
            <a:ahLst/>
            <a:cxnLst/>
            <a:rect l="l" t="t" r="r" b="b"/>
            <a:pathLst>
              <a:path w="10287000" h="17457996">
                <a:moveTo>
                  <a:pt x="0" y="0"/>
                </a:moveTo>
                <a:lnTo>
                  <a:pt x="10287000" y="0"/>
                </a:lnTo>
                <a:lnTo>
                  <a:pt x="10287000" y="17457996"/>
                </a:lnTo>
                <a:lnTo>
                  <a:pt x="0" y="17457996"/>
                </a:lnTo>
                <a:lnTo>
                  <a:pt x="0" y="0"/>
                </a:lnTo>
                <a:close/>
              </a:path>
            </a:pathLst>
          </a:custGeom>
          <a:blipFill>
            <a:blip r:embed="rId3">
              <a:alphaModFix amt="65999"/>
            </a:blip>
            <a:stretch>
              <a:fillRect l="-92814" t="-3293" b="-8048"/>
            </a:stretch>
          </a:blipFill>
        </p:spPr>
        <p:txBody>
          <a:bodyPr/>
          <a:lstStyle/>
          <a:p>
            <a:endParaRPr lang="en-US"/>
          </a:p>
        </p:txBody>
      </p:sp>
      <p:sp>
        <p:nvSpPr>
          <p:cNvPr id="4" name="Freeform 4"/>
          <p:cNvSpPr/>
          <p:nvPr/>
        </p:nvSpPr>
        <p:spPr>
          <a:xfrm>
            <a:off x="13351388" y="42500"/>
            <a:ext cx="4936612" cy="3703037"/>
          </a:xfrm>
          <a:custGeom>
            <a:avLst/>
            <a:gdLst/>
            <a:ahLst/>
            <a:cxnLst/>
            <a:rect l="l" t="t" r="r" b="b"/>
            <a:pathLst>
              <a:path w="4936612" h="3703037">
                <a:moveTo>
                  <a:pt x="0" y="0"/>
                </a:moveTo>
                <a:lnTo>
                  <a:pt x="4936612" y="0"/>
                </a:lnTo>
                <a:lnTo>
                  <a:pt x="4936612" y="3703037"/>
                </a:lnTo>
                <a:lnTo>
                  <a:pt x="0" y="370303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4691376" y="8242741"/>
            <a:ext cx="12845167" cy="774041"/>
          </a:xfrm>
          <a:prstGeom prst="rect">
            <a:avLst/>
          </a:prstGeom>
        </p:spPr>
        <p:txBody>
          <a:bodyPr lIns="0" tIns="0" rIns="0" bIns="0" rtlCol="0" anchor="t">
            <a:spAutoFit/>
          </a:bodyPr>
          <a:lstStyle/>
          <a:p>
            <a:pPr algn="r">
              <a:lnSpc>
                <a:spcPts val="6361"/>
              </a:lnSpc>
            </a:pPr>
            <a:r>
              <a:rPr lang="en-US" sz="4543">
                <a:solidFill>
                  <a:srgbClr val="FFFFFF"/>
                </a:solidFill>
                <a:latin typeface="Nunito Sans Heavy"/>
              </a:rPr>
              <a:t>this is an option</a:t>
            </a:r>
          </a:p>
        </p:txBody>
      </p:sp>
      <p:sp>
        <p:nvSpPr>
          <p:cNvPr id="7" name="TextBox 7"/>
          <p:cNvSpPr txBox="1"/>
          <p:nvPr/>
        </p:nvSpPr>
        <p:spPr>
          <a:xfrm>
            <a:off x="3191171" y="9220200"/>
            <a:ext cx="14345373" cy="806950"/>
          </a:xfrm>
          <a:prstGeom prst="rect">
            <a:avLst/>
          </a:prstGeom>
        </p:spPr>
        <p:txBody>
          <a:bodyPr lIns="0" tIns="0" rIns="0" bIns="0" rtlCol="0" anchor="t">
            <a:spAutoFit/>
          </a:bodyPr>
          <a:lstStyle/>
          <a:p>
            <a:pPr algn="r">
              <a:lnSpc>
                <a:spcPts val="1960"/>
              </a:lnSpc>
            </a:pPr>
            <a:r>
              <a:rPr lang="en-US" sz="1400" dirty="0">
                <a:solidFill>
                  <a:srgbClr val="FFFFFF"/>
                </a:solidFill>
                <a:latin typeface="Open Sans" panose="020B0606030504020204" pitchFamily="34" charset="0"/>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2520"/>
              </a:lnSpc>
            </a:pPr>
            <a:endParaRPr lang="en-US" sz="1400" dirty="0">
              <a:solidFill>
                <a:srgbClr val="FFFFFF"/>
              </a:solidFill>
              <a:latin typeface="Open Sans" panose="020B0606030504020204" pitchFamily="34" charset="0"/>
            </a:endParaRPr>
          </a:p>
        </p:txBody>
      </p:sp>
      <p:sp>
        <p:nvSpPr>
          <p:cNvPr id="8" name="TextBox 5">
            <a:extLst>
              <a:ext uri="{FF2B5EF4-FFF2-40B4-BE49-F238E27FC236}">
                <a16:creationId xmlns:a16="http://schemas.microsoft.com/office/drawing/2014/main" id="{13B3728E-C4B3-C551-07F5-5463CA70CEBA}"/>
              </a:ext>
            </a:extLst>
          </p:cNvPr>
          <p:cNvSpPr txBox="1"/>
          <p:nvPr/>
        </p:nvSpPr>
        <p:spPr>
          <a:xfrm>
            <a:off x="469538" y="7585346"/>
            <a:ext cx="17067005" cy="795089"/>
          </a:xfrm>
          <a:prstGeom prst="rect">
            <a:avLst/>
          </a:prstGeom>
        </p:spPr>
        <p:txBody>
          <a:bodyPr wrap="square" lIns="0" tIns="0" rIns="0" bIns="0" rtlCol="0" anchor="t">
            <a:spAutoFit/>
          </a:bodyPr>
          <a:lstStyle/>
          <a:p>
            <a:pPr algn="r">
              <a:lnSpc>
                <a:spcPts val="6160"/>
              </a:lnSpc>
            </a:pPr>
            <a:r>
              <a:rPr lang="en-US" sz="5400" b="1" dirty="0">
                <a:solidFill>
                  <a:srgbClr val="FFFFFF"/>
                </a:solidFill>
                <a:latin typeface="Libby" pitchFamily="2" charset="0"/>
              </a:rPr>
              <a:t>Alt design/Brand for Title Slide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885825"/>
            <a:ext cx="16230600" cy="1062599"/>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Agenda</a:t>
            </a:r>
          </a:p>
        </p:txBody>
      </p:sp>
      <p:sp>
        <p:nvSpPr>
          <p:cNvPr id="6" name="TextBox 6"/>
          <p:cNvSpPr txBox="1"/>
          <p:nvPr/>
        </p:nvSpPr>
        <p:spPr>
          <a:xfrm>
            <a:off x="1225400" y="2189560"/>
            <a:ext cx="15017783" cy="5170646"/>
          </a:xfrm>
          <a:prstGeom prst="rect">
            <a:avLst/>
          </a:prstGeom>
        </p:spPr>
        <p:txBody>
          <a:bodyPr lIns="0" tIns="0" rIns="0" bIns="0" rtlCol="0" anchor="t">
            <a:spAutoFit/>
          </a:bodyPr>
          <a:lstStyle/>
          <a:p>
            <a:pPr marL="685800" indent="-685800">
              <a:buFont typeface="Arial" panose="020B0604020202020204" pitchFamily="34" charset="0"/>
              <a:buChar char="•"/>
            </a:pPr>
            <a:r>
              <a:rPr lang="en-US" sz="4800" dirty="0">
                <a:solidFill>
                  <a:srgbClr val="000000"/>
                </a:solidFill>
                <a:latin typeface="Nunito Sans"/>
              </a:rPr>
              <a:t>Plan Compliance</a:t>
            </a:r>
          </a:p>
          <a:p>
            <a:pPr marL="685800" indent="-685800">
              <a:buFont typeface="Arial" panose="020B0604020202020204" pitchFamily="34" charset="0"/>
              <a:buChar char="•"/>
            </a:pPr>
            <a:r>
              <a:rPr lang="en-US" sz="4800" dirty="0">
                <a:solidFill>
                  <a:srgbClr val="000000"/>
                </a:solidFill>
                <a:latin typeface="Nunito Sans"/>
              </a:rPr>
              <a:t>Plan Health</a:t>
            </a:r>
          </a:p>
          <a:p>
            <a:pPr marL="685800" indent="-685800">
              <a:buFont typeface="Arial" panose="020B0604020202020204" pitchFamily="34" charset="0"/>
              <a:buChar char="•"/>
            </a:pPr>
            <a:r>
              <a:rPr lang="en-US" sz="4800" dirty="0">
                <a:solidFill>
                  <a:srgbClr val="000000"/>
                </a:solidFill>
                <a:latin typeface="Nunito Sans"/>
              </a:rPr>
              <a:t>Education</a:t>
            </a:r>
          </a:p>
          <a:p>
            <a:pPr marL="685800" indent="-685800">
              <a:buFont typeface="Arial" panose="020B0604020202020204" pitchFamily="34" charset="0"/>
              <a:buChar char="•"/>
            </a:pPr>
            <a:r>
              <a:rPr lang="en-US" sz="4800" dirty="0">
                <a:solidFill>
                  <a:srgbClr val="000000"/>
                </a:solidFill>
                <a:latin typeface="Nunito Sans"/>
              </a:rPr>
              <a:t>Market Update</a:t>
            </a:r>
          </a:p>
          <a:p>
            <a:pPr marL="685800" indent="-685800">
              <a:buFont typeface="Arial" panose="020B0604020202020204" pitchFamily="34" charset="0"/>
              <a:buChar char="•"/>
            </a:pPr>
            <a:r>
              <a:rPr lang="en-US" sz="4800" dirty="0">
                <a:solidFill>
                  <a:srgbClr val="000000"/>
                </a:solidFill>
                <a:latin typeface="Nunito Sans"/>
              </a:rPr>
              <a:t>Investment Monitoring</a:t>
            </a:r>
          </a:p>
          <a:p>
            <a:pPr marL="685800" indent="-685800">
              <a:buFont typeface="Arial" panose="020B0604020202020204" pitchFamily="34" charset="0"/>
              <a:buChar char="•"/>
            </a:pPr>
            <a:r>
              <a:rPr lang="en-US" sz="4800" dirty="0">
                <a:solidFill>
                  <a:srgbClr val="000000"/>
                </a:solidFill>
                <a:latin typeface="Nunito Sans"/>
              </a:rPr>
              <a:t>Recordkeeper Update</a:t>
            </a:r>
          </a:p>
          <a:p>
            <a:pPr marL="685800" indent="-685800">
              <a:buFont typeface="Arial" panose="020B0604020202020204" pitchFamily="34" charset="0"/>
              <a:buChar char="•"/>
            </a:pPr>
            <a:r>
              <a:rPr lang="en-US" sz="4800" dirty="0">
                <a:solidFill>
                  <a:srgbClr val="000000"/>
                </a:solidFill>
                <a:latin typeface="Nunito Sans"/>
              </a:rPr>
              <a:t>Other New Business</a:t>
            </a:r>
          </a:p>
        </p:txBody>
      </p:sp>
      <p:sp>
        <p:nvSpPr>
          <p:cNvPr id="7" name="Freeform 7"/>
          <p:cNvSpPr/>
          <p:nvPr/>
        </p:nvSpPr>
        <p:spPr>
          <a:xfrm>
            <a:off x="1081643" y="2226111"/>
            <a:ext cx="399336" cy="59164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grpSp>
        <p:nvGrpSpPr>
          <p:cNvPr id="16" name="Group 2">
            <a:extLst>
              <a:ext uri="{FF2B5EF4-FFF2-40B4-BE49-F238E27FC236}">
                <a16:creationId xmlns:a16="http://schemas.microsoft.com/office/drawing/2014/main" id="{67313E1A-1DFB-608C-665A-5B1846BAB04E}"/>
              </a:ext>
            </a:extLst>
          </p:cNvPr>
          <p:cNvGrpSpPr/>
          <p:nvPr/>
        </p:nvGrpSpPr>
        <p:grpSpPr>
          <a:xfrm>
            <a:off x="-227752" y="9554333"/>
            <a:ext cx="18998834" cy="998080"/>
            <a:chOff x="0" y="0"/>
            <a:chExt cx="6426766" cy="337622"/>
          </a:xfrm>
        </p:grpSpPr>
        <p:sp>
          <p:nvSpPr>
            <p:cNvPr id="17" name="Freeform 3">
              <a:extLst>
                <a:ext uri="{FF2B5EF4-FFF2-40B4-BE49-F238E27FC236}">
                  <a16:creationId xmlns:a16="http://schemas.microsoft.com/office/drawing/2014/main" id="{937AABBB-065B-A2DC-7EAA-F94184BF42DA}"/>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18" name="Freeform 4">
            <a:extLst>
              <a:ext uri="{FF2B5EF4-FFF2-40B4-BE49-F238E27FC236}">
                <a16:creationId xmlns:a16="http://schemas.microsoft.com/office/drawing/2014/main" id="{8887C68E-3270-D4D8-48D8-602F1B17BA1D}"/>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6"/>
            <a:stretch>
              <a:fillRect/>
            </a:stretch>
          </a:blipFill>
        </p:spPr>
        <p:txBody>
          <a:bodyPr/>
          <a:lstStyle/>
          <a:p>
            <a:endParaRPr lang="en-US"/>
          </a:p>
        </p:txBody>
      </p:sp>
      <p:sp>
        <p:nvSpPr>
          <p:cNvPr id="19" name="TextBox 27">
            <a:extLst>
              <a:ext uri="{FF2B5EF4-FFF2-40B4-BE49-F238E27FC236}">
                <a16:creationId xmlns:a16="http://schemas.microsoft.com/office/drawing/2014/main" id="{B921ACFE-E7D4-7B83-F6E0-497B102FD9F5}"/>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5C84CBD5-9DDE-8C4B-B02C-C0494B48FD42}" type="slidenum">
              <a:rPr lang="en-US" sz="2400" smtClean="0">
                <a:solidFill>
                  <a:srgbClr val="FFFFFF"/>
                </a:solidFill>
                <a:latin typeface="Open Sans" panose="020B0606030504020204" pitchFamily="34" charset="0"/>
              </a:rPr>
              <a:t>7</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
        <p:nvSpPr>
          <p:cNvPr id="20" name="Freeform 7">
            <a:extLst>
              <a:ext uri="{FF2B5EF4-FFF2-40B4-BE49-F238E27FC236}">
                <a16:creationId xmlns:a16="http://schemas.microsoft.com/office/drawing/2014/main" id="{4ED74C04-9186-C7F3-F99A-CCB85D78594E}"/>
              </a:ext>
            </a:extLst>
          </p:cNvPr>
          <p:cNvSpPr/>
          <p:nvPr/>
        </p:nvSpPr>
        <p:spPr>
          <a:xfrm>
            <a:off x="1081643" y="2956953"/>
            <a:ext cx="399336" cy="59164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1" name="Freeform 7">
            <a:extLst>
              <a:ext uri="{FF2B5EF4-FFF2-40B4-BE49-F238E27FC236}">
                <a16:creationId xmlns:a16="http://schemas.microsoft.com/office/drawing/2014/main" id="{AB2CC87B-7964-7DEF-F83C-756E5D050843}"/>
              </a:ext>
            </a:extLst>
          </p:cNvPr>
          <p:cNvSpPr/>
          <p:nvPr/>
        </p:nvSpPr>
        <p:spPr>
          <a:xfrm>
            <a:off x="1093738" y="3702015"/>
            <a:ext cx="399336" cy="59164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2" name="Freeform 7">
            <a:extLst>
              <a:ext uri="{FF2B5EF4-FFF2-40B4-BE49-F238E27FC236}">
                <a16:creationId xmlns:a16="http://schemas.microsoft.com/office/drawing/2014/main" id="{30700219-F728-3C3B-EB10-8F070278B77B}"/>
              </a:ext>
            </a:extLst>
          </p:cNvPr>
          <p:cNvSpPr/>
          <p:nvPr/>
        </p:nvSpPr>
        <p:spPr>
          <a:xfrm>
            <a:off x="1081643" y="4422471"/>
            <a:ext cx="399336" cy="59164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3" name="Freeform 7">
            <a:extLst>
              <a:ext uri="{FF2B5EF4-FFF2-40B4-BE49-F238E27FC236}">
                <a16:creationId xmlns:a16="http://schemas.microsoft.com/office/drawing/2014/main" id="{7FF74713-31B7-6BCD-20D0-D0CD437C1C6A}"/>
              </a:ext>
            </a:extLst>
          </p:cNvPr>
          <p:cNvSpPr/>
          <p:nvPr/>
        </p:nvSpPr>
        <p:spPr>
          <a:xfrm>
            <a:off x="1093738" y="5167533"/>
            <a:ext cx="399336" cy="59164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4" name="Freeform 7">
            <a:extLst>
              <a:ext uri="{FF2B5EF4-FFF2-40B4-BE49-F238E27FC236}">
                <a16:creationId xmlns:a16="http://schemas.microsoft.com/office/drawing/2014/main" id="{B28B80FA-9951-2BA7-B08C-6C7DC73EFAF6}"/>
              </a:ext>
            </a:extLst>
          </p:cNvPr>
          <p:cNvSpPr/>
          <p:nvPr/>
        </p:nvSpPr>
        <p:spPr>
          <a:xfrm>
            <a:off x="1093738" y="5882298"/>
            <a:ext cx="399336" cy="59164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5" name="Freeform 7">
            <a:extLst>
              <a:ext uri="{FF2B5EF4-FFF2-40B4-BE49-F238E27FC236}">
                <a16:creationId xmlns:a16="http://schemas.microsoft.com/office/drawing/2014/main" id="{47C06D43-C844-5441-F916-18C9CB6D7480}"/>
              </a:ext>
            </a:extLst>
          </p:cNvPr>
          <p:cNvSpPr/>
          <p:nvPr/>
        </p:nvSpPr>
        <p:spPr>
          <a:xfrm>
            <a:off x="1081643" y="6611772"/>
            <a:ext cx="399336" cy="59164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2488409"/>
            <a:ext cx="15169289" cy="502879"/>
          </a:xfrm>
          <a:prstGeom prst="rect">
            <a:avLst/>
          </a:prstGeom>
        </p:spPr>
        <p:txBody>
          <a:bodyPr lIns="0" tIns="0" rIns="0" bIns="0" rtlCol="0" anchor="t">
            <a:spAutoFit/>
          </a:bodyPr>
          <a:lstStyle/>
          <a:p>
            <a:pPr>
              <a:lnSpc>
                <a:spcPts val="3960"/>
              </a:lnSpc>
            </a:pPr>
            <a:r>
              <a:rPr lang="en-US" sz="3600">
                <a:solidFill>
                  <a:srgbClr val="000000"/>
                </a:solidFill>
                <a:latin typeface="Nunito Sans"/>
              </a:rPr>
              <a:t>At RSG Advisory we specialize in employer sponsored retirement plans.</a:t>
            </a:r>
          </a:p>
        </p:txBody>
      </p:sp>
      <p:sp>
        <p:nvSpPr>
          <p:cNvPr id="6" name="TextBox 6"/>
          <p:cNvSpPr txBox="1"/>
          <p:nvPr/>
        </p:nvSpPr>
        <p:spPr>
          <a:xfrm>
            <a:off x="1028700" y="885825"/>
            <a:ext cx="16230600" cy="1062599"/>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Our Core business</a:t>
            </a:r>
          </a:p>
        </p:txBody>
      </p:sp>
      <p:grpSp>
        <p:nvGrpSpPr>
          <p:cNvPr id="7" name="Group 7"/>
          <p:cNvGrpSpPr/>
          <p:nvPr/>
        </p:nvGrpSpPr>
        <p:grpSpPr>
          <a:xfrm>
            <a:off x="7789623" y="6104083"/>
            <a:ext cx="2798113" cy="2997519"/>
            <a:chOff x="0" y="279985"/>
            <a:chExt cx="3730818" cy="3996692"/>
          </a:xfrm>
        </p:grpSpPr>
        <p:sp>
          <p:nvSpPr>
            <p:cNvPr id="8" name="Freeform 8"/>
            <p:cNvSpPr/>
            <p:nvPr/>
          </p:nvSpPr>
          <p:spPr>
            <a:xfrm rot="-1617535" flipH="1">
              <a:off x="1163234" y="279985"/>
              <a:ext cx="1786448" cy="2299827"/>
            </a:xfrm>
            <a:custGeom>
              <a:avLst/>
              <a:gdLst/>
              <a:ahLst/>
              <a:cxnLst/>
              <a:rect l="l" t="t" r="r" b="b"/>
              <a:pathLst>
                <a:path w="1786448" h="2299827">
                  <a:moveTo>
                    <a:pt x="1786448" y="0"/>
                  </a:moveTo>
                  <a:lnTo>
                    <a:pt x="0" y="0"/>
                  </a:lnTo>
                  <a:lnTo>
                    <a:pt x="0" y="2299828"/>
                  </a:lnTo>
                  <a:lnTo>
                    <a:pt x="1786448" y="2299828"/>
                  </a:lnTo>
                  <a:lnTo>
                    <a:pt x="17864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1115738" y="475776"/>
              <a:ext cx="1266947" cy="126694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1" name="TextBox 11"/>
              <p:cNvSpPr txBox="1"/>
              <p:nvPr/>
            </p:nvSpPr>
            <p:spPr>
              <a:xfrm>
                <a:off x="76200" y="38100"/>
                <a:ext cx="660400" cy="698500"/>
              </a:xfrm>
              <a:prstGeom prst="rect">
                <a:avLst/>
              </a:prstGeom>
            </p:spPr>
            <p:txBody>
              <a:bodyPr lIns="38707" tIns="38707" rIns="38707" bIns="38707" rtlCol="0" anchor="ctr"/>
              <a:lstStyle/>
              <a:p>
                <a:pPr algn="ctr">
                  <a:lnSpc>
                    <a:spcPts val="3034"/>
                  </a:lnSpc>
                </a:pPr>
                <a:endParaRPr/>
              </a:p>
            </p:txBody>
          </p:sp>
        </p:grpSp>
        <p:sp>
          <p:nvSpPr>
            <p:cNvPr id="12" name="Freeform 12"/>
            <p:cNvSpPr/>
            <p:nvPr/>
          </p:nvSpPr>
          <p:spPr>
            <a:xfrm>
              <a:off x="1115738" y="475776"/>
              <a:ext cx="1266947" cy="1266947"/>
            </a:xfrm>
            <a:custGeom>
              <a:avLst/>
              <a:gdLst/>
              <a:ahLst/>
              <a:cxnLst/>
              <a:rect l="l" t="t" r="r" b="b"/>
              <a:pathLst>
                <a:path w="1266947" h="1266947">
                  <a:moveTo>
                    <a:pt x="0" y="0"/>
                  </a:moveTo>
                  <a:lnTo>
                    <a:pt x="1266947" y="0"/>
                  </a:lnTo>
                  <a:lnTo>
                    <a:pt x="1266947" y="1266947"/>
                  </a:lnTo>
                  <a:lnTo>
                    <a:pt x="0" y="12669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0" y="2498413"/>
              <a:ext cx="3730818" cy="1778264"/>
            </a:xfrm>
            <a:prstGeom prst="rect">
              <a:avLst/>
            </a:prstGeom>
          </p:spPr>
          <p:txBody>
            <a:bodyPr lIns="0" tIns="0" rIns="0" bIns="0" rtlCol="0" anchor="t">
              <a:spAutoFit/>
            </a:bodyPr>
            <a:lstStyle/>
            <a:p>
              <a:pPr algn="ctr">
                <a:lnSpc>
                  <a:spcPts val="2579"/>
                </a:lnSpc>
              </a:pPr>
              <a:r>
                <a:rPr lang="en-US" sz="2344" dirty="0">
                  <a:solidFill>
                    <a:srgbClr val="000000"/>
                  </a:solidFill>
                  <a:latin typeface="Open Sans" panose="020B0606030504020204" pitchFamily="34" charset="0"/>
                </a:rPr>
                <a:t>Retirement planning starts with </a:t>
              </a:r>
              <a:r>
                <a:rPr lang="en-US" sz="2344" dirty="0">
                  <a:solidFill>
                    <a:srgbClr val="000000"/>
                  </a:solidFill>
                  <a:latin typeface="Open Sans Bold"/>
                </a:rPr>
                <a:t>understanding</a:t>
              </a:r>
              <a:r>
                <a:rPr lang="en-US" sz="2344" dirty="0">
                  <a:solidFill>
                    <a:srgbClr val="000000"/>
                  </a:solidFill>
                  <a:latin typeface="Open Sans" panose="020B0606030504020204" pitchFamily="34" charset="0"/>
                </a:rPr>
                <a:t> our clients’ needs.</a:t>
              </a:r>
            </a:p>
          </p:txBody>
        </p:sp>
      </p:grpSp>
      <p:grpSp>
        <p:nvGrpSpPr>
          <p:cNvPr id="14" name="Group 14"/>
          <p:cNvGrpSpPr/>
          <p:nvPr/>
        </p:nvGrpSpPr>
        <p:grpSpPr>
          <a:xfrm>
            <a:off x="4477643" y="5922685"/>
            <a:ext cx="2818529" cy="2491274"/>
            <a:chOff x="0" y="0"/>
            <a:chExt cx="3758039" cy="3321698"/>
          </a:xfrm>
        </p:grpSpPr>
        <p:sp>
          <p:nvSpPr>
            <p:cNvPr id="15" name="Freeform 15"/>
            <p:cNvSpPr/>
            <p:nvPr/>
          </p:nvSpPr>
          <p:spPr>
            <a:xfrm>
              <a:off x="717507" y="0"/>
              <a:ext cx="1824907" cy="2115834"/>
            </a:xfrm>
            <a:custGeom>
              <a:avLst/>
              <a:gdLst/>
              <a:ahLst/>
              <a:cxnLst/>
              <a:rect l="l" t="t" r="r" b="b"/>
              <a:pathLst>
                <a:path w="1824907" h="2115834">
                  <a:moveTo>
                    <a:pt x="0" y="0"/>
                  </a:moveTo>
                  <a:lnTo>
                    <a:pt x="1824908" y="0"/>
                  </a:lnTo>
                  <a:lnTo>
                    <a:pt x="1824908" y="2115834"/>
                  </a:lnTo>
                  <a:lnTo>
                    <a:pt x="0" y="21158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16"/>
            <p:cNvSpPr txBox="1"/>
            <p:nvPr/>
          </p:nvSpPr>
          <p:spPr>
            <a:xfrm>
              <a:off x="0" y="2438638"/>
              <a:ext cx="3758039" cy="883061"/>
            </a:xfrm>
            <a:prstGeom prst="rect">
              <a:avLst/>
            </a:prstGeom>
          </p:spPr>
          <p:txBody>
            <a:bodyPr lIns="0" tIns="0" rIns="0" bIns="0" rtlCol="0" anchor="t">
              <a:spAutoFit/>
            </a:bodyPr>
            <a:lstStyle/>
            <a:p>
              <a:pPr algn="ctr">
                <a:lnSpc>
                  <a:spcPts val="2579"/>
                </a:lnSpc>
              </a:pPr>
              <a:r>
                <a:rPr lang="en-US" sz="2344" dirty="0">
                  <a:solidFill>
                    <a:srgbClr val="000000"/>
                  </a:solidFill>
                  <a:latin typeface="Open Sans" panose="020B0606030504020204" pitchFamily="34" charset="0"/>
                </a:rPr>
                <a:t>There is great value in </a:t>
              </a:r>
              <a:r>
                <a:rPr lang="en-US" sz="2344" dirty="0">
                  <a:solidFill>
                    <a:srgbClr val="000000"/>
                  </a:solidFill>
                  <a:latin typeface="Open Sans Bold"/>
                </a:rPr>
                <a:t>education</a:t>
              </a:r>
              <a:r>
                <a:rPr lang="en-US" sz="2344" dirty="0">
                  <a:solidFill>
                    <a:srgbClr val="000000"/>
                  </a:solidFill>
                  <a:latin typeface="Open Sans" panose="020B0606030504020204" pitchFamily="34" charset="0"/>
                </a:rPr>
                <a:t>.</a:t>
              </a:r>
            </a:p>
          </p:txBody>
        </p:sp>
      </p:grpSp>
      <p:grpSp>
        <p:nvGrpSpPr>
          <p:cNvPr id="17" name="Group 17"/>
          <p:cNvGrpSpPr/>
          <p:nvPr/>
        </p:nvGrpSpPr>
        <p:grpSpPr>
          <a:xfrm>
            <a:off x="11083036" y="6243287"/>
            <a:ext cx="2597463" cy="2502673"/>
            <a:chOff x="0" y="0"/>
            <a:chExt cx="3463285" cy="3336897"/>
          </a:xfrm>
        </p:grpSpPr>
        <p:sp>
          <p:nvSpPr>
            <p:cNvPr id="18" name="Freeform 18"/>
            <p:cNvSpPr/>
            <p:nvPr/>
          </p:nvSpPr>
          <p:spPr>
            <a:xfrm>
              <a:off x="789898" y="0"/>
              <a:ext cx="1883489" cy="1640990"/>
            </a:xfrm>
            <a:custGeom>
              <a:avLst/>
              <a:gdLst/>
              <a:ahLst/>
              <a:cxnLst/>
              <a:rect l="l" t="t" r="r" b="b"/>
              <a:pathLst>
                <a:path w="1883489" h="1640990">
                  <a:moveTo>
                    <a:pt x="0" y="0"/>
                  </a:moveTo>
                  <a:lnTo>
                    <a:pt x="1883489" y="0"/>
                  </a:lnTo>
                  <a:lnTo>
                    <a:pt x="1883489" y="1640990"/>
                  </a:lnTo>
                  <a:lnTo>
                    <a:pt x="0" y="16409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TextBox 19"/>
            <p:cNvSpPr txBox="1"/>
            <p:nvPr/>
          </p:nvSpPr>
          <p:spPr>
            <a:xfrm>
              <a:off x="0" y="2003198"/>
              <a:ext cx="3463285" cy="1333699"/>
            </a:xfrm>
            <a:prstGeom prst="rect">
              <a:avLst/>
            </a:prstGeom>
          </p:spPr>
          <p:txBody>
            <a:bodyPr lIns="0" tIns="0" rIns="0" bIns="0" rtlCol="0" anchor="t">
              <a:spAutoFit/>
            </a:bodyPr>
            <a:lstStyle/>
            <a:p>
              <a:pPr algn="ctr">
                <a:lnSpc>
                  <a:spcPts val="2579"/>
                </a:lnSpc>
              </a:pPr>
              <a:r>
                <a:rPr lang="en-US" sz="2344" dirty="0">
                  <a:solidFill>
                    <a:srgbClr val="000000"/>
                  </a:solidFill>
                  <a:latin typeface="Open Sans" panose="020B0606030504020204" pitchFamily="34" charset="0"/>
                </a:rPr>
                <a:t>Everyone should be </a:t>
              </a:r>
              <a:r>
                <a:rPr lang="en-US" sz="2344" dirty="0">
                  <a:solidFill>
                    <a:srgbClr val="000000"/>
                  </a:solidFill>
                  <a:latin typeface="Open Sans Bold"/>
                </a:rPr>
                <a:t>empowered</a:t>
              </a:r>
              <a:r>
                <a:rPr lang="en-US" sz="2344" dirty="0">
                  <a:solidFill>
                    <a:srgbClr val="000000"/>
                  </a:solidFill>
                  <a:latin typeface="Open Sans" panose="020B0606030504020204" pitchFamily="34" charset="0"/>
                </a:rPr>
                <a:t> to retire with dignity.</a:t>
              </a:r>
            </a:p>
          </p:txBody>
        </p:sp>
      </p:grpSp>
      <p:grpSp>
        <p:nvGrpSpPr>
          <p:cNvPr id="20" name="Group 20"/>
          <p:cNvGrpSpPr/>
          <p:nvPr/>
        </p:nvGrpSpPr>
        <p:grpSpPr>
          <a:xfrm>
            <a:off x="1305760" y="3200690"/>
            <a:ext cx="10151830" cy="2547301"/>
            <a:chOff x="0" y="0"/>
            <a:chExt cx="13535774" cy="3396402"/>
          </a:xfrm>
        </p:grpSpPr>
        <p:sp>
          <p:nvSpPr>
            <p:cNvPr id="21" name="Freeform 21"/>
            <p:cNvSpPr/>
            <p:nvPr/>
          </p:nvSpPr>
          <p:spPr>
            <a:xfrm>
              <a:off x="0" y="0"/>
              <a:ext cx="749577" cy="779794"/>
            </a:xfrm>
            <a:custGeom>
              <a:avLst/>
              <a:gdLst/>
              <a:ahLst/>
              <a:cxnLst/>
              <a:rect l="l" t="t" r="r" b="b"/>
              <a:pathLst>
                <a:path w="749577" h="779794">
                  <a:moveTo>
                    <a:pt x="0" y="0"/>
                  </a:moveTo>
                  <a:lnTo>
                    <a:pt x="749577" y="0"/>
                  </a:lnTo>
                  <a:lnTo>
                    <a:pt x="749577" y="779794"/>
                  </a:lnTo>
                  <a:lnTo>
                    <a:pt x="0" y="7797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Freeform 22"/>
            <p:cNvSpPr/>
            <p:nvPr/>
          </p:nvSpPr>
          <p:spPr>
            <a:xfrm>
              <a:off x="0" y="868694"/>
              <a:ext cx="749577" cy="779794"/>
            </a:xfrm>
            <a:custGeom>
              <a:avLst/>
              <a:gdLst/>
              <a:ahLst/>
              <a:cxnLst/>
              <a:rect l="l" t="t" r="r" b="b"/>
              <a:pathLst>
                <a:path w="749577" h="779794">
                  <a:moveTo>
                    <a:pt x="0" y="0"/>
                  </a:moveTo>
                  <a:lnTo>
                    <a:pt x="749577" y="0"/>
                  </a:lnTo>
                  <a:lnTo>
                    <a:pt x="749577" y="779795"/>
                  </a:lnTo>
                  <a:lnTo>
                    <a:pt x="0" y="7797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a:off x="0" y="1737389"/>
              <a:ext cx="749577" cy="779794"/>
            </a:xfrm>
            <a:custGeom>
              <a:avLst/>
              <a:gdLst/>
              <a:ahLst/>
              <a:cxnLst/>
              <a:rect l="l" t="t" r="r" b="b"/>
              <a:pathLst>
                <a:path w="749577" h="779794">
                  <a:moveTo>
                    <a:pt x="0" y="0"/>
                  </a:moveTo>
                  <a:lnTo>
                    <a:pt x="749577" y="0"/>
                  </a:lnTo>
                  <a:lnTo>
                    <a:pt x="749577" y="779794"/>
                  </a:lnTo>
                  <a:lnTo>
                    <a:pt x="0" y="7797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4" name="TextBox 24"/>
            <p:cNvSpPr txBox="1"/>
            <p:nvPr/>
          </p:nvSpPr>
          <p:spPr>
            <a:xfrm>
              <a:off x="1130260" y="48263"/>
              <a:ext cx="12405514" cy="3348139"/>
            </a:xfrm>
            <a:prstGeom prst="rect">
              <a:avLst/>
            </a:prstGeom>
          </p:spPr>
          <p:txBody>
            <a:bodyPr lIns="0" tIns="0" rIns="0" bIns="0" rtlCol="0" anchor="t">
              <a:spAutoFit/>
            </a:bodyPr>
            <a:lstStyle/>
            <a:p>
              <a:pPr>
                <a:lnSpc>
                  <a:spcPts val="5039"/>
                </a:lnSpc>
              </a:pPr>
              <a:r>
                <a:rPr lang="en-US" sz="3599">
                  <a:solidFill>
                    <a:srgbClr val="000000"/>
                  </a:solidFill>
                  <a:latin typeface="Nunito Sans"/>
                </a:rPr>
                <a:t>Full service, holistic, independent approach</a:t>
              </a:r>
            </a:p>
            <a:p>
              <a:pPr>
                <a:lnSpc>
                  <a:spcPts val="5039"/>
                </a:lnSpc>
              </a:pPr>
              <a:r>
                <a:rPr lang="en-US" sz="3599">
                  <a:solidFill>
                    <a:srgbClr val="000000"/>
                  </a:solidFill>
                  <a:latin typeface="Nunito Sans"/>
                </a:rPr>
                <a:t>Knowledgable Advisory Specialists</a:t>
              </a:r>
            </a:p>
            <a:p>
              <a:pPr>
                <a:lnSpc>
                  <a:spcPts val="5039"/>
                </a:lnSpc>
              </a:pPr>
              <a:r>
                <a:rPr lang="en-US" sz="3599">
                  <a:solidFill>
                    <a:srgbClr val="000000"/>
                  </a:solidFill>
                  <a:latin typeface="Nunito Sans"/>
                </a:rPr>
                <a:t>Fiduciary administrators</a:t>
              </a:r>
            </a:p>
            <a:p>
              <a:pPr>
                <a:lnSpc>
                  <a:spcPts val="5039"/>
                </a:lnSpc>
              </a:pPr>
              <a:r>
                <a:rPr lang="en-US" sz="3599">
                  <a:solidFill>
                    <a:srgbClr val="000000"/>
                  </a:solidFill>
                  <a:latin typeface="Nunito Sans"/>
                </a:rPr>
                <a:t>Trusted Partners</a:t>
              </a:r>
            </a:p>
          </p:txBody>
        </p:sp>
        <p:sp>
          <p:nvSpPr>
            <p:cNvPr id="25" name="Freeform 25"/>
            <p:cNvSpPr/>
            <p:nvPr/>
          </p:nvSpPr>
          <p:spPr>
            <a:xfrm>
              <a:off x="0" y="2606083"/>
              <a:ext cx="749577" cy="779794"/>
            </a:xfrm>
            <a:custGeom>
              <a:avLst/>
              <a:gdLst/>
              <a:ahLst/>
              <a:cxnLst/>
              <a:rect l="l" t="t" r="r" b="b"/>
              <a:pathLst>
                <a:path w="749577" h="779794">
                  <a:moveTo>
                    <a:pt x="0" y="0"/>
                  </a:moveTo>
                  <a:lnTo>
                    <a:pt x="749577" y="0"/>
                  </a:lnTo>
                  <a:lnTo>
                    <a:pt x="749577" y="779795"/>
                  </a:lnTo>
                  <a:lnTo>
                    <a:pt x="0" y="7797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26" name="TextBox 26"/>
          <p:cNvSpPr txBox="1"/>
          <p:nvPr/>
        </p:nvSpPr>
        <p:spPr>
          <a:xfrm>
            <a:off x="1028700" y="7669364"/>
            <a:ext cx="2633753" cy="502879"/>
          </a:xfrm>
          <a:prstGeom prst="rect">
            <a:avLst/>
          </a:prstGeom>
        </p:spPr>
        <p:txBody>
          <a:bodyPr lIns="0" tIns="0" rIns="0" bIns="0" rtlCol="0" anchor="t">
            <a:spAutoFit/>
          </a:bodyPr>
          <a:lstStyle/>
          <a:p>
            <a:pPr>
              <a:lnSpc>
                <a:spcPts val="3960"/>
              </a:lnSpc>
            </a:pPr>
            <a:r>
              <a:rPr lang="en-US" sz="3600">
                <a:solidFill>
                  <a:srgbClr val="000000"/>
                </a:solidFill>
                <a:latin typeface="Nunito Sans"/>
              </a:rPr>
              <a:t>We believe: </a:t>
            </a:r>
          </a:p>
        </p:txBody>
      </p:sp>
      <p:grpSp>
        <p:nvGrpSpPr>
          <p:cNvPr id="28" name="Group 2">
            <a:extLst>
              <a:ext uri="{FF2B5EF4-FFF2-40B4-BE49-F238E27FC236}">
                <a16:creationId xmlns:a16="http://schemas.microsoft.com/office/drawing/2014/main" id="{D1C7F308-AB0C-5D14-108F-51DDC1C24D0E}"/>
              </a:ext>
            </a:extLst>
          </p:cNvPr>
          <p:cNvGrpSpPr/>
          <p:nvPr/>
        </p:nvGrpSpPr>
        <p:grpSpPr>
          <a:xfrm>
            <a:off x="-227752" y="9554333"/>
            <a:ext cx="18998834" cy="998080"/>
            <a:chOff x="0" y="0"/>
            <a:chExt cx="6426766" cy="337622"/>
          </a:xfrm>
        </p:grpSpPr>
        <p:sp>
          <p:nvSpPr>
            <p:cNvPr id="29" name="Freeform 3">
              <a:extLst>
                <a:ext uri="{FF2B5EF4-FFF2-40B4-BE49-F238E27FC236}">
                  <a16:creationId xmlns:a16="http://schemas.microsoft.com/office/drawing/2014/main" id="{35D5A6BA-7021-CBF7-97BA-844A252B74A4}"/>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30" name="Freeform 4">
            <a:extLst>
              <a:ext uri="{FF2B5EF4-FFF2-40B4-BE49-F238E27FC236}">
                <a16:creationId xmlns:a16="http://schemas.microsoft.com/office/drawing/2014/main" id="{175B2DB5-375A-15FD-7EF1-A00934FB29FC}"/>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14"/>
            <a:stretch>
              <a:fillRect/>
            </a:stretch>
          </a:blipFill>
        </p:spPr>
        <p:txBody>
          <a:bodyPr/>
          <a:lstStyle/>
          <a:p>
            <a:endParaRPr lang="en-US"/>
          </a:p>
        </p:txBody>
      </p:sp>
      <p:sp>
        <p:nvSpPr>
          <p:cNvPr id="31" name="TextBox 27">
            <a:extLst>
              <a:ext uri="{FF2B5EF4-FFF2-40B4-BE49-F238E27FC236}">
                <a16:creationId xmlns:a16="http://schemas.microsoft.com/office/drawing/2014/main" id="{D99F80E1-D075-FC07-BBC9-473609746C38}"/>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38BDB177-66D9-6F4F-9F6F-A897F9923237}" type="slidenum">
              <a:rPr lang="en-US" sz="2400" smtClean="0">
                <a:solidFill>
                  <a:srgbClr val="FFFFFF"/>
                </a:solidFill>
                <a:latin typeface="Open Sans" panose="020B0606030504020204" pitchFamily="34" charset="0"/>
              </a:rPr>
              <a:t>8</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rot="-7951904">
            <a:off x="5089768" y="5143500"/>
            <a:ext cx="4054232" cy="4410833"/>
          </a:xfrm>
          <a:custGeom>
            <a:avLst/>
            <a:gdLst/>
            <a:ahLst/>
            <a:cxnLst/>
            <a:rect l="l" t="t" r="r" b="b"/>
            <a:pathLst>
              <a:path w="4054232" h="4410833">
                <a:moveTo>
                  <a:pt x="0" y="0"/>
                </a:moveTo>
                <a:lnTo>
                  <a:pt x="4054232" y="0"/>
                </a:lnTo>
                <a:lnTo>
                  <a:pt x="4054232" y="4410833"/>
                </a:lnTo>
                <a:lnTo>
                  <a:pt x="0" y="4410833"/>
                </a:lnTo>
                <a:lnTo>
                  <a:pt x="0" y="0"/>
                </a:lnTo>
                <a:close/>
              </a:path>
            </a:pathLst>
          </a:custGeom>
          <a:blipFill>
            <a:blip r:embed="rId4"/>
            <a:stretch>
              <a:fillRect r="-114410"/>
            </a:stretch>
          </a:blipFill>
        </p:spPr>
        <p:txBody>
          <a:bodyPr/>
          <a:lstStyle/>
          <a:p>
            <a:endParaRPr lang="en-US"/>
          </a:p>
        </p:txBody>
      </p:sp>
      <p:sp>
        <p:nvSpPr>
          <p:cNvPr id="6" name="TextBox 6"/>
          <p:cNvSpPr txBox="1"/>
          <p:nvPr/>
        </p:nvSpPr>
        <p:spPr>
          <a:xfrm>
            <a:off x="1028700" y="2206082"/>
            <a:ext cx="8332328" cy="3165907"/>
          </a:xfrm>
          <a:prstGeom prst="rect">
            <a:avLst/>
          </a:prstGeom>
        </p:spPr>
        <p:txBody>
          <a:bodyPr lIns="0" tIns="0" rIns="0" bIns="0" rtlCol="0" anchor="t">
            <a:spAutoFit/>
          </a:bodyPr>
          <a:lstStyle/>
          <a:p>
            <a:pPr>
              <a:lnSpc>
                <a:spcPts val="5040"/>
              </a:lnSpc>
            </a:pPr>
            <a:r>
              <a:rPr lang="en-US" sz="3600">
                <a:solidFill>
                  <a:srgbClr val="000000"/>
                </a:solidFill>
                <a:latin typeface="Nunito Sans"/>
              </a:rPr>
              <a:t>Your business' future matters. This is not a one size fits all world. RSG embraces creating highly customized plan solutions for your business both today and into the future. </a:t>
            </a:r>
          </a:p>
        </p:txBody>
      </p:sp>
      <p:grpSp>
        <p:nvGrpSpPr>
          <p:cNvPr id="7" name="Group 7"/>
          <p:cNvGrpSpPr/>
          <p:nvPr/>
        </p:nvGrpSpPr>
        <p:grpSpPr>
          <a:xfrm>
            <a:off x="9361028" y="2246157"/>
            <a:ext cx="6981153" cy="6743512"/>
            <a:chOff x="0" y="0"/>
            <a:chExt cx="9308204" cy="8991350"/>
          </a:xfrm>
        </p:grpSpPr>
        <p:sp>
          <p:nvSpPr>
            <p:cNvPr id="8" name="Freeform 8"/>
            <p:cNvSpPr/>
            <p:nvPr/>
          </p:nvSpPr>
          <p:spPr>
            <a:xfrm>
              <a:off x="0" y="0"/>
              <a:ext cx="9308204" cy="8991350"/>
            </a:xfrm>
            <a:custGeom>
              <a:avLst/>
              <a:gdLst/>
              <a:ahLst/>
              <a:cxnLst/>
              <a:rect l="l" t="t" r="r" b="b"/>
              <a:pathLst>
                <a:path w="9308204" h="8991350">
                  <a:moveTo>
                    <a:pt x="0" y="0"/>
                  </a:moveTo>
                  <a:lnTo>
                    <a:pt x="9308204" y="0"/>
                  </a:lnTo>
                  <a:lnTo>
                    <a:pt x="9308204" y="8991350"/>
                  </a:lnTo>
                  <a:lnTo>
                    <a:pt x="0" y="8991350"/>
                  </a:lnTo>
                  <a:lnTo>
                    <a:pt x="0" y="0"/>
                  </a:lnTo>
                  <a:close/>
                </a:path>
              </a:pathLst>
            </a:custGeom>
            <a:blipFill>
              <a:blip r:embed="rId4"/>
              <a:stretch>
                <a:fillRect l="-90367"/>
              </a:stretch>
            </a:blipFill>
          </p:spPr>
          <p:txBody>
            <a:bodyPr/>
            <a:lstStyle/>
            <a:p>
              <a:endParaRPr lang="en-US"/>
            </a:p>
          </p:txBody>
        </p:sp>
        <p:sp>
          <p:nvSpPr>
            <p:cNvPr id="9" name="Freeform 9"/>
            <p:cNvSpPr/>
            <p:nvPr/>
          </p:nvSpPr>
          <p:spPr>
            <a:xfrm>
              <a:off x="3923549" y="4221915"/>
              <a:ext cx="1878865" cy="547519"/>
            </a:xfrm>
            <a:custGeom>
              <a:avLst/>
              <a:gdLst/>
              <a:ahLst/>
              <a:cxnLst/>
              <a:rect l="l" t="t" r="r" b="b"/>
              <a:pathLst>
                <a:path w="1878865" h="547519">
                  <a:moveTo>
                    <a:pt x="0" y="0"/>
                  </a:moveTo>
                  <a:lnTo>
                    <a:pt x="1878865" y="0"/>
                  </a:lnTo>
                  <a:lnTo>
                    <a:pt x="1878865" y="547519"/>
                  </a:lnTo>
                  <a:lnTo>
                    <a:pt x="0" y="547519"/>
                  </a:lnTo>
                  <a:lnTo>
                    <a:pt x="0" y="0"/>
                  </a:lnTo>
                  <a:close/>
                </a:path>
              </a:pathLst>
            </a:custGeom>
            <a:blipFill>
              <a:blip r:embed="rId5"/>
              <a:stretch>
                <a:fillRect t="-66051" b="-91318"/>
              </a:stretch>
            </a:blipFill>
          </p:spPr>
          <p:txBody>
            <a:bodyPr/>
            <a:lstStyle/>
            <a:p>
              <a:endParaRPr lang="en-US"/>
            </a:p>
          </p:txBody>
        </p:sp>
      </p:grpSp>
      <p:sp>
        <p:nvSpPr>
          <p:cNvPr id="10" name="TextBox 10"/>
          <p:cNvSpPr txBox="1"/>
          <p:nvPr/>
        </p:nvSpPr>
        <p:spPr>
          <a:xfrm>
            <a:off x="1028700" y="885825"/>
            <a:ext cx="16230600" cy="1062599"/>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Purpose driven difference</a:t>
            </a:r>
          </a:p>
        </p:txBody>
      </p:sp>
      <p:sp>
        <p:nvSpPr>
          <p:cNvPr id="11" name="TextBox 11"/>
          <p:cNvSpPr txBox="1"/>
          <p:nvPr/>
        </p:nvSpPr>
        <p:spPr>
          <a:xfrm>
            <a:off x="2222078" y="8016980"/>
            <a:ext cx="3254060" cy="613369"/>
          </a:xfrm>
          <a:prstGeom prst="rect">
            <a:avLst/>
          </a:prstGeom>
        </p:spPr>
        <p:txBody>
          <a:bodyPr lIns="0" tIns="0" rIns="0" bIns="0" rtlCol="0" anchor="t">
            <a:spAutoFit/>
          </a:bodyPr>
          <a:lstStyle/>
          <a:p>
            <a:pPr>
              <a:lnSpc>
                <a:spcPts val="5040"/>
              </a:lnSpc>
            </a:pPr>
            <a:r>
              <a:rPr lang="en-US" sz="3600">
                <a:solidFill>
                  <a:srgbClr val="000000"/>
                </a:solidFill>
                <a:latin typeface="Nunito Sans Bold"/>
              </a:rPr>
              <a:t>Most Advisors</a:t>
            </a:r>
          </a:p>
        </p:txBody>
      </p:sp>
      <p:sp>
        <p:nvSpPr>
          <p:cNvPr id="12" name="TextBox 12"/>
          <p:cNvSpPr txBox="1"/>
          <p:nvPr/>
        </p:nvSpPr>
        <p:spPr>
          <a:xfrm>
            <a:off x="6166683" y="6060884"/>
            <a:ext cx="1663437" cy="410369"/>
          </a:xfrm>
          <a:prstGeom prst="rect">
            <a:avLst/>
          </a:prstGeom>
        </p:spPr>
        <p:txBody>
          <a:bodyPr wrap="square" lIns="0" tIns="0" rIns="0" bIns="0" rtlCol="0" anchor="t">
            <a:spAutoFit/>
          </a:bodyPr>
          <a:lstStyle/>
          <a:p>
            <a:pPr algn="ctr">
              <a:lnSpc>
                <a:spcPts val="1629"/>
              </a:lnSpc>
            </a:pPr>
            <a:r>
              <a:rPr lang="en-US" sz="1629" b="1" dirty="0">
                <a:solidFill>
                  <a:srgbClr val="FFFFFF"/>
                </a:solidFill>
                <a:latin typeface="Libby" pitchFamily="2" charset="0"/>
              </a:rPr>
              <a:t>Investment Analysis</a:t>
            </a:r>
          </a:p>
        </p:txBody>
      </p:sp>
      <p:sp>
        <p:nvSpPr>
          <p:cNvPr id="13" name="TextBox 13"/>
          <p:cNvSpPr txBox="1"/>
          <p:nvPr/>
        </p:nvSpPr>
        <p:spPr>
          <a:xfrm>
            <a:off x="11820774" y="3424946"/>
            <a:ext cx="2061661" cy="412877"/>
          </a:xfrm>
          <a:prstGeom prst="rect">
            <a:avLst/>
          </a:prstGeom>
        </p:spPr>
        <p:txBody>
          <a:bodyPr lIns="0" tIns="0" rIns="0" bIns="0" rtlCol="0" anchor="t">
            <a:spAutoFit/>
          </a:bodyPr>
          <a:lstStyle/>
          <a:p>
            <a:pPr algn="ctr">
              <a:lnSpc>
                <a:spcPts val="1629"/>
              </a:lnSpc>
            </a:pPr>
            <a:r>
              <a:rPr lang="en-US" sz="1500" b="1" dirty="0">
                <a:solidFill>
                  <a:srgbClr val="FFFFFF"/>
                </a:solidFill>
                <a:latin typeface="Libby" pitchFamily="2" charset="0"/>
              </a:rPr>
              <a:t>Investment Analysis</a:t>
            </a:r>
          </a:p>
        </p:txBody>
      </p:sp>
      <p:sp>
        <p:nvSpPr>
          <p:cNvPr id="14" name="TextBox 14"/>
          <p:cNvSpPr txBox="1"/>
          <p:nvPr/>
        </p:nvSpPr>
        <p:spPr>
          <a:xfrm>
            <a:off x="10515414" y="4348930"/>
            <a:ext cx="2061661" cy="412877"/>
          </a:xfrm>
          <a:prstGeom prst="rect">
            <a:avLst/>
          </a:prstGeom>
        </p:spPr>
        <p:txBody>
          <a:bodyPr lIns="0" tIns="0" rIns="0" bIns="0" rtlCol="0" anchor="t">
            <a:spAutoFit/>
          </a:bodyPr>
          <a:lstStyle/>
          <a:p>
            <a:pPr algn="ctr">
              <a:lnSpc>
                <a:spcPts val="1629"/>
              </a:lnSpc>
            </a:pPr>
            <a:r>
              <a:rPr lang="en-US" sz="1500" b="1" dirty="0">
                <a:solidFill>
                  <a:srgbClr val="FFFFFF"/>
                </a:solidFill>
                <a:latin typeface="Libby" pitchFamily="2" charset="0"/>
              </a:rPr>
              <a:t>Fiduciary Oversight</a:t>
            </a:r>
          </a:p>
        </p:txBody>
      </p:sp>
      <p:sp>
        <p:nvSpPr>
          <p:cNvPr id="15" name="TextBox 15"/>
          <p:cNvSpPr txBox="1"/>
          <p:nvPr/>
        </p:nvSpPr>
        <p:spPr>
          <a:xfrm>
            <a:off x="10302693" y="5583940"/>
            <a:ext cx="1865229" cy="410369"/>
          </a:xfrm>
          <a:prstGeom prst="rect">
            <a:avLst/>
          </a:prstGeom>
        </p:spPr>
        <p:txBody>
          <a:bodyPr lIns="0" tIns="0" rIns="0" bIns="0" rtlCol="0" anchor="t">
            <a:spAutoFit/>
          </a:bodyPr>
          <a:lstStyle/>
          <a:p>
            <a:pPr algn="ctr">
              <a:lnSpc>
                <a:spcPts val="1628"/>
              </a:lnSpc>
            </a:pPr>
            <a:r>
              <a:rPr lang="en-US" sz="1500" b="1" dirty="0">
                <a:solidFill>
                  <a:srgbClr val="FFFFFF"/>
                </a:solidFill>
                <a:latin typeface="Libby" pitchFamily="2" charset="0"/>
              </a:rPr>
              <a:t>Plan Governance</a:t>
            </a:r>
          </a:p>
        </p:txBody>
      </p:sp>
      <p:sp>
        <p:nvSpPr>
          <p:cNvPr id="16" name="TextBox 16"/>
          <p:cNvSpPr txBox="1"/>
          <p:nvPr/>
        </p:nvSpPr>
        <p:spPr>
          <a:xfrm>
            <a:off x="10830788" y="6672685"/>
            <a:ext cx="1865229" cy="410369"/>
          </a:xfrm>
          <a:prstGeom prst="rect">
            <a:avLst/>
          </a:prstGeom>
        </p:spPr>
        <p:txBody>
          <a:bodyPr lIns="0" tIns="0" rIns="0" bIns="0" rtlCol="0" anchor="t">
            <a:spAutoFit/>
          </a:bodyPr>
          <a:lstStyle/>
          <a:p>
            <a:pPr algn="ctr">
              <a:lnSpc>
                <a:spcPts val="1628"/>
              </a:lnSpc>
            </a:pPr>
            <a:r>
              <a:rPr lang="en-US" sz="1500" b="1" dirty="0">
                <a:solidFill>
                  <a:srgbClr val="FFFFFF"/>
                </a:solidFill>
                <a:latin typeface="Libby" pitchFamily="2" charset="0"/>
              </a:rPr>
              <a:t>Participant engagement</a:t>
            </a:r>
          </a:p>
        </p:txBody>
      </p:sp>
      <p:sp>
        <p:nvSpPr>
          <p:cNvPr id="17" name="TextBox 17"/>
          <p:cNvSpPr txBox="1"/>
          <p:nvPr/>
        </p:nvSpPr>
        <p:spPr>
          <a:xfrm>
            <a:off x="12281243" y="7460006"/>
            <a:ext cx="1865229" cy="426428"/>
          </a:xfrm>
          <a:prstGeom prst="rect">
            <a:avLst/>
          </a:prstGeom>
        </p:spPr>
        <p:txBody>
          <a:bodyPr lIns="0" tIns="0" rIns="0" bIns="0" rtlCol="0" anchor="t">
            <a:spAutoFit/>
          </a:bodyPr>
          <a:lstStyle/>
          <a:p>
            <a:pPr algn="ctr">
              <a:lnSpc>
                <a:spcPts val="1628"/>
              </a:lnSpc>
            </a:pPr>
            <a:r>
              <a:rPr lang="en-US" sz="1500" b="1" dirty="0">
                <a:solidFill>
                  <a:srgbClr val="FFFFFF"/>
                </a:solidFill>
                <a:latin typeface="Libby" pitchFamily="2" charset="0"/>
              </a:rPr>
              <a:t>Financial Wellness</a:t>
            </a:r>
          </a:p>
        </p:txBody>
      </p:sp>
      <p:sp>
        <p:nvSpPr>
          <p:cNvPr id="18" name="TextBox 18"/>
          <p:cNvSpPr txBox="1"/>
          <p:nvPr/>
        </p:nvSpPr>
        <p:spPr>
          <a:xfrm>
            <a:off x="13414416" y="6445184"/>
            <a:ext cx="2031800" cy="410369"/>
          </a:xfrm>
          <a:prstGeom prst="rect">
            <a:avLst/>
          </a:prstGeom>
        </p:spPr>
        <p:txBody>
          <a:bodyPr wrap="square" lIns="0" tIns="0" rIns="0" bIns="0" rtlCol="0" anchor="t">
            <a:spAutoFit/>
          </a:bodyPr>
          <a:lstStyle/>
          <a:p>
            <a:pPr algn="ctr">
              <a:lnSpc>
                <a:spcPts val="1628"/>
              </a:lnSpc>
            </a:pPr>
            <a:r>
              <a:rPr lang="en-US" sz="1500" b="1" dirty="0">
                <a:solidFill>
                  <a:srgbClr val="FFFFFF"/>
                </a:solidFill>
                <a:latin typeface="Libby" pitchFamily="2" charset="0"/>
              </a:rPr>
              <a:t>Fee Benchmarking</a:t>
            </a:r>
          </a:p>
        </p:txBody>
      </p:sp>
      <p:sp>
        <p:nvSpPr>
          <p:cNvPr id="19" name="TextBox 19"/>
          <p:cNvSpPr txBox="1"/>
          <p:nvPr/>
        </p:nvSpPr>
        <p:spPr>
          <a:xfrm>
            <a:off x="13785485" y="5216428"/>
            <a:ext cx="1911080" cy="410369"/>
          </a:xfrm>
          <a:prstGeom prst="rect">
            <a:avLst/>
          </a:prstGeom>
        </p:spPr>
        <p:txBody>
          <a:bodyPr wrap="square" lIns="0" tIns="0" rIns="0" bIns="0" rtlCol="0" anchor="t">
            <a:spAutoFit/>
          </a:bodyPr>
          <a:lstStyle/>
          <a:p>
            <a:pPr algn="ctr">
              <a:lnSpc>
                <a:spcPts val="1628"/>
              </a:lnSpc>
            </a:pPr>
            <a:r>
              <a:rPr lang="en-US" sz="1500" b="1" dirty="0">
                <a:solidFill>
                  <a:srgbClr val="FFFFFF"/>
                </a:solidFill>
                <a:latin typeface="Libby" pitchFamily="2" charset="0"/>
              </a:rPr>
              <a:t>ERISA Compliance</a:t>
            </a:r>
          </a:p>
        </p:txBody>
      </p:sp>
      <p:sp>
        <p:nvSpPr>
          <p:cNvPr id="20" name="TextBox 20"/>
          <p:cNvSpPr txBox="1"/>
          <p:nvPr/>
        </p:nvSpPr>
        <p:spPr>
          <a:xfrm>
            <a:off x="13321761" y="4069581"/>
            <a:ext cx="1865229" cy="205184"/>
          </a:xfrm>
          <a:prstGeom prst="rect">
            <a:avLst/>
          </a:prstGeom>
        </p:spPr>
        <p:txBody>
          <a:bodyPr lIns="0" tIns="0" rIns="0" bIns="0" rtlCol="0" anchor="t">
            <a:spAutoFit/>
          </a:bodyPr>
          <a:lstStyle/>
          <a:p>
            <a:pPr algn="ctr">
              <a:lnSpc>
                <a:spcPts val="1628"/>
              </a:lnSpc>
            </a:pPr>
            <a:r>
              <a:rPr lang="en-US" sz="1500" b="1" dirty="0">
                <a:solidFill>
                  <a:srgbClr val="FFFFFF"/>
                </a:solidFill>
                <a:latin typeface="Libby" pitchFamily="2" charset="0"/>
              </a:rPr>
              <a:t>Plan Design</a:t>
            </a:r>
          </a:p>
        </p:txBody>
      </p:sp>
      <p:grpSp>
        <p:nvGrpSpPr>
          <p:cNvPr id="22" name="Group 2">
            <a:extLst>
              <a:ext uri="{FF2B5EF4-FFF2-40B4-BE49-F238E27FC236}">
                <a16:creationId xmlns:a16="http://schemas.microsoft.com/office/drawing/2014/main" id="{478DF9CA-CA4A-0E80-7C12-573D7DC71E8A}"/>
              </a:ext>
            </a:extLst>
          </p:cNvPr>
          <p:cNvGrpSpPr/>
          <p:nvPr/>
        </p:nvGrpSpPr>
        <p:grpSpPr>
          <a:xfrm>
            <a:off x="-227752" y="9554333"/>
            <a:ext cx="18998834" cy="998080"/>
            <a:chOff x="0" y="0"/>
            <a:chExt cx="6426766" cy="337622"/>
          </a:xfrm>
        </p:grpSpPr>
        <p:sp>
          <p:nvSpPr>
            <p:cNvPr id="23" name="Freeform 3">
              <a:extLst>
                <a:ext uri="{FF2B5EF4-FFF2-40B4-BE49-F238E27FC236}">
                  <a16:creationId xmlns:a16="http://schemas.microsoft.com/office/drawing/2014/main" id="{369B6569-BFD4-79D8-DCE5-A8E0321302E6}"/>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24" name="Freeform 4">
            <a:extLst>
              <a:ext uri="{FF2B5EF4-FFF2-40B4-BE49-F238E27FC236}">
                <a16:creationId xmlns:a16="http://schemas.microsoft.com/office/drawing/2014/main" id="{2568A85C-62F3-D508-F7E1-E9A30A71697E}"/>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25" name="TextBox 27">
            <a:extLst>
              <a:ext uri="{FF2B5EF4-FFF2-40B4-BE49-F238E27FC236}">
                <a16:creationId xmlns:a16="http://schemas.microsoft.com/office/drawing/2014/main" id="{2A905D67-4C79-AD54-5777-3AD5A448611D}"/>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E9712677-7941-1242-B6FC-BA2D8F33BCEE}" type="slidenum">
              <a:rPr lang="en-US" sz="2400" smtClean="0">
                <a:solidFill>
                  <a:srgbClr val="FFFFFF"/>
                </a:solidFill>
                <a:latin typeface="Open Sans" panose="020B0606030504020204" pitchFamily="34" charset="0"/>
              </a:rPr>
              <a:t>9</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89</TotalTime>
  <Words>4720</Words>
  <Application>Microsoft Macintosh PowerPoint</Application>
  <PresentationFormat>Custom</PresentationFormat>
  <Paragraphs>718</Paragraphs>
  <Slides>47</Slides>
  <Notes>20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47</vt:i4>
      </vt:variant>
    </vt:vector>
  </HeadingPairs>
  <TitlesOfParts>
    <vt:vector size="65" baseType="lpstr">
      <vt:lpstr>Nunito Sans Italics</vt:lpstr>
      <vt:lpstr>IBM Plex Sans Condensed Bold</vt:lpstr>
      <vt:lpstr>Montserrat</vt:lpstr>
      <vt:lpstr>Libby</vt:lpstr>
      <vt:lpstr>IBM Plex Sans Condensed Italics</vt:lpstr>
      <vt:lpstr>IBM Plex Sans Condensed</vt:lpstr>
      <vt:lpstr>Open Sans Bold</vt:lpstr>
      <vt:lpstr>Calibri</vt:lpstr>
      <vt:lpstr>Nunito Sans Black</vt:lpstr>
      <vt:lpstr>Cambria</vt:lpstr>
      <vt:lpstr>Nunito Sans Bold</vt:lpstr>
      <vt:lpstr>IBM Plex Sans</vt:lpstr>
      <vt:lpstr>Nunito Sans</vt:lpstr>
      <vt:lpstr>League Spartan</vt:lpstr>
      <vt:lpstr>Arial</vt:lpstr>
      <vt:lpstr>Open Sans</vt:lpstr>
      <vt:lpstr>Nunito Sans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2023: Broad Based Advances </vt:lpstr>
      <vt:lpstr>“Magnificent 7” Drove S&amp;P performance</vt:lpstr>
      <vt:lpstr>2023: A Reversal Year</vt:lpstr>
      <vt:lpstr>Not yet Fully Recovered</vt:lpstr>
      <vt:lpstr>Recession on the doorstep?</vt:lpstr>
      <vt:lpstr>Investor Sentiment is Bullish</vt:lpstr>
      <vt:lpstr>Underweight Mag Seven.   Buy “Remaining” 493 Stocks</vt:lpstr>
      <vt:lpstr>Attractive Valuations Improve Their Odds</vt:lpstr>
      <vt:lpstr>Shifting Back to Our Structural Allocation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RSG Trustee Deck Master 2024</dc:title>
  <cp:lastModifiedBy>DJ Talbot</cp:lastModifiedBy>
  <cp:revision>7</cp:revision>
  <dcterms:created xsi:type="dcterms:W3CDTF">2006-08-16T00:00:00Z</dcterms:created>
  <dcterms:modified xsi:type="dcterms:W3CDTF">2024-04-30T17:23:45Z</dcterms:modified>
  <dc:identifier>DAGD2yCF0ko</dc:identifier>
</cp:coreProperties>
</file>