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8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Lst>
  <p:sldSz cx="18288000" cy="10287000"/>
  <p:notesSz cx="6858000" cy="9144000"/>
  <p:embeddedFontLst>
    <p:embeddedFont>
      <p:font typeface="Aleo" pitchFamily="2" charset="77"/>
      <p:regular r:id="rId90"/>
      <p:bold r:id="rId91"/>
      <p:italic r:id="rId92"/>
      <p:boldItalic r:id="rId93"/>
    </p:embeddedFont>
    <p:embeddedFont>
      <p:font typeface="League Spartan" pitchFamily="2" charset="77"/>
      <p:regular r:id="rId94"/>
      <p:bold r:id="rId95"/>
    </p:embeddedFont>
    <p:embeddedFont>
      <p:font typeface="Libby" pitchFamily="2" charset="0"/>
      <p:regular r:id="rId96"/>
      <p:bold r:id="rId97"/>
    </p:embeddedFont>
    <p:embeddedFont>
      <p:font typeface="Nunito Sans" pitchFamily="2" charset="77"/>
      <p:regular r:id="rId98"/>
      <p:bold r:id="rId99"/>
      <p:italic r:id="rId100"/>
      <p:boldItalic r:id="rId101"/>
    </p:embeddedFont>
    <p:embeddedFont>
      <p:font typeface="Open Sans" panose="020B0606030504020204" pitchFamily="34" charset="0"/>
      <p:regular r:id="rId102"/>
      <p:bold r:id="rId103"/>
      <p:italic r:id="rId104"/>
      <p:bold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7" autoAdjust="0"/>
    <p:restoredTop sz="94503" autoAdjust="0"/>
  </p:normalViewPr>
  <p:slideViewPr>
    <p:cSldViewPr>
      <p:cViewPr>
        <p:scale>
          <a:sx n="73" d="100"/>
          <a:sy n="73" d="100"/>
        </p:scale>
        <p:origin x="1472"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4.fntdata"/><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the only option branded for RSG Advisory.  Use it only as appropriate.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to use this chart: </a:t>
            </a:r>
          </a:p>
          <a:p>
            <a:r>
              <a:rPr lang="en-US"/>
              <a:t>• This analysis assumes you would like to maintain an equivalent lifestyle in retirement. </a:t>
            </a:r>
          </a:p>
          <a:p>
            <a:r>
              <a:rPr lang="en-US"/>
              <a:t>• Household income is assumed to be gross income (before taxes and savings). </a:t>
            </a:r>
          </a:p>
          <a:p>
            <a:r>
              <a:rPr lang="en-US"/>
              <a:t>• Go to the intersection of your current age and your closest current household income. </a:t>
            </a:r>
          </a:p>
          <a:p>
            <a:r>
              <a:rPr lang="en-US"/>
              <a:t>• Multiply your current household income by the checkpoint shown. This is the amount you should have saved today, assuming you continue contributions of 5% going forward. </a:t>
            </a:r>
          </a:p>
          <a:p>
            <a:r>
              <a:rPr lang="en-US"/>
              <a:t>• Example: For a 40-year-old with a household income of $50,000: $50,000 x 1.9 = $95,000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about compounding interest and its benefit of saving for retirement starting at a young age.  With more time, even a smaller contribution goes much further.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shows how increasing contributions each year has an increasingly larger impact over time. </a:t>
            </a:r>
          </a:p>
          <a:p>
            <a:endParaRPr lang="en-US"/>
          </a:p>
          <a:p>
            <a:r>
              <a:rPr lang="en-US"/>
              <a:t>Need to verify this source: https://am.jpmorgan.com/content/dam/jpm-am-aem/global/en/insights/retirement-insights/guide-to-retirement-us.pdf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tax benefits of multiple ways to contribute.</a:t>
            </a:r>
          </a:p>
          <a:p>
            <a:endParaRPr lang="en-US"/>
          </a:p>
          <a:p>
            <a:r>
              <a:rPr lang="en-US"/>
              <a:t>here is the original source from : </a:t>
            </a:r>
          </a:p>
          <a:p>
            <a:r>
              <a:rPr lang="en-US"/>
              <a:t>https://am.jpmorgan.com/content/dam/jpm-am-aem/global/en/insights/retirement-insights/guide-to-retirement-us.pdf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have a choice of how to invest your retirement savings based on your risk tolerance.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Balancing risk and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Social Security Administration (SSA) uses something called your Full Retirement Age (FRA) as the basis for calculating Social Security benefits. </a:t>
            </a:r>
          </a:p>
          <a:p>
            <a:endParaRPr lang="en-US"/>
          </a:p>
          <a:p>
            <a:r>
              <a:rPr lang="en-US"/>
              <a:t>The full retirement age is 66 if your were born 1943-1954.  FRA increases gradually if you were born from 1955 to 1960 until it reaches 67. For anyone born 1960 or later, full retirement benefits are payable at age 67.</a:t>
            </a:r>
          </a:p>
          <a:p>
            <a:endParaRPr lang="en-US"/>
          </a:p>
          <a:p>
            <a:r>
              <a:rPr lang="en-US"/>
              <a:t>Knowing your Full Retirement Age (FRA), makes it a lot easier to understand Social Security. </a:t>
            </a:r>
          </a:p>
          <a:p>
            <a:r>
              <a:rPr lang="en-US"/>
              <a:t>If you take any Social Security benefits before FRA, they will be reduced. If you apply for any benefit at or after FRA, the benefits grow or are maximized. </a:t>
            </a:r>
          </a:p>
          <a:p>
            <a:endParaRPr lang="en-US"/>
          </a:p>
          <a:p>
            <a:r>
              <a:rPr lang="en-US"/>
              <a:t>You’ll also notice that a lot of Social Security calculations are based on your FRA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all workers, you are eligible for Social Security retirement benefits after you have worked for 40 quarters. In 2023, you qualify for a quarter of work if you have earned income of $1,640. The Social Security Administration then averages your earnings over your 35 highest years of work to determine your Social Security retirement benefit. </a:t>
            </a:r>
          </a:p>
          <a:p>
            <a:endParaRPr lang="en-US"/>
          </a:p>
          <a:p>
            <a:r>
              <a:rPr lang="en-US"/>
              <a:t>If you claim Social Security before Full Retirement Age, your Social Security retirement benefits will be permanently reduced. If, however, you take your Social Security benefits at or after Full Retirement Age, your retirement benefits grow by 8% per year* up until age 70. This is in addition to any annual cost-of-living adjustments. The maximum Social Security retirement benefit is available at age 70.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younger than full retirement age, there is a limit to how much you can earn and still receive full Social Security benefits. </a:t>
            </a:r>
          </a:p>
          <a:p>
            <a:endParaRPr lang="en-US"/>
          </a:p>
          <a:p>
            <a:r>
              <a:rPr lang="en-US"/>
              <a:t>If you’re younger than full retirement age during all of 2023, the Social Security Administration (SSA) will deduct $1 from your benefits for each $2 you earn above $21,240. </a:t>
            </a:r>
          </a:p>
          <a:p>
            <a:endParaRPr lang="en-US"/>
          </a:p>
          <a:p>
            <a:r>
              <a:rPr lang="en-US"/>
              <a:t>If you reach full retirement age during 2023, the Social Security Administration will deduct $1 from your benefits for each $3 you earn above $56,520 until the month you reach full retirement age</a:t>
            </a:r>
          </a:p>
          <a:p>
            <a:r>
              <a:rPr lang="en-US"/>
              <a:t>This withholding applies to ANY Social Security benefit you receive. It affects your retirement, spousal, survivors and the divorce benefits.</a:t>
            </a:r>
          </a:p>
          <a:p>
            <a:r>
              <a:rPr lang="en-US"/>
              <a:t> </a:t>
            </a:r>
          </a:p>
          <a:p>
            <a:r>
              <a:rPr lang="en-US"/>
              <a:t>If you are married, the Social Security Administration only looks at the earnings of the individual who is collecting Social Security before FRA. For example:  One spouse is age 62, retired and receives their Social Security retirement benefit. The other spouse is age 65 working and earning $50,000. Social Security only looks at the wages of the spouse collecting Social Security – not both of their wages.  </a:t>
            </a:r>
          </a:p>
          <a:p>
            <a:endParaRPr lang="en-US"/>
          </a:p>
          <a:p>
            <a:r>
              <a:rPr lang="en-US"/>
              <a:t>Earnings limit looks at wages only. Unearned income (pensions, IRAs, rental income, etc.) does not cause Social Security benefits to be withheld while working and under FRA.</a:t>
            </a:r>
          </a:p>
          <a:p>
            <a:endParaRPr lang="en-US"/>
          </a:p>
          <a:p>
            <a:r>
              <a:rPr lang="en-US"/>
              <a:t>Additional Information if the clients ask: If you are collecting Social Security before Full Retirement Age and then return to work, the SSA will recalculate your benefit as if you had applied x months later. For example: if you claimed your retirement benefit at age 62, and then later went back to work for twelve months, the SSA will recalculate your benefits as if you had applied at age 63 (twelve months later).  You will see this increase when you attain Full Retirement Age. </a:t>
            </a:r>
          </a:p>
          <a:p>
            <a:endParaRPr lang="en-US"/>
          </a:p>
          <a:p>
            <a:r>
              <a:rPr lang="en-US"/>
              <a:t>Sources for this page: SSA Publication No. 05-10147 , SSA Publication No. 05-10069.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SSA also offers a spousal benefit. Even if you never worked, you may receive up to 50% of your spouse's benefit at Full Retirement Age. You could receive a reduced spousal benefit at age 62 of 32.5%-35% of your spouse's benefit at their retirement age. </a:t>
            </a:r>
          </a:p>
          <a:p>
            <a:r>
              <a:rPr lang="en-US"/>
              <a:t>In order to receive a spousal benefit, your spouse must have applied for his or her retirement benefit. Some other important things to know are: </a:t>
            </a:r>
          </a:p>
          <a:p>
            <a:r>
              <a:rPr lang="en-US"/>
              <a:t>Only one spouse a time can receive a spousal benefit. If you both worked, you generally receive the greater of your personal or spousal benefit.</a:t>
            </a:r>
          </a:p>
          <a:p>
            <a:r>
              <a:rPr lang="en-US"/>
              <a:t>The spousal benefits are always based on your spouse's benefit at Full Retirement Age, regardless of when he or she claim Social Security. 	</a:t>
            </a:r>
          </a:p>
          <a:p>
            <a:endParaRPr lang="en-US"/>
          </a:p>
          <a:p>
            <a:r>
              <a:rPr lang="en-US"/>
              <a:t>Notice that the spousal benefits do not grow after your Full Retirement Age. Even though the retirement benefit grows past your Full Retirement Age, the spousal benefit is maxed out at your Full Retirement Age. </a:t>
            </a:r>
          </a:p>
          <a:p>
            <a:r>
              <a:rPr lang="en-US"/>
              <a:t>By the way, if you are eligible for a divorced spousal benefit, it's calculated the same way. We'll get to the divorcee qualifications at the end of the section.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Surviving spouses aged 60-70 may have a couple of additional options:</a:t>
            </a:r>
          </a:p>
          <a:p>
            <a:endParaRPr lang="en-US"/>
          </a:p>
          <a:p>
            <a:r>
              <a:rPr lang="en-US"/>
              <a:t>Option 1: Start with reduced survivor, switch to retirement: Under this option, the widow (widower) starts with reduced survivors benefit as early as age 60. They then switch to their retirement benefit at any time between age 62 and 70.</a:t>
            </a:r>
          </a:p>
          <a:p>
            <a:endParaRPr lang="en-US"/>
          </a:p>
          <a:p>
            <a:r>
              <a:rPr lang="en-US"/>
              <a:t>Option 2: Start with reduced retirement, switch to full survivors. Under this option, the widow (widower) starts with the reduced retirement benefit as early as age 62. They then switch to the survivor benefit at any time. The survivor benefit is maximized if the survivor claims the survivor benefit at their (the survivor's) Full Retirement Age.</a:t>
            </a:r>
          </a:p>
          <a:p>
            <a:endParaRPr lang="en-US"/>
          </a:p>
          <a:p>
            <a:r>
              <a:rPr lang="en-US"/>
              <a:t>Remember: The earnings limit applies to any benefit that is received before Full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divorced, but your marriage lasted 10 consecutive years or longer, you may qualify for benefits off your ex-spouse. </a:t>
            </a:r>
          </a:p>
          <a:p>
            <a:r>
              <a:rPr lang="en-US"/>
              <a:t>You can receive a spousal benefit off your ex-spouse's record (even if he/she has remarried) if:</a:t>
            </a:r>
          </a:p>
          <a:p>
            <a:r>
              <a:rPr lang="en-US"/>
              <a:t>You are unmarried </a:t>
            </a:r>
          </a:p>
          <a:p>
            <a:r>
              <a:rPr lang="en-US"/>
              <a:t>You and your former spouse are age 62 or older </a:t>
            </a:r>
          </a:p>
          <a:p>
            <a:r>
              <a:rPr lang="en-US"/>
              <a:t>Your ex-spouse is entitled to Social Security retirement or disability benefits.</a:t>
            </a:r>
          </a:p>
          <a:p>
            <a:endParaRPr lang="en-US"/>
          </a:p>
          <a:p>
            <a:r>
              <a:rPr lang="en-US"/>
              <a:t>Unlike married couples (where your spouse needs to apply in order for you to receive a spousal benefit), if you are divorced, your former spouse does not need to apply for their retirement benefits in order for you to receive a divorced spousal benefit. If you can provide the Social Security office with your former spouse's name and SSN, a copy of the marriage license and divorce decree, the SSA will check to see if you qualify for a benefit off of your former spouse. </a:t>
            </a:r>
          </a:p>
          <a:p>
            <a:r>
              <a:rPr lang="en-US"/>
              <a:t>If both divorced spouses worked, each spouse generally receive the greater of their retirement or spousal benefit. However, if you were born on or before January 1, 1954, you may be eligible for restricted application (start with spousal, switch to your retirement benefit at a later age) as long as your ex-spouse is age 62 or older or disabled</a:t>
            </a:r>
          </a:p>
          <a:p>
            <a:endParaRPr lang="en-US"/>
          </a:p>
          <a:p>
            <a:r>
              <a:rPr lang="en-US"/>
              <a:t>If your former spouse has passed away, you are entitled to a survivors benefit as long as you:</a:t>
            </a:r>
          </a:p>
          <a:p>
            <a:r>
              <a:rPr lang="en-US"/>
              <a:t>Are age 60</a:t>
            </a:r>
          </a:p>
          <a:p>
            <a:r>
              <a:rPr lang="en-US"/>
              <a:t>Are unmarried or remarried after age 60. </a:t>
            </a:r>
          </a:p>
          <a:p>
            <a:endParaRPr lang="en-US"/>
          </a:p>
          <a:p>
            <a:r>
              <a:rPr lang="en-US"/>
              <a:t>If you are working and under FRA, the earnings limit applies to your divorce spousal benefits.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customize the information on this page to match your clients plan and succinctly summarize how the plan operates.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25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822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834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8853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145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689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79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37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2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546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86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2648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17.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9.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9.png"/><Relationship Id="rId7" Type="http://schemas.openxmlformats.org/officeDocument/2006/relationships/image" Target="../media/image5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image" Target="../media/image30.sv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30.sv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jpe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s://am.jpmorgan.com/content/dam/jpm-am-aem/global/en/insights/retirement-insights/guide-to-retirement-us.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9.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am.jpmorgan.com/content/dam/jpm-am-aem/global/en/insights/retirement-insights/guide-to-retirement-us.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individuals.voya.com/document/product-brochure/leader-target-date-capabilities.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9.sv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9.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s://am.jpmorgan.com/content/dam/jpm-am-aem/global/en/insights/retirement-insights/guide-to-retirement-us.pdf" TargetMode="Externa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19.sv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9.png"/><Relationship Id="rId7" Type="http://schemas.openxmlformats.org/officeDocument/2006/relationships/image" Target="../media/image8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9.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4.sv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hyperlink" Target="https://unclaimedretirementbenefits.com/" TargetMode="External"/><Relationship Id="rId3" Type="http://schemas.openxmlformats.org/officeDocument/2006/relationships/image" Target="../media/image69.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efast.dol.gov/welcome.html" TargetMode="External"/><Relationship Id="rId11" Type="http://schemas.openxmlformats.org/officeDocument/2006/relationships/image" Target="../media/image99.png"/><Relationship Id="rId5" Type="http://schemas.openxmlformats.org/officeDocument/2006/relationships/image" Target="../media/image19.svg"/><Relationship Id="rId10" Type="http://schemas.openxmlformats.org/officeDocument/2006/relationships/image" Target="../media/image98.svg"/><Relationship Id="rId4" Type="http://schemas.openxmlformats.org/officeDocument/2006/relationships/image" Target="../media/image18.png"/><Relationship Id="rId9" Type="http://schemas.openxmlformats.org/officeDocument/2006/relationships/image" Target="../media/image97.png"/><Relationship Id="rId14" Type="http://schemas.openxmlformats.org/officeDocument/2006/relationships/hyperlink" Target="https://unclaimed.org/searc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69.png"/><Relationship Id="rId7" Type="http://schemas.openxmlformats.org/officeDocument/2006/relationships/image" Target="../media/image105.svg"/><Relationship Id="rId12" Type="http://schemas.openxmlformats.org/officeDocument/2006/relationships/image" Target="../media/image110.png"/><Relationship Id="rId2" Type="http://schemas.openxmlformats.org/officeDocument/2006/relationships/notesSlide" Target="../notesSlides/notesSlide28.xml"/><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pn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12.png"/></Relationships>
</file>

<file path=ppt/slides/_rels/slide47.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69.png"/><Relationship Id="rId7"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8" Type="http://schemas.openxmlformats.org/officeDocument/2006/relationships/hyperlink" Target="https://drive.google.com/drive/u/0/folders/1ClbPerI81tjPI99fISHzxuIjdAAvQjts" TargetMode="External"/><Relationship Id="rId3" Type="http://schemas.openxmlformats.org/officeDocument/2006/relationships/image" Target="../media/image69.png"/><Relationship Id="rId7"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69.png"/><Relationship Id="rId7"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9.sv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9.sv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34.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9.sv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9.sv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30.svg"/><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30.svg"/><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30.sv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30.svg"/><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3.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48.png"/><Relationship Id="rId5" Type="http://schemas.openxmlformats.org/officeDocument/2006/relationships/image" Target="../media/image30.svg"/><Relationship Id="rId10" Type="http://schemas.openxmlformats.org/officeDocument/2006/relationships/image" Target="../media/image147.png"/><Relationship Id="rId4" Type="http://schemas.openxmlformats.org/officeDocument/2006/relationships/image" Target="../media/image29.png"/><Relationship Id="rId9" Type="http://schemas.openxmlformats.org/officeDocument/2006/relationships/image" Target="../media/image146.png"/><Relationship Id="rId14"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3.jpe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48.png"/><Relationship Id="rId5" Type="http://schemas.openxmlformats.org/officeDocument/2006/relationships/image" Target="../media/image30.svg"/><Relationship Id="rId10" Type="http://schemas.openxmlformats.org/officeDocument/2006/relationships/image" Target="../media/image147.png"/><Relationship Id="rId4" Type="http://schemas.openxmlformats.org/officeDocument/2006/relationships/image" Target="../media/image29.png"/><Relationship Id="rId9" Type="http://schemas.openxmlformats.org/officeDocument/2006/relationships/image" Target="../media/image146.png"/><Relationship Id="rId14" Type="http://schemas.openxmlformats.org/officeDocument/2006/relationships/image" Target="../media/image151.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4.jpeg"/><Relationship Id="rId4" Type="http://schemas.openxmlformats.org/officeDocument/2006/relationships/image" Target="../media/image19.sv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9.svg"/></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7.jpeg"/><Relationship Id="rId4" Type="http://schemas.openxmlformats.org/officeDocument/2006/relationships/image" Target="../media/image19.sv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8.jpeg"/><Relationship Id="rId4" Type="http://schemas.openxmlformats.org/officeDocument/2006/relationships/image" Target="../media/image19.sv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9.jpeg"/><Relationship Id="rId4" Type="http://schemas.openxmlformats.org/officeDocument/2006/relationships/image" Target="../media/image19.sv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50.jpeg"/><Relationship Id="rId4" Type="http://schemas.openxmlformats.org/officeDocument/2006/relationships/image" Target="../media/image19.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8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126480"/>
            <a:ext cx="18288000" cy="4160520"/>
          </a:xfrm>
          <a:custGeom>
            <a:avLst/>
            <a:gdLst/>
            <a:ahLst/>
            <a:cxnLst/>
            <a:rect l="l" t="t" r="r" b="b"/>
            <a:pathLst>
              <a:path w="18288000" h="4160520">
                <a:moveTo>
                  <a:pt x="18288000" y="0"/>
                </a:moveTo>
                <a:lnTo>
                  <a:pt x="0" y="0"/>
                </a:lnTo>
                <a:lnTo>
                  <a:pt x="0" y="4160520"/>
                </a:lnTo>
                <a:lnTo>
                  <a:pt x="18288000" y="4160520"/>
                </a:lnTo>
                <a:lnTo>
                  <a:pt x="18288000" y="0"/>
                </a:lnTo>
                <a:close/>
              </a:path>
            </a:pathLst>
          </a:custGeom>
          <a:blipFill>
            <a:blip r:embed="rId2"/>
            <a:stretch>
              <a:fillRect/>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14400" y="6658756"/>
            <a:ext cx="16344900" cy="730328"/>
          </a:xfrm>
          <a:prstGeom prst="rect">
            <a:avLst/>
          </a:prstGeom>
        </p:spPr>
        <p:txBody>
          <a:bodyPr wrap="square" lIns="0" tIns="0" rIns="0" bIns="0" rtlCol="0" anchor="t">
            <a:spAutoFit/>
          </a:bodyPr>
          <a:lstStyle/>
          <a:p>
            <a:pPr algn="r">
              <a:lnSpc>
                <a:spcPts val="6160"/>
              </a:lnSpc>
            </a:pPr>
            <a:r>
              <a:rPr lang="en-US" sz="4400" b="1" dirty="0">
                <a:solidFill>
                  <a:srgbClr val="FFFFFF"/>
                </a:solidFill>
                <a:latin typeface="Libby" pitchFamily="2" charset="0"/>
                <a:ea typeface="Lovelo 1"/>
                <a:cs typeface="Lovelo 1"/>
                <a:sym typeface="Lovelo 1"/>
              </a:rPr>
              <a:t>401(k) </a:t>
            </a:r>
            <a:r>
              <a:rPr lang="en-US" sz="4400" b="1" dirty="0" err="1">
                <a:solidFill>
                  <a:srgbClr val="FFFFFF"/>
                </a:solidFill>
                <a:latin typeface="Libby" pitchFamily="2" charset="0"/>
                <a:ea typeface="Lovelo 1"/>
                <a:cs typeface="Lovelo 1"/>
                <a:sym typeface="Lovelo 1"/>
              </a:rPr>
              <a:t>PlAn</a:t>
            </a:r>
            <a:r>
              <a:rPr lang="en-US" sz="4400" b="1" dirty="0">
                <a:solidFill>
                  <a:srgbClr val="FFFFFF"/>
                </a:solidFill>
                <a:latin typeface="Libby" pitchFamily="2" charset="0"/>
                <a:ea typeface="Lovelo 1"/>
                <a:cs typeface="Lovelo 1"/>
                <a:sym typeface="Lovelo 1"/>
              </a:rPr>
              <a:t>: EMPLOYEE MEETING</a:t>
            </a:r>
          </a:p>
        </p:txBody>
      </p:sp>
      <p:sp>
        <p:nvSpPr>
          <p:cNvPr id="6" name="TextBox 6"/>
          <p:cNvSpPr txBox="1"/>
          <p:nvPr/>
        </p:nvSpPr>
        <p:spPr>
          <a:xfrm>
            <a:off x="6815095" y="7396626"/>
            <a:ext cx="10444205" cy="1485663"/>
          </a:xfrm>
          <a:prstGeom prst="rect">
            <a:avLst/>
          </a:prstGeom>
        </p:spPr>
        <p:txBody>
          <a:bodyPr lIns="0" tIns="0" rIns="0" bIns="0" rtlCol="0" anchor="t">
            <a:spAutoFit/>
          </a:bodyPr>
          <a:lstStyle/>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Client Company Name</a:t>
            </a:r>
          </a:p>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gn="l">
              <a:lnSpc>
                <a:spcPts val="180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6780634" y="501737"/>
            <a:ext cx="4726733" cy="3545050"/>
          </a:xfrm>
          <a:custGeom>
            <a:avLst/>
            <a:gdLst/>
            <a:ahLst/>
            <a:cxnLst/>
            <a:rect l="l" t="t" r="r" b="b"/>
            <a:pathLst>
              <a:path w="4726733" h="3545050">
                <a:moveTo>
                  <a:pt x="0" y="0"/>
                </a:moveTo>
                <a:lnTo>
                  <a:pt x="4726732" y="0"/>
                </a:lnTo>
                <a:lnTo>
                  <a:pt x="4726732" y="3545049"/>
                </a:lnTo>
                <a:lnTo>
                  <a:pt x="0" y="3545049"/>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166721" y="3916971"/>
            <a:ext cx="16209889" cy="83869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We’re Here to Help</a:t>
            </a:r>
          </a:p>
        </p:txBody>
      </p:sp>
      <p:sp>
        <p:nvSpPr>
          <p:cNvPr id="9" name="TextBox 11">
            <a:extLst>
              <a:ext uri="{FF2B5EF4-FFF2-40B4-BE49-F238E27FC236}">
                <a16:creationId xmlns:a16="http://schemas.microsoft.com/office/drawing/2014/main" id="{141D99F1-979F-B667-B62F-839D8DC48395}"/>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A7DE6D1F-C578-2F40-B81B-DFD676CD4311}"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8" name="Freeform 4">
            <a:extLst>
              <a:ext uri="{FF2B5EF4-FFF2-40B4-BE49-F238E27FC236}">
                <a16:creationId xmlns:a16="http://schemas.microsoft.com/office/drawing/2014/main" id="{D8603D8C-D9BC-90DB-774F-970F9E207401}"/>
              </a:ext>
            </a:extLst>
          </p:cNvPr>
          <p:cNvSpPr/>
          <p:nvPr/>
        </p:nvSpPr>
        <p:spPr>
          <a:xfrm>
            <a:off x="15980398" y="7200900"/>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grpSp>
        <p:nvGrpSpPr>
          <p:cNvPr id="5" name="Group 5"/>
          <p:cNvGrpSpPr/>
          <p:nvPr/>
        </p:nvGrpSpPr>
        <p:grpSpPr>
          <a:xfrm>
            <a:off x="7757667" y="6638834"/>
            <a:ext cx="7597921" cy="2167325"/>
            <a:chOff x="0" y="-76200"/>
            <a:chExt cx="10130561" cy="2889767"/>
          </a:xfrm>
        </p:grpSpPr>
        <p:sp>
          <p:nvSpPr>
            <p:cNvPr id="6" name="TextBox 6"/>
            <p:cNvSpPr txBox="1"/>
            <p:nvPr/>
          </p:nvSpPr>
          <p:spPr>
            <a:xfrm>
              <a:off x="0" y="-76200"/>
              <a:ext cx="10130561" cy="2889767"/>
            </a:xfrm>
            <a:prstGeom prst="rect">
              <a:avLst/>
            </a:prstGeom>
          </p:spPr>
          <p:txBody>
            <a:bodyPr lIns="0" tIns="0" rIns="0" bIns="0" rtlCol="0" anchor="t">
              <a:spAutoFit/>
            </a:bodyPr>
            <a:lstStyle/>
            <a:p>
              <a:pPr marL="882065" lvl="1" indent="-441033" algn="l">
                <a:lnSpc>
                  <a:spcPts val="5719"/>
                </a:lnSpc>
                <a:buFont typeface="Arial"/>
                <a:buChar char="•"/>
              </a:pPr>
              <a:r>
                <a:rPr lang="en-US" sz="4085" dirty="0">
                  <a:solidFill>
                    <a:srgbClr val="000000"/>
                  </a:solidFill>
                  <a:latin typeface="Nunito Sans" pitchFamily="2" charset="77"/>
                  <a:ea typeface="Nunito Sans 1"/>
                  <a:cs typeface="Nunito Sans 1"/>
                  <a:sym typeface="Nunito Sans 1"/>
                </a:rPr>
                <a:t>Knowledgeable specialist </a:t>
              </a:r>
            </a:p>
            <a:p>
              <a:pPr marL="882065" lvl="1" indent="-441033" algn="l">
                <a:lnSpc>
                  <a:spcPts val="5719"/>
                </a:lnSpc>
                <a:buFont typeface="Arial"/>
                <a:buChar char="•"/>
              </a:pPr>
              <a:r>
                <a:rPr lang="en-US" sz="4085" dirty="0">
                  <a:solidFill>
                    <a:srgbClr val="000000"/>
                  </a:solidFill>
                  <a:latin typeface="Nunito Sans" pitchFamily="2" charset="77"/>
                  <a:ea typeface="Nunito Sans 1"/>
                  <a:cs typeface="Nunito Sans 1"/>
                  <a:sym typeface="Nunito Sans 1"/>
                </a:rPr>
                <a:t>Fiduciary Advisors</a:t>
              </a:r>
            </a:p>
            <a:p>
              <a:pPr marL="882065" lvl="1" indent="-441033" algn="l">
                <a:lnSpc>
                  <a:spcPts val="5719"/>
                </a:lnSpc>
                <a:buFont typeface="Arial"/>
                <a:buChar char="•"/>
              </a:pPr>
              <a:r>
                <a:rPr lang="en-US" sz="4085" dirty="0">
                  <a:solidFill>
                    <a:srgbClr val="000000"/>
                  </a:solidFill>
                  <a:latin typeface="Nunito Sans" pitchFamily="2" charset="77"/>
                  <a:ea typeface="Nunito Sans 1"/>
                  <a:cs typeface="Nunito Sans 1"/>
                  <a:sym typeface="Nunito Sans 1"/>
                </a:rPr>
                <a:t>Trusted Partners</a:t>
              </a:r>
            </a:p>
          </p:txBody>
        </p:sp>
        <p:sp>
          <p:nvSpPr>
            <p:cNvPr id="7" name="Freeform 7"/>
            <p:cNvSpPr/>
            <p:nvPr/>
          </p:nvSpPr>
          <p:spPr>
            <a:xfrm>
              <a:off x="580161" y="38318"/>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580161" y="1016528"/>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80161" y="1992286"/>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0" name="Freeform 10"/>
          <p:cNvSpPr/>
          <p:nvPr/>
        </p:nvSpPr>
        <p:spPr>
          <a:xfrm>
            <a:off x="1271250" y="2637869"/>
            <a:ext cx="6486418" cy="6126938"/>
          </a:xfrm>
          <a:custGeom>
            <a:avLst/>
            <a:gdLst/>
            <a:ahLst/>
            <a:cxnLst/>
            <a:rect l="l" t="t" r="r" b="b"/>
            <a:pathLst>
              <a:path w="6486418" h="6126938">
                <a:moveTo>
                  <a:pt x="0" y="0"/>
                </a:moveTo>
                <a:lnTo>
                  <a:pt x="6486417" y="0"/>
                </a:lnTo>
                <a:lnTo>
                  <a:pt x="6486417" y="6126938"/>
                </a:lnTo>
                <a:lnTo>
                  <a:pt x="0" y="6126938"/>
                </a:lnTo>
                <a:lnTo>
                  <a:pt x="0" y="0"/>
                </a:lnTo>
                <a:close/>
              </a:path>
            </a:pathLst>
          </a:custGeom>
          <a:blipFill>
            <a:blip r:embed="rId5"/>
            <a:stretch>
              <a:fillRect l="-13522" r="-12421"/>
            </a:stretch>
          </a:blipFill>
        </p:spPr>
        <p:txBody>
          <a:bodyPr/>
          <a:lstStyle/>
          <a:p>
            <a:endParaRPr lang="en-US"/>
          </a:p>
        </p:txBody>
      </p:sp>
      <p:sp>
        <p:nvSpPr>
          <p:cNvPr id="11" name="TextBox 11"/>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Your Retirement Specialists  </a:t>
            </a:r>
          </a:p>
        </p:txBody>
      </p:sp>
      <p:sp>
        <p:nvSpPr>
          <p:cNvPr id="13" name="TextBox 13"/>
          <p:cNvSpPr txBox="1"/>
          <p:nvPr/>
        </p:nvSpPr>
        <p:spPr>
          <a:xfrm>
            <a:off x="8082883" y="5986185"/>
            <a:ext cx="9176417" cy="604012"/>
          </a:xfrm>
          <a:prstGeom prst="rect">
            <a:avLst/>
          </a:prstGeom>
        </p:spPr>
        <p:txBody>
          <a:bodyPr lIns="0" tIns="0" rIns="0" bIns="0" rtlCol="0" anchor="t">
            <a:spAutoFit/>
          </a:bodyPr>
          <a:lstStyle/>
          <a:p>
            <a:pPr algn="l">
              <a:lnSpc>
                <a:spcPts val="4620"/>
              </a:lnSpc>
            </a:pPr>
            <a:r>
              <a:rPr lang="en-US" sz="4200" dirty="0">
                <a:solidFill>
                  <a:srgbClr val="C22331"/>
                </a:solidFill>
                <a:latin typeface="Nunito Sans" pitchFamily="2" charset="77"/>
                <a:ea typeface="Nunito Sans 1 Bold"/>
                <a:cs typeface="Nunito Sans 1 Bold"/>
                <a:sym typeface="Nunito Sans 1 Bold"/>
              </a:rPr>
              <a:t>Retirement is our only focus</a:t>
            </a:r>
          </a:p>
        </p:txBody>
      </p:sp>
      <p:sp>
        <p:nvSpPr>
          <p:cNvPr id="14" name="TextBox 14"/>
          <p:cNvSpPr txBox="1"/>
          <p:nvPr/>
        </p:nvSpPr>
        <p:spPr>
          <a:xfrm>
            <a:off x="8082883" y="2675969"/>
            <a:ext cx="9499383" cy="2062103"/>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retirement savings plan is an essential part of your future financial security. It is important to understand how your plan works and how to maximize it’s benefits.</a:t>
            </a:r>
          </a:p>
        </p:txBody>
      </p:sp>
      <p:sp>
        <p:nvSpPr>
          <p:cNvPr id="15" name="Freeform 4">
            <a:extLst>
              <a:ext uri="{FF2B5EF4-FFF2-40B4-BE49-F238E27FC236}">
                <a16:creationId xmlns:a16="http://schemas.microsoft.com/office/drawing/2014/main" id="{C9C11DA7-46F8-2922-8745-D42FBD7CF6A0}"/>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2490" y="2015833"/>
            <a:ext cx="9378153" cy="9378153"/>
            <a:chOff x="0" y="0"/>
            <a:chExt cx="12504204" cy="12504204"/>
          </a:xfrm>
        </p:grpSpPr>
        <p:grpSp>
          <p:nvGrpSpPr>
            <p:cNvPr id="3" name="Group 3"/>
            <p:cNvGrpSpPr/>
            <p:nvPr/>
          </p:nvGrpSpPr>
          <p:grpSpPr>
            <a:xfrm>
              <a:off x="0" y="0"/>
              <a:ext cx="12504204" cy="1250420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2331"/>
              </a:solidFill>
            </p:spPr>
            <p:txBody>
              <a:bodyPr/>
              <a:lstStyle/>
              <a:p>
                <a:endParaRPr lang="en-US"/>
              </a:p>
            </p:txBody>
          </p:sp>
          <p:sp>
            <p:nvSpPr>
              <p:cNvPr id="5" name="TextBox 5"/>
              <p:cNvSpPr txBox="1"/>
              <p:nvPr/>
            </p:nvSpPr>
            <p:spPr>
              <a:xfrm>
                <a:off x="76200" y="19050"/>
                <a:ext cx="660400" cy="717550"/>
              </a:xfrm>
              <a:prstGeom prst="rect">
                <a:avLst/>
              </a:prstGeom>
            </p:spPr>
            <p:txBody>
              <a:bodyPr lIns="91554" tIns="91554" rIns="91554" bIns="91554" rtlCol="0" anchor="ctr"/>
              <a:lstStyle/>
              <a:p>
                <a:pPr algn="ctr">
                  <a:lnSpc>
                    <a:spcPts val="4479"/>
                  </a:lnSpc>
                </a:pPr>
                <a:endParaRPr/>
              </a:p>
            </p:txBody>
          </p:sp>
        </p:grpSp>
        <p:grpSp>
          <p:nvGrpSpPr>
            <p:cNvPr id="6" name="Group 6"/>
            <p:cNvGrpSpPr/>
            <p:nvPr/>
          </p:nvGrpSpPr>
          <p:grpSpPr>
            <a:xfrm>
              <a:off x="2674277" y="2851701"/>
              <a:ext cx="6883422" cy="688342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A4A8"/>
              </a:solidFill>
            </p:spPr>
            <p:txBody>
              <a:bodyPr/>
              <a:lstStyle/>
              <a:p>
                <a:endParaRPr lang="en-US"/>
              </a:p>
            </p:txBody>
          </p:sp>
          <p:sp>
            <p:nvSpPr>
              <p:cNvPr id="8" name="TextBox 8"/>
              <p:cNvSpPr txBox="1"/>
              <p:nvPr/>
            </p:nvSpPr>
            <p:spPr>
              <a:xfrm>
                <a:off x="76200" y="19050"/>
                <a:ext cx="660400" cy="717550"/>
              </a:xfrm>
              <a:prstGeom prst="rect">
                <a:avLst/>
              </a:prstGeom>
            </p:spPr>
            <p:txBody>
              <a:bodyPr lIns="91554" tIns="91554" rIns="91554" bIns="91554" rtlCol="0" anchor="ctr"/>
              <a:lstStyle/>
              <a:p>
                <a:pPr algn="ctr">
                  <a:lnSpc>
                    <a:spcPts val="4479"/>
                  </a:lnSpc>
                </a:pPr>
                <a:endParaRPr/>
              </a:p>
            </p:txBody>
          </p:sp>
        </p:grpSp>
        <p:grpSp>
          <p:nvGrpSpPr>
            <p:cNvPr id="9" name="Group 9"/>
            <p:cNvGrpSpPr/>
            <p:nvPr/>
          </p:nvGrpSpPr>
          <p:grpSpPr>
            <a:xfrm>
              <a:off x="4012352" y="4189776"/>
              <a:ext cx="4207272" cy="420727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617E"/>
              </a:solidFill>
            </p:spPr>
            <p:txBody>
              <a:bodyPr/>
              <a:lstStyle/>
              <a:p>
                <a:endParaRPr lang="en-US"/>
              </a:p>
            </p:txBody>
          </p:sp>
          <p:sp>
            <p:nvSpPr>
              <p:cNvPr id="11" name="TextBox 11"/>
              <p:cNvSpPr txBox="1"/>
              <p:nvPr/>
            </p:nvSpPr>
            <p:spPr>
              <a:xfrm>
                <a:off x="76200" y="19050"/>
                <a:ext cx="660400" cy="717550"/>
              </a:xfrm>
              <a:prstGeom prst="rect">
                <a:avLst/>
              </a:prstGeom>
            </p:spPr>
            <p:txBody>
              <a:bodyPr lIns="91554" tIns="91554" rIns="91554" bIns="91554" rtlCol="0" anchor="ctr"/>
              <a:lstStyle/>
              <a:p>
                <a:pPr algn="ctr">
                  <a:lnSpc>
                    <a:spcPts val="4479"/>
                  </a:lnSpc>
                </a:pPr>
                <a:endParaRPr/>
              </a:p>
            </p:txBody>
          </p:sp>
        </p:grpSp>
        <p:sp>
          <p:nvSpPr>
            <p:cNvPr id="12" name="Freeform 12"/>
            <p:cNvSpPr/>
            <p:nvPr/>
          </p:nvSpPr>
          <p:spPr>
            <a:xfrm>
              <a:off x="3740429" y="4511465"/>
              <a:ext cx="4751117" cy="3563895"/>
            </a:xfrm>
            <a:custGeom>
              <a:avLst/>
              <a:gdLst/>
              <a:ahLst/>
              <a:cxnLst/>
              <a:rect l="l" t="t" r="r" b="b"/>
              <a:pathLst>
                <a:path w="4751117" h="3563895">
                  <a:moveTo>
                    <a:pt x="0" y="0"/>
                  </a:moveTo>
                  <a:lnTo>
                    <a:pt x="4751117" y="0"/>
                  </a:lnTo>
                  <a:lnTo>
                    <a:pt x="4751117" y="3563895"/>
                  </a:lnTo>
                  <a:lnTo>
                    <a:pt x="0" y="3563895"/>
                  </a:lnTo>
                  <a:lnTo>
                    <a:pt x="0" y="0"/>
                  </a:lnTo>
                  <a:close/>
                </a:path>
              </a:pathLst>
            </a:custGeom>
            <a:blipFill>
              <a:blip r:embed="rId3"/>
              <a:stretch>
                <a:fillRect/>
              </a:stretch>
            </a:blipFill>
          </p:spPr>
          <p:txBody>
            <a:bodyPr/>
            <a:lstStyle/>
            <a:p>
              <a:endParaRPr lang="en-US"/>
            </a:p>
          </p:txBody>
        </p:sp>
        <p:sp>
          <p:nvSpPr>
            <p:cNvPr id="13" name="TextBox 13"/>
            <p:cNvSpPr txBox="1"/>
            <p:nvPr/>
          </p:nvSpPr>
          <p:spPr>
            <a:xfrm rot="4072989">
              <a:off x="6307507" y="5154725"/>
              <a:ext cx="4389465" cy="727123"/>
            </a:xfrm>
            <a:prstGeom prst="rect">
              <a:avLst/>
            </a:prstGeom>
          </p:spPr>
          <p:txBody>
            <a:bodyPr lIns="0" tIns="0" rIns="0" bIns="0" rtlCol="0" anchor="t">
              <a:spAutoFit/>
            </a:bodyPr>
            <a:lstStyle/>
            <a:p>
              <a:pPr algn="ctr">
                <a:lnSpc>
                  <a:spcPts val="4445"/>
                </a:lnSpc>
              </a:pPr>
              <a:r>
                <a:rPr lang="en-US" sz="3175" dirty="0">
                  <a:solidFill>
                    <a:srgbClr val="FFFFFF"/>
                  </a:solidFill>
                  <a:latin typeface="Nunito Sans" pitchFamily="2" charset="77"/>
                  <a:ea typeface="Nunito Sans 2 Bold"/>
                  <a:cs typeface="Nunito Sans 2 Bold"/>
                  <a:sym typeface="Nunito Sans 2 Bold"/>
                </a:rPr>
                <a:t>small businesses</a:t>
              </a:r>
            </a:p>
          </p:txBody>
        </p:sp>
        <p:sp>
          <p:nvSpPr>
            <p:cNvPr id="14" name="TextBox 14"/>
            <p:cNvSpPr txBox="1"/>
            <p:nvPr/>
          </p:nvSpPr>
          <p:spPr>
            <a:xfrm rot="3099763">
              <a:off x="7947159" y="2972093"/>
              <a:ext cx="2983455" cy="727123"/>
            </a:xfrm>
            <a:prstGeom prst="rect">
              <a:avLst/>
            </a:prstGeom>
          </p:spPr>
          <p:txBody>
            <a:bodyPr lIns="0" tIns="0" rIns="0" bIns="0" rtlCol="0" anchor="t">
              <a:spAutoFit/>
            </a:bodyPr>
            <a:lstStyle/>
            <a:p>
              <a:pPr algn="ctr">
                <a:lnSpc>
                  <a:spcPts val="4445"/>
                </a:lnSpc>
              </a:pPr>
              <a:r>
                <a:rPr lang="en-US" sz="3175" dirty="0">
                  <a:solidFill>
                    <a:srgbClr val="FFFFFF"/>
                  </a:solidFill>
                  <a:latin typeface="Nunito Sans" pitchFamily="2" charset="77"/>
                  <a:ea typeface="Nunito Sans 2 Bold"/>
                  <a:cs typeface="Nunito Sans 2 Bold"/>
                  <a:sym typeface="Nunito Sans 2 Bold"/>
                </a:rPr>
                <a:t>employees</a:t>
              </a:r>
            </a:p>
          </p:txBody>
        </p:sp>
        <p:sp>
          <p:nvSpPr>
            <p:cNvPr id="15" name="TextBox 15"/>
            <p:cNvSpPr txBox="1"/>
            <p:nvPr/>
          </p:nvSpPr>
          <p:spPr>
            <a:xfrm>
              <a:off x="5029229" y="2843228"/>
              <a:ext cx="2173517" cy="1304375"/>
            </a:xfrm>
            <a:prstGeom prst="rect">
              <a:avLst/>
            </a:prstGeom>
          </p:spPr>
          <p:txBody>
            <a:bodyPr lIns="0" tIns="0" rIns="0" bIns="0" rtlCol="0" anchor="t">
              <a:spAutoFit/>
            </a:bodyPr>
            <a:lstStyle/>
            <a:p>
              <a:pPr algn="ctr">
                <a:lnSpc>
                  <a:spcPts val="7949"/>
                </a:lnSpc>
              </a:pPr>
              <a:r>
                <a:rPr lang="en-US" sz="5677" spc="669" dirty="0">
                  <a:solidFill>
                    <a:srgbClr val="FFFFFF"/>
                  </a:solidFill>
                  <a:latin typeface="Nunito Sans" pitchFamily="2" charset="77"/>
                  <a:ea typeface="Nunito Sans 1 Heavy"/>
                  <a:cs typeface="Nunito Sans 1 Heavy"/>
                  <a:sym typeface="Nunito Sans 1 Heavy"/>
                </a:rPr>
                <a:t>700</a:t>
              </a:r>
            </a:p>
          </p:txBody>
        </p:sp>
        <p:sp>
          <p:nvSpPr>
            <p:cNvPr id="16" name="TextBox 16"/>
            <p:cNvSpPr txBox="1"/>
            <p:nvPr/>
          </p:nvSpPr>
          <p:spPr>
            <a:xfrm>
              <a:off x="4235071" y="998984"/>
              <a:ext cx="3985033" cy="1304375"/>
            </a:xfrm>
            <a:prstGeom prst="rect">
              <a:avLst/>
            </a:prstGeom>
          </p:spPr>
          <p:txBody>
            <a:bodyPr lIns="0" tIns="0" rIns="0" bIns="0" rtlCol="0" anchor="t">
              <a:spAutoFit/>
            </a:bodyPr>
            <a:lstStyle/>
            <a:p>
              <a:pPr algn="ctr">
                <a:lnSpc>
                  <a:spcPts val="7949"/>
                </a:lnSpc>
              </a:pPr>
              <a:r>
                <a:rPr lang="en-US" sz="5677" spc="669" dirty="0">
                  <a:solidFill>
                    <a:srgbClr val="FFFFFF"/>
                  </a:solidFill>
                  <a:latin typeface="Nunito Sans" pitchFamily="2" charset="77"/>
                  <a:ea typeface="Nunito Sans 1 Heavy"/>
                  <a:cs typeface="Nunito Sans 1 Heavy"/>
                  <a:sym typeface="Nunito Sans 1 Heavy"/>
                </a:rPr>
                <a:t>24,000</a:t>
              </a:r>
            </a:p>
          </p:txBody>
        </p:sp>
      </p:grpSp>
      <p:grpSp>
        <p:nvGrpSpPr>
          <p:cNvPr id="17" name="Group 17"/>
          <p:cNvGrpSpPr/>
          <p:nvPr/>
        </p:nvGrpSpPr>
        <p:grpSpPr>
          <a:xfrm>
            <a:off x="-227752" y="9554333"/>
            <a:ext cx="18998834" cy="998080"/>
            <a:chOff x="0" y="0"/>
            <a:chExt cx="6426766" cy="337622"/>
          </a:xfrm>
        </p:grpSpPr>
        <p:sp>
          <p:nvSpPr>
            <p:cNvPr id="18" name="Freeform 18"/>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9" name="Freeform 19"/>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20" name="Freeform 20"/>
          <p:cNvSpPr/>
          <p:nvPr/>
        </p:nvSpPr>
        <p:spPr>
          <a:xfrm rot="-1617535" flipH="1">
            <a:off x="11268911" y="2783429"/>
            <a:ext cx="1600023" cy="2059829"/>
          </a:xfrm>
          <a:custGeom>
            <a:avLst/>
            <a:gdLst/>
            <a:ahLst/>
            <a:cxnLst/>
            <a:rect l="l" t="t" r="r" b="b"/>
            <a:pathLst>
              <a:path w="1600023" h="2059829">
                <a:moveTo>
                  <a:pt x="1600023" y="0"/>
                </a:moveTo>
                <a:lnTo>
                  <a:pt x="0" y="0"/>
                </a:lnTo>
                <a:lnTo>
                  <a:pt x="0" y="2059828"/>
                </a:lnTo>
                <a:lnTo>
                  <a:pt x="1600023" y="2059828"/>
                </a:lnTo>
                <a:lnTo>
                  <a:pt x="160002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1" name="Group 21"/>
          <p:cNvGrpSpPr/>
          <p:nvPr/>
        </p:nvGrpSpPr>
        <p:grpSpPr>
          <a:xfrm>
            <a:off x="11226372" y="2958788"/>
            <a:ext cx="1134735" cy="113473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p:cNvSpPr txBox="1"/>
            <p:nvPr/>
          </p:nvSpPr>
          <p:spPr>
            <a:xfrm>
              <a:off x="76200" y="38100"/>
              <a:ext cx="660400" cy="698500"/>
            </a:xfrm>
            <a:prstGeom prst="rect">
              <a:avLst/>
            </a:prstGeom>
          </p:spPr>
          <p:txBody>
            <a:bodyPr lIns="46224" tIns="46224" rIns="46224" bIns="46224" rtlCol="0" anchor="ctr"/>
            <a:lstStyle/>
            <a:p>
              <a:pPr algn="ctr">
                <a:lnSpc>
                  <a:spcPts val="3034"/>
                </a:lnSpc>
              </a:pPr>
              <a:endParaRPr/>
            </a:p>
          </p:txBody>
        </p:sp>
      </p:grpSp>
      <p:sp>
        <p:nvSpPr>
          <p:cNvPr id="24" name="Freeform 24"/>
          <p:cNvSpPr/>
          <p:nvPr/>
        </p:nvSpPr>
        <p:spPr>
          <a:xfrm>
            <a:off x="11226372" y="2958788"/>
            <a:ext cx="1134735" cy="1134735"/>
          </a:xfrm>
          <a:custGeom>
            <a:avLst/>
            <a:gdLst/>
            <a:ahLst/>
            <a:cxnLst/>
            <a:rect l="l" t="t" r="r" b="b"/>
            <a:pathLst>
              <a:path w="1134735" h="1134735">
                <a:moveTo>
                  <a:pt x="0" y="0"/>
                </a:moveTo>
                <a:lnTo>
                  <a:pt x="1134735" y="0"/>
                </a:lnTo>
                <a:lnTo>
                  <a:pt x="1134735" y="1134734"/>
                </a:lnTo>
                <a:lnTo>
                  <a:pt x="0" y="11347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7776214" y="2578637"/>
            <a:ext cx="1634469" cy="1895036"/>
          </a:xfrm>
          <a:custGeom>
            <a:avLst/>
            <a:gdLst/>
            <a:ahLst/>
            <a:cxnLst/>
            <a:rect l="l" t="t" r="r" b="b"/>
            <a:pathLst>
              <a:path w="1634469" h="1895036">
                <a:moveTo>
                  <a:pt x="0" y="0"/>
                </a:moveTo>
                <a:lnTo>
                  <a:pt x="1634468" y="0"/>
                </a:lnTo>
                <a:lnTo>
                  <a:pt x="1634468" y="1895036"/>
                </a:lnTo>
                <a:lnTo>
                  <a:pt x="0" y="18950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14665138" y="2958788"/>
            <a:ext cx="1686937" cy="1469744"/>
          </a:xfrm>
          <a:custGeom>
            <a:avLst/>
            <a:gdLst/>
            <a:ahLst/>
            <a:cxnLst/>
            <a:rect l="l" t="t" r="r" b="b"/>
            <a:pathLst>
              <a:path w="1686937" h="1469744">
                <a:moveTo>
                  <a:pt x="0" y="0"/>
                </a:moveTo>
                <a:lnTo>
                  <a:pt x="1686937" y="0"/>
                </a:lnTo>
                <a:lnTo>
                  <a:pt x="1686937" y="1469743"/>
                </a:lnTo>
                <a:lnTo>
                  <a:pt x="0" y="1469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10227067" y="4773334"/>
            <a:ext cx="3341488" cy="1590179"/>
          </a:xfrm>
          <a:prstGeom prst="rect">
            <a:avLst/>
          </a:prstGeom>
        </p:spPr>
        <p:txBody>
          <a:bodyPr lIns="0" tIns="0" rIns="0" bIns="0" rtlCol="0" anchor="t">
            <a:spAutoFit/>
          </a:bodyPr>
          <a:lstStyle/>
          <a:p>
            <a:pPr algn="ctr">
              <a:lnSpc>
                <a:spcPts val="3079"/>
              </a:lnSpc>
            </a:pP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Retirement planning starts with </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understanding</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our clients’ needs.</a:t>
            </a:r>
          </a:p>
        </p:txBody>
      </p:sp>
      <p:sp>
        <p:nvSpPr>
          <p:cNvPr id="29" name="TextBox 29"/>
          <p:cNvSpPr txBox="1"/>
          <p:nvPr/>
        </p:nvSpPr>
        <p:spPr>
          <a:xfrm>
            <a:off x="7117113" y="4773334"/>
            <a:ext cx="2938712" cy="1192634"/>
          </a:xfrm>
          <a:prstGeom prst="rect">
            <a:avLst/>
          </a:prstGeom>
        </p:spPr>
        <p:txBody>
          <a:bodyPr lIns="0" tIns="0" rIns="0" bIns="0" rtlCol="0" anchor="t">
            <a:spAutoFit/>
          </a:bodyPr>
          <a:lstStyle/>
          <a:p>
            <a:pPr algn="ctr">
              <a:lnSpc>
                <a:spcPts val="3079"/>
              </a:lnSpc>
            </a:pP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There is great value in </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education</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sp>
        <p:nvSpPr>
          <p:cNvPr id="30" name="TextBox 30"/>
          <p:cNvSpPr txBox="1"/>
          <p:nvPr/>
        </p:nvSpPr>
        <p:spPr>
          <a:xfrm>
            <a:off x="14353564" y="4755924"/>
            <a:ext cx="2310086" cy="1987724"/>
          </a:xfrm>
          <a:prstGeom prst="rect">
            <a:avLst/>
          </a:prstGeom>
        </p:spPr>
        <p:txBody>
          <a:bodyPr lIns="0" tIns="0" rIns="0" bIns="0" rtlCol="0" anchor="t">
            <a:spAutoFit/>
          </a:bodyPr>
          <a:lstStyle/>
          <a:p>
            <a:pPr algn="ctr">
              <a:lnSpc>
                <a:spcPts val="3079"/>
              </a:lnSpc>
            </a:pP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Everyone should be </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empowered</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to retire with dignity.</a:t>
            </a:r>
          </a:p>
        </p:txBody>
      </p:sp>
      <p:sp>
        <p:nvSpPr>
          <p:cNvPr id="31" name="TextBox 31"/>
          <p:cNvSpPr txBox="1"/>
          <p:nvPr/>
        </p:nvSpPr>
        <p:spPr>
          <a:xfrm>
            <a:off x="1409987" y="621773"/>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the Core of everything we do</a:t>
            </a:r>
          </a:p>
        </p:txBody>
      </p:sp>
      <p:sp>
        <p:nvSpPr>
          <p:cNvPr id="32" name="TextBox 11">
            <a:extLst>
              <a:ext uri="{FF2B5EF4-FFF2-40B4-BE49-F238E27FC236}">
                <a16:creationId xmlns:a16="http://schemas.microsoft.com/office/drawing/2014/main" id="{35265CDA-741C-28DB-58B8-1937A231EC7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2382279"/>
            <a:ext cx="15169289"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2"/>
                <a:cs typeface="Nunito Sans 2"/>
                <a:sym typeface="Nunito Sans 2"/>
              </a:rPr>
              <a:t>With a holistic view of your business and plan customization, we implement proven strategies that maximize your organization’s retirement plan, making it one of your most valuable assets.</a:t>
            </a:r>
          </a:p>
        </p:txBody>
      </p:sp>
      <p:sp>
        <p:nvSpPr>
          <p:cNvPr id="6" name="TextBox 6"/>
          <p:cNvSpPr txBox="1"/>
          <p:nvPr/>
        </p:nvSpPr>
        <p:spPr>
          <a:xfrm>
            <a:off x="1028700" y="581025"/>
            <a:ext cx="16230600" cy="1154932"/>
          </a:xfrm>
          <a:prstGeom prst="rect">
            <a:avLst/>
          </a:prstGeom>
        </p:spPr>
        <p:txBody>
          <a:bodyPr lIns="0" tIns="0" rIns="0" bIns="0" rtlCol="0" anchor="t">
            <a:spAutoFit/>
          </a:bodyPr>
          <a:lstStyle/>
          <a:p>
            <a:pPr algn="l">
              <a:lnSpc>
                <a:spcPts val="10619"/>
              </a:lnSpc>
            </a:pPr>
            <a:r>
              <a:rPr lang="en-US" sz="4400" b="1" dirty="0">
                <a:solidFill>
                  <a:srgbClr val="000000"/>
                </a:solidFill>
                <a:latin typeface="Libby" pitchFamily="2" charset="0"/>
                <a:ea typeface="Lovelo 1"/>
                <a:cs typeface="Lovelo 1"/>
                <a:sym typeface="Lovelo 1"/>
              </a:rPr>
              <a:t>A Balanced Approach to Consulting</a:t>
            </a:r>
          </a:p>
        </p:txBody>
      </p:sp>
      <p:sp>
        <p:nvSpPr>
          <p:cNvPr id="7" name="Freeform 7"/>
          <p:cNvSpPr/>
          <p:nvPr/>
        </p:nvSpPr>
        <p:spPr>
          <a:xfrm>
            <a:off x="6455989" y="4620306"/>
            <a:ext cx="562183" cy="584845"/>
          </a:xfrm>
          <a:custGeom>
            <a:avLst/>
            <a:gdLst/>
            <a:ahLst/>
            <a:cxnLst/>
            <a:rect l="l" t="t" r="r" b="b"/>
            <a:pathLst>
              <a:path w="562183" h="584845">
                <a:moveTo>
                  <a:pt x="0" y="0"/>
                </a:moveTo>
                <a:lnTo>
                  <a:pt x="562183" y="0"/>
                </a:lnTo>
                <a:lnTo>
                  <a:pt x="562183" y="584845"/>
                </a:lnTo>
                <a:lnTo>
                  <a:pt x="0" y="584845"/>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8" name="Freeform 8"/>
          <p:cNvSpPr/>
          <p:nvPr/>
        </p:nvSpPr>
        <p:spPr>
          <a:xfrm>
            <a:off x="6455989" y="5271826"/>
            <a:ext cx="562183" cy="584845"/>
          </a:xfrm>
          <a:custGeom>
            <a:avLst/>
            <a:gdLst/>
            <a:ahLst/>
            <a:cxnLst/>
            <a:rect l="l" t="t" r="r" b="b"/>
            <a:pathLst>
              <a:path w="562183" h="584845">
                <a:moveTo>
                  <a:pt x="0" y="0"/>
                </a:moveTo>
                <a:lnTo>
                  <a:pt x="562183" y="0"/>
                </a:lnTo>
                <a:lnTo>
                  <a:pt x="562183" y="584846"/>
                </a:lnTo>
                <a:lnTo>
                  <a:pt x="0" y="584846"/>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9" name="Freeform 9"/>
          <p:cNvSpPr/>
          <p:nvPr/>
        </p:nvSpPr>
        <p:spPr>
          <a:xfrm>
            <a:off x="6455989" y="5923347"/>
            <a:ext cx="562183" cy="584845"/>
          </a:xfrm>
          <a:custGeom>
            <a:avLst/>
            <a:gdLst/>
            <a:ahLst/>
            <a:cxnLst/>
            <a:rect l="l" t="t" r="r" b="b"/>
            <a:pathLst>
              <a:path w="562183" h="584845">
                <a:moveTo>
                  <a:pt x="0" y="0"/>
                </a:moveTo>
                <a:lnTo>
                  <a:pt x="562183" y="0"/>
                </a:lnTo>
                <a:lnTo>
                  <a:pt x="562183" y="584846"/>
                </a:lnTo>
                <a:lnTo>
                  <a:pt x="0" y="584846"/>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10" name="TextBox 10"/>
          <p:cNvSpPr txBox="1"/>
          <p:nvPr/>
        </p:nvSpPr>
        <p:spPr>
          <a:xfrm>
            <a:off x="7303684" y="4589828"/>
            <a:ext cx="6677351" cy="2527747"/>
          </a:xfrm>
          <a:prstGeom prst="rect">
            <a:avLst/>
          </a:prstGeom>
        </p:spPr>
        <p:txBody>
          <a:bodyPr lIns="0" tIns="0" rIns="0" bIns="0" rtlCol="0" anchor="t">
            <a:spAutoFit/>
          </a:bodyPr>
          <a:lstStyle/>
          <a:p>
            <a:pPr algn="l">
              <a:lnSpc>
                <a:spcPts val="5038"/>
              </a:lnSpc>
            </a:pPr>
            <a:r>
              <a:rPr lang="en-US" sz="3598" dirty="0">
                <a:solidFill>
                  <a:srgbClr val="000000"/>
                </a:solidFill>
                <a:latin typeface="Nunito Sans" pitchFamily="2" charset="77"/>
                <a:ea typeface="Nunito Sans 2"/>
                <a:cs typeface="Nunito Sans 2"/>
                <a:sym typeface="Nunito Sans 2"/>
              </a:rPr>
              <a:t>Plan Design</a:t>
            </a:r>
          </a:p>
          <a:p>
            <a:pPr algn="l">
              <a:lnSpc>
                <a:spcPts val="5038"/>
              </a:lnSpc>
            </a:pPr>
            <a:r>
              <a:rPr lang="en-US" sz="3599" dirty="0">
                <a:solidFill>
                  <a:srgbClr val="000000"/>
                </a:solidFill>
                <a:latin typeface="Nunito Sans" pitchFamily="2" charset="77"/>
                <a:ea typeface="Nunito Sans 2"/>
                <a:cs typeface="Nunito Sans 2"/>
                <a:sym typeface="Nunito Sans 2"/>
              </a:rPr>
              <a:t>Investments</a:t>
            </a:r>
          </a:p>
          <a:p>
            <a:pPr algn="l">
              <a:lnSpc>
                <a:spcPts val="5038"/>
              </a:lnSpc>
            </a:pPr>
            <a:r>
              <a:rPr lang="en-US" sz="3599" dirty="0">
                <a:solidFill>
                  <a:srgbClr val="000000"/>
                </a:solidFill>
                <a:latin typeface="Nunito Sans" pitchFamily="2" charset="77"/>
                <a:ea typeface="Nunito Sans 2"/>
                <a:cs typeface="Nunito Sans 2"/>
                <a:sym typeface="Nunito Sans 2"/>
              </a:rPr>
              <a:t>Participant Engagement</a:t>
            </a:r>
          </a:p>
          <a:p>
            <a:pPr algn="l">
              <a:lnSpc>
                <a:spcPts val="5038"/>
              </a:lnSpc>
            </a:pPr>
            <a:r>
              <a:rPr lang="en-US" sz="3598" dirty="0">
                <a:solidFill>
                  <a:srgbClr val="000000"/>
                </a:solidFill>
                <a:latin typeface="Nunito Sans" pitchFamily="2" charset="77"/>
                <a:ea typeface="Nunito Sans 2"/>
                <a:cs typeface="Nunito Sans 2"/>
                <a:sym typeface="Nunito Sans 2"/>
              </a:rPr>
              <a:t>Compliance Fiduciary Support</a:t>
            </a:r>
          </a:p>
        </p:txBody>
      </p:sp>
      <p:sp>
        <p:nvSpPr>
          <p:cNvPr id="11" name="Freeform 11"/>
          <p:cNvSpPr/>
          <p:nvPr/>
        </p:nvSpPr>
        <p:spPr>
          <a:xfrm>
            <a:off x="6455989" y="6574868"/>
            <a:ext cx="562183" cy="584845"/>
          </a:xfrm>
          <a:custGeom>
            <a:avLst/>
            <a:gdLst/>
            <a:ahLst/>
            <a:cxnLst/>
            <a:rect l="l" t="t" r="r" b="b"/>
            <a:pathLst>
              <a:path w="562183" h="584845">
                <a:moveTo>
                  <a:pt x="0" y="0"/>
                </a:moveTo>
                <a:lnTo>
                  <a:pt x="562183" y="0"/>
                </a:lnTo>
                <a:lnTo>
                  <a:pt x="562183" y="584845"/>
                </a:lnTo>
                <a:lnTo>
                  <a:pt x="0" y="584845"/>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12" name="Freeform 1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368668" y="4138215"/>
            <a:ext cx="4629453" cy="4936792"/>
            <a:chOff x="0" y="0"/>
            <a:chExt cx="6172604" cy="6582389"/>
          </a:xfrm>
        </p:grpSpPr>
        <p:sp>
          <p:nvSpPr>
            <p:cNvPr id="16" name="Freeform 16"/>
            <p:cNvSpPr/>
            <p:nvPr/>
          </p:nvSpPr>
          <p:spPr>
            <a:xfrm>
              <a:off x="2466627" y="2618153"/>
              <a:ext cx="3705977" cy="3617960"/>
            </a:xfrm>
            <a:custGeom>
              <a:avLst/>
              <a:gdLst/>
              <a:ahLst/>
              <a:cxnLst/>
              <a:rect l="l" t="t" r="r" b="b"/>
              <a:pathLst>
                <a:path w="3705977" h="3617960">
                  <a:moveTo>
                    <a:pt x="0" y="0"/>
                  </a:moveTo>
                  <a:lnTo>
                    <a:pt x="3705977" y="0"/>
                  </a:lnTo>
                  <a:lnTo>
                    <a:pt x="3705977" y="3617960"/>
                  </a:lnTo>
                  <a:lnTo>
                    <a:pt x="0" y="3617960"/>
                  </a:lnTo>
                  <a:lnTo>
                    <a:pt x="0" y="0"/>
                  </a:lnTo>
                  <a:close/>
                </a:path>
              </a:pathLst>
            </a:custGeom>
            <a:blipFill>
              <a:blip r:embed="rId7">
                <a:extLst>
                  <a:ext uri="{96DAC541-7B7A-43D3-8B79-37D633B846F1}">
                    <asvg:svgBlip xmlns:asvg="http://schemas.microsoft.com/office/drawing/2016/SVG/main" r:embed="rId8"/>
                  </a:ext>
                </a:extLst>
              </a:blip>
              <a:stretch>
                <a:fillRect l="-182" r="-182"/>
              </a:stretch>
            </a:blipFill>
          </p:spPr>
          <p:txBody>
            <a:bodyPr/>
            <a:lstStyle/>
            <a:p>
              <a:endParaRPr lang="en-US"/>
            </a:p>
          </p:txBody>
        </p:sp>
        <p:sp>
          <p:nvSpPr>
            <p:cNvPr id="17" name="Freeform 17"/>
            <p:cNvSpPr/>
            <p:nvPr/>
          </p:nvSpPr>
          <p:spPr>
            <a:xfrm>
              <a:off x="375" y="2964429"/>
              <a:ext cx="3705977" cy="3617960"/>
            </a:xfrm>
            <a:custGeom>
              <a:avLst/>
              <a:gdLst/>
              <a:ahLst/>
              <a:cxnLst/>
              <a:rect l="l" t="t" r="r" b="b"/>
              <a:pathLst>
                <a:path w="3705977" h="3617960">
                  <a:moveTo>
                    <a:pt x="0" y="0"/>
                  </a:moveTo>
                  <a:lnTo>
                    <a:pt x="3705977" y="0"/>
                  </a:lnTo>
                  <a:lnTo>
                    <a:pt x="3705977" y="3617960"/>
                  </a:lnTo>
                  <a:lnTo>
                    <a:pt x="0" y="3617960"/>
                  </a:lnTo>
                  <a:lnTo>
                    <a:pt x="0" y="0"/>
                  </a:lnTo>
                  <a:close/>
                </a:path>
              </a:pathLst>
            </a:custGeom>
            <a:blipFill>
              <a:blip r:embed="rId9">
                <a:extLst>
                  <a:ext uri="{96DAC541-7B7A-43D3-8B79-37D633B846F1}">
                    <asvg:svgBlip xmlns:asvg="http://schemas.microsoft.com/office/drawing/2016/SVG/main" r:embed="rId10"/>
                  </a:ext>
                </a:extLst>
              </a:blip>
              <a:stretch>
                <a:fillRect l="-182" r="-182"/>
              </a:stretch>
            </a:blipFill>
          </p:spPr>
          <p:txBody>
            <a:bodyPr/>
            <a:lstStyle/>
            <a:p>
              <a:endParaRPr lang="en-US"/>
            </a:p>
          </p:txBody>
        </p:sp>
        <p:sp>
          <p:nvSpPr>
            <p:cNvPr id="18" name="Freeform 18"/>
            <p:cNvSpPr/>
            <p:nvPr/>
          </p:nvSpPr>
          <p:spPr>
            <a:xfrm>
              <a:off x="2464465" y="0"/>
              <a:ext cx="3705977" cy="3617960"/>
            </a:xfrm>
            <a:custGeom>
              <a:avLst/>
              <a:gdLst/>
              <a:ahLst/>
              <a:cxnLst/>
              <a:rect l="l" t="t" r="r" b="b"/>
              <a:pathLst>
                <a:path w="3705977" h="3617960">
                  <a:moveTo>
                    <a:pt x="0" y="0"/>
                  </a:moveTo>
                  <a:lnTo>
                    <a:pt x="3705978" y="0"/>
                  </a:lnTo>
                  <a:lnTo>
                    <a:pt x="3705978" y="3617960"/>
                  </a:lnTo>
                  <a:lnTo>
                    <a:pt x="0" y="3617960"/>
                  </a:lnTo>
                  <a:lnTo>
                    <a:pt x="0" y="0"/>
                  </a:lnTo>
                  <a:close/>
                </a:path>
              </a:pathLst>
            </a:custGeom>
            <a:blipFill>
              <a:blip r:embed="rId11">
                <a:extLst>
                  <a:ext uri="{96DAC541-7B7A-43D3-8B79-37D633B846F1}">
                    <asvg:svgBlip xmlns:asvg="http://schemas.microsoft.com/office/drawing/2016/SVG/main" r:embed="rId12"/>
                  </a:ext>
                </a:extLst>
              </a:blip>
              <a:stretch>
                <a:fillRect l="-182" r="-182"/>
              </a:stretch>
            </a:blipFill>
          </p:spPr>
          <p:txBody>
            <a:bodyPr/>
            <a:lstStyle/>
            <a:p>
              <a:endParaRPr lang="en-US"/>
            </a:p>
          </p:txBody>
        </p:sp>
        <p:sp>
          <p:nvSpPr>
            <p:cNvPr id="19" name="Freeform 19"/>
            <p:cNvSpPr/>
            <p:nvPr/>
          </p:nvSpPr>
          <p:spPr>
            <a:xfrm>
              <a:off x="0" y="317236"/>
              <a:ext cx="3705977" cy="3617960"/>
            </a:xfrm>
            <a:custGeom>
              <a:avLst/>
              <a:gdLst/>
              <a:ahLst/>
              <a:cxnLst/>
              <a:rect l="l" t="t" r="r" b="b"/>
              <a:pathLst>
                <a:path w="3705977" h="3617960">
                  <a:moveTo>
                    <a:pt x="0" y="0"/>
                  </a:moveTo>
                  <a:lnTo>
                    <a:pt x="3705977" y="0"/>
                  </a:lnTo>
                  <a:lnTo>
                    <a:pt x="3705977" y="3617960"/>
                  </a:lnTo>
                  <a:lnTo>
                    <a:pt x="0" y="3617960"/>
                  </a:lnTo>
                  <a:lnTo>
                    <a:pt x="0" y="0"/>
                  </a:lnTo>
                  <a:close/>
                </a:path>
              </a:pathLst>
            </a:custGeom>
            <a:blipFill>
              <a:blip r:embed="rId13">
                <a:extLst>
                  <a:ext uri="{96DAC541-7B7A-43D3-8B79-37D633B846F1}">
                    <asvg:svgBlip xmlns:asvg="http://schemas.microsoft.com/office/drawing/2016/SVG/main" r:embed="rId14"/>
                  </a:ext>
                </a:extLst>
              </a:blip>
              <a:stretch>
                <a:fillRect l="-182" r="-182"/>
              </a:stretch>
            </a:blipFill>
          </p:spPr>
          <p:txBody>
            <a:bodyPr/>
            <a:lstStyle/>
            <a:p>
              <a:endParaRPr lang="en-US"/>
            </a:p>
          </p:txBody>
        </p:sp>
      </p:grpSp>
      <p:grpSp>
        <p:nvGrpSpPr>
          <p:cNvPr id="20" name="Group 20"/>
          <p:cNvGrpSpPr/>
          <p:nvPr/>
        </p:nvGrpSpPr>
        <p:grpSpPr>
          <a:xfrm>
            <a:off x="7011066" y="7264500"/>
            <a:ext cx="2231830" cy="2289833"/>
            <a:chOff x="0" y="0"/>
            <a:chExt cx="3579259" cy="3672280"/>
          </a:xfrm>
        </p:grpSpPr>
        <p:sp>
          <p:nvSpPr>
            <p:cNvPr id="21" name="Freeform 21"/>
            <p:cNvSpPr/>
            <p:nvPr/>
          </p:nvSpPr>
          <p:spPr>
            <a:xfrm>
              <a:off x="0" y="0"/>
              <a:ext cx="3579241" cy="3672332"/>
            </a:xfrm>
            <a:custGeom>
              <a:avLst/>
              <a:gdLst/>
              <a:ahLst/>
              <a:cxnLst/>
              <a:rect l="l" t="t" r="r" b="b"/>
              <a:pathLst>
                <a:path w="3579241" h="3672332">
                  <a:moveTo>
                    <a:pt x="0" y="0"/>
                  </a:moveTo>
                  <a:lnTo>
                    <a:pt x="3579241" y="0"/>
                  </a:lnTo>
                  <a:lnTo>
                    <a:pt x="3579241" y="3672332"/>
                  </a:lnTo>
                  <a:lnTo>
                    <a:pt x="0" y="3672332"/>
                  </a:lnTo>
                  <a:lnTo>
                    <a:pt x="0" y="0"/>
                  </a:lnTo>
                  <a:close/>
                </a:path>
              </a:pathLst>
            </a:custGeom>
            <a:blipFill>
              <a:blip r:embed="rId15"/>
              <a:stretch>
                <a:fillRect l="-1299" r="-1299" b="1"/>
              </a:stretch>
            </a:blipFill>
          </p:spPr>
          <p:txBody>
            <a:bodyPr/>
            <a:lstStyle/>
            <a:p>
              <a:endParaRPr lang="en-US"/>
            </a:p>
          </p:txBody>
        </p:sp>
      </p:grpSp>
      <p:grpSp>
        <p:nvGrpSpPr>
          <p:cNvPr id="22" name="Group 22"/>
          <p:cNvGrpSpPr/>
          <p:nvPr/>
        </p:nvGrpSpPr>
        <p:grpSpPr>
          <a:xfrm>
            <a:off x="11389857" y="7454794"/>
            <a:ext cx="2855444" cy="1142178"/>
            <a:chOff x="0" y="0"/>
            <a:chExt cx="4579369" cy="1831748"/>
          </a:xfrm>
        </p:grpSpPr>
        <p:sp>
          <p:nvSpPr>
            <p:cNvPr id="23" name="Freeform 23"/>
            <p:cNvSpPr/>
            <p:nvPr/>
          </p:nvSpPr>
          <p:spPr>
            <a:xfrm>
              <a:off x="0" y="0"/>
              <a:ext cx="4579366" cy="1831721"/>
            </a:xfrm>
            <a:custGeom>
              <a:avLst/>
              <a:gdLst/>
              <a:ahLst/>
              <a:cxnLst/>
              <a:rect l="l" t="t" r="r" b="b"/>
              <a:pathLst>
                <a:path w="4579366" h="1831721">
                  <a:moveTo>
                    <a:pt x="0" y="0"/>
                  </a:moveTo>
                  <a:lnTo>
                    <a:pt x="4579366" y="0"/>
                  </a:lnTo>
                  <a:lnTo>
                    <a:pt x="4579366" y="1831721"/>
                  </a:lnTo>
                  <a:lnTo>
                    <a:pt x="0" y="1831721"/>
                  </a:lnTo>
                  <a:lnTo>
                    <a:pt x="0" y="0"/>
                  </a:lnTo>
                  <a:close/>
                </a:path>
              </a:pathLst>
            </a:custGeom>
            <a:blipFill>
              <a:blip r:embed="rId16"/>
              <a:stretch>
                <a:fillRect b="-1"/>
              </a:stretch>
            </a:blipFill>
          </p:spPr>
          <p:txBody>
            <a:bodyPr/>
            <a:lstStyle/>
            <a:p>
              <a:endParaRPr lang="en-US"/>
            </a:p>
          </p:txBody>
        </p:sp>
      </p:grpSp>
      <p:sp>
        <p:nvSpPr>
          <p:cNvPr id="24" name="Freeform 24" descr="A grey square with white text  Description automatically generated"/>
          <p:cNvSpPr/>
          <p:nvPr/>
        </p:nvSpPr>
        <p:spPr>
          <a:xfrm>
            <a:off x="9333597" y="7454794"/>
            <a:ext cx="1769829" cy="1769829"/>
          </a:xfrm>
          <a:custGeom>
            <a:avLst/>
            <a:gdLst/>
            <a:ahLst/>
            <a:cxnLst/>
            <a:rect l="l" t="t" r="r" b="b"/>
            <a:pathLst>
              <a:path w="1769829" h="1769829">
                <a:moveTo>
                  <a:pt x="0" y="0"/>
                </a:moveTo>
                <a:lnTo>
                  <a:pt x="1769829" y="0"/>
                </a:lnTo>
                <a:lnTo>
                  <a:pt x="1769829" y="1769830"/>
                </a:lnTo>
                <a:lnTo>
                  <a:pt x="0" y="1769830"/>
                </a:lnTo>
                <a:lnTo>
                  <a:pt x="0" y="0"/>
                </a:lnTo>
                <a:close/>
              </a:path>
            </a:pathLst>
          </a:custGeom>
          <a:blipFill>
            <a:blip r:embed="rId17"/>
            <a:stretch>
              <a:fillRect/>
            </a:stretch>
          </a:blipFill>
        </p:spPr>
        <p:txBody>
          <a:bodyPr/>
          <a:lstStyle/>
          <a:p>
            <a:endParaRPr lang="en-US"/>
          </a:p>
        </p:txBody>
      </p:sp>
      <p:sp>
        <p:nvSpPr>
          <p:cNvPr id="26" name="TextBox 11">
            <a:extLst>
              <a:ext uri="{FF2B5EF4-FFF2-40B4-BE49-F238E27FC236}">
                <a16:creationId xmlns:a16="http://schemas.microsoft.com/office/drawing/2014/main" id="{63F55A15-B33E-CBE0-6852-E508C43584C4}"/>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28" name="Freeform 4">
            <a:extLst>
              <a:ext uri="{FF2B5EF4-FFF2-40B4-BE49-F238E27FC236}">
                <a16:creationId xmlns:a16="http://schemas.microsoft.com/office/drawing/2014/main" id="{2DFF53B4-7934-C1B0-35ED-C564A1FE3A07}"/>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18"/>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6" name="TextBox 6"/>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grpSp>
        <p:nvGrpSpPr>
          <p:cNvPr id="7" name="Group 7"/>
          <p:cNvGrpSpPr/>
          <p:nvPr/>
        </p:nvGrpSpPr>
        <p:grpSpPr>
          <a:xfrm>
            <a:off x="1028700" y="4361951"/>
            <a:ext cx="2529998" cy="4365703"/>
            <a:chOff x="0" y="0"/>
            <a:chExt cx="3373331" cy="5820937"/>
          </a:xfrm>
        </p:grpSpPr>
        <p:grpSp>
          <p:nvGrpSpPr>
            <p:cNvPr id="8" name="Group 8"/>
            <p:cNvGrpSpPr/>
            <p:nvPr/>
          </p:nvGrpSpPr>
          <p:grpSpPr>
            <a:xfrm>
              <a:off x="0" y="0"/>
              <a:ext cx="3373331" cy="5820937"/>
              <a:chOff x="0" y="0"/>
              <a:chExt cx="1758372" cy="3034203"/>
            </a:xfrm>
          </p:grpSpPr>
          <p:sp>
            <p:nvSpPr>
              <p:cNvPr id="9" name="Freeform 9"/>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0" name="Freeform 10"/>
            <p:cNvSpPr/>
            <p:nvPr/>
          </p:nvSpPr>
          <p:spPr>
            <a:xfrm>
              <a:off x="204615" y="181930"/>
              <a:ext cx="2964101" cy="4448931"/>
            </a:xfrm>
            <a:custGeom>
              <a:avLst/>
              <a:gdLst/>
              <a:ahLst/>
              <a:cxnLst/>
              <a:rect l="l" t="t" r="r" b="b"/>
              <a:pathLst>
                <a:path w="2964101" h="4448931">
                  <a:moveTo>
                    <a:pt x="0" y="0"/>
                  </a:moveTo>
                  <a:lnTo>
                    <a:pt x="2964101" y="0"/>
                  </a:lnTo>
                  <a:lnTo>
                    <a:pt x="2964101" y="4448932"/>
                  </a:lnTo>
                  <a:lnTo>
                    <a:pt x="0" y="4448932"/>
                  </a:lnTo>
                  <a:lnTo>
                    <a:pt x="0" y="0"/>
                  </a:lnTo>
                  <a:close/>
                </a:path>
              </a:pathLst>
            </a:custGeom>
            <a:blipFill>
              <a:blip r:embed="rId3"/>
              <a:stretch>
                <a:fillRect t="-196" b="-196"/>
              </a:stretch>
            </a:blipFill>
          </p:spPr>
          <p:txBody>
            <a:bodyPr/>
            <a:lstStyle/>
            <a:p>
              <a:endParaRPr lang="en-US"/>
            </a:p>
          </p:txBody>
        </p:sp>
        <p:sp>
          <p:nvSpPr>
            <p:cNvPr id="11" name="TextBox 11"/>
            <p:cNvSpPr txBox="1"/>
            <p:nvPr/>
          </p:nvSpPr>
          <p:spPr>
            <a:xfrm>
              <a:off x="211101" y="4748467"/>
              <a:ext cx="2964101" cy="411180"/>
            </a:xfrm>
            <a:prstGeom prst="rect">
              <a:avLst/>
            </a:prstGeom>
          </p:spPr>
          <p:txBody>
            <a:bodyPr lIns="0" tIns="0" rIns="0" bIns="0" rtlCol="0" anchor="t">
              <a:spAutoFit/>
            </a:bodyPr>
            <a:lstStyle/>
            <a:p>
              <a:pPr algn="l">
                <a:lnSpc>
                  <a:spcPts val="2645"/>
                </a:lnSpc>
              </a:pPr>
              <a:r>
                <a:rPr lang="en-US" sz="1889">
                  <a:solidFill>
                    <a:srgbClr val="FFFFFF"/>
                  </a:solidFill>
                  <a:latin typeface="League Spartan"/>
                  <a:ea typeface="League Spartan"/>
                  <a:cs typeface="League Spartan"/>
                  <a:sym typeface="League Spartan"/>
                </a:rPr>
                <a:t>Elvia Sanchez</a:t>
              </a:r>
            </a:p>
          </p:txBody>
        </p:sp>
        <p:sp>
          <p:nvSpPr>
            <p:cNvPr id="12" name="TextBox 12"/>
            <p:cNvSpPr txBox="1"/>
            <p:nvPr/>
          </p:nvSpPr>
          <p:spPr>
            <a:xfrm>
              <a:off x="211101" y="5316518"/>
              <a:ext cx="2964101" cy="281849"/>
            </a:xfrm>
            <a:prstGeom prst="rect">
              <a:avLst/>
            </a:prstGeom>
          </p:spPr>
          <p:txBody>
            <a:bodyPr lIns="0" tIns="0" rIns="0" bIns="0" rtlCol="0" anchor="t">
              <a:spAutoFit/>
            </a:bodyPr>
            <a:lstStyle/>
            <a:p>
              <a:pPr algn="l">
                <a:lnSpc>
                  <a:spcPts val="1826"/>
                </a:lnSpc>
              </a:pPr>
              <a:r>
                <a:rPr lang="en-US" sz="1259" spc="125">
                  <a:solidFill>
                    <a:srgbClr val="FFFFFF"/>
                  </a:solidFill>
                  <a:latin typeface="League Spartan"/>
                  <a:ea typeface="League Spartan"/>
                  <a:cs typeface="League Spartan"/>
                  <a:sym typeface="League Spartan"/>
                </a:rPr>
                <a:t>PRINCIPAL, CPFA®</a:t>
              </a:r>
            </a:p>
          </p:txBody>
        </p:sp>
      </p:grpSp>
      <p:sp>
        <p:nvSpPr>
          <p:cNvPr id="13" name="TextBox 13"/>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4" name="Freeform 14"/>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6" name="Freeform 16"/>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12967657" y="3362827"/>
            <a:ext cx="3959086" cy="2590662"/>
            <a:chOff x="0" y="0"/>
            <a:chExt cx="5278782" cy="3454216"/>
          </a:xfrm>
        </p:grpSpPr>
        <p:grpSp>
          <p:nvGrpSpPr>
            <p:cNvPr id="23" name="Group 23"/>
            <p:cNvGrpSpPr/>
            <p:nvPr/>
          </p:nvGrpSpPr>
          <p:grpSpPr>
            <a:xfrm>
              <a:off x="0" y="0"/>
              <a:ext cx="5278782" cy="3454216"/>
              <a:chOff x="0" y="0"/>
              <a:chExt cx="5634901" cy="3687246"/>
            </a:xfrm>
          </p:grpSpPr>
          <p:sp>
            <p:nvSpPr>
              <p:cNvPr id="24" name="Freeform 24"/>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5" name="Freeform 25"/>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6" name="Group 26"/>
            <p:cNvGrpSpPr/>
            <p:nvPr/>
          </p:nvGrpSpPr>
          <p:grpSpPr>
            <a:xfrm>
              <a:off x="2833621" y="922242"/>
              <a:ext cx="2265334" cy="2337213"/>
              <a:chOff x="0" y="0"/>
              <a:chExt cx="2418159" cy="2494887"/>
            </a:xfrm>
          </p:grpSpPr>
          <p:sp>
            <p:nvSpPr>
              <p:cNvPr id="27" name="Freeform 27"/>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8" name="Freeform 28"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9" name="TextBox 29"/>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30" name="TextBox 30"/>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2" name="TextBox 11">
            <a:extLst>
              <a:ext uri="{FF2B5EF4-FFF2-40B4-BE49-F238E27FC236}">
                <a16:creationId xmlns:a16="http://schemas.microsoft.com/office/drawing/2014/main" id="{C1AC5677-B0D8-1CA4-1E9E-3CB6B1B1D3C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028700" y="4416194"/>
            <a:ext cx="2517893" cy="4344814"/>
            <a:chOff x="0" y="0"/>
            <a:chExt cx="3357191" cy="5793085"/>
          </a:xfrm>
        </p:grpSpPr>
        <p:grpSp>
          <p:nvGrpSpPr>
            <p:cNvPr id="6" name="Group 6"/>
            <p:cNvGrpSpPr/>
            <p:nvPr/>
          </p:nvGrpSpPr>
          <p:grpSpPr>
            <a:xfrm>
              <a:off x="0" y="0"/>
              <a:ext cx="3357191" cy="5793085"/>
              <a:chOff x="0" y="0"/>
              <a:chExt cx="1758372" cy="3034203"/>
            </a:xfrm>
          </p:grpSpPr>
          <p:sp>
            <p:nvSpPr>
              <p:cNvPr id="7" name="Freeform 7"/>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8" name="Freeform 8"/>
            <p:cNvSpPr/>
            <p:nvPr/>
          </p:nvSpPr>
          <p:spPr>
            <a:xfrm>
              <a:off x="203636" y="181060"/>
              <a:ext cx="2949918" cy="4427644"/>
            </a:xfrm>
            <a:custGeom>
              <a:avLst/>
              <a:gdLst/>
              <a:ahLst/>
              <a:cxnLst/>
              <a:rect l="l" t="t" r="r" b="b"/>
              <a:pathLst>
                <a:path w="2949918" h="4427644">
                  <a:moveTo>
                    <a:pt x="0" y="0"/>
                  </a:moveTo>
                  <a:lnTo>
                    <a:pt x="2949918" y="0"/>
                  </a:lnTo>
                  <a:lnTo>
                    <a:pt x="2949918" y="4427644"/>
                  </a:lnTo>
                  <a:lnTo>
                    <a:pt x="0" y="4427644"/>
                  </a:lnTo>
                  <a:lnTo>
                    <a:pt x="0" y="0"/>
                  </a:lnTo>
                  <a:close/>
                </a:path>
              </a:pathLst>
            </a:custGeom>
            <a:blipFill>
              <a:blip r:embed="rId3"/>
              <a:stretch>
                <a:fillRect t="-196" b="-196"/>
              </a:stretch>
            </a:blipFill>
          </p:spPr>
          <p:txBody>
            <a:bodyPr/>
            <a:lstStyle/>
            <a:p>
              <a:endParaRPr lang="en-US"/>
            </a:p>
          </p:txBody>
        </p:sp>
        <p:sp>
          <p:nvSpPr>
            <p:cNvPr id="9" name="TextBox 9"/>
            <p:cNvSpPr txBox="1"/>
            <p:nvPr/>
          </p:nvSpPr>
          <p:spPr>
            <a:xfrm>
              <a:off x="210091" y="4716085"/>
              <a:ext cx="2949918" cy="418875"/>
            </a:xfrm>
            <a:prstGeom prst="rect">
              <a:avLst/>
            </a:prstGeom>
          </p:spPr>
          <p:txBody>
            <a:bodyPr lIns="0" tIns="0" rIns="0" bIns="0" rtlCol="0" anchor="t">
              <a:spAutoFit/>
            </a:bodyPr>
            <a:lstStyle/>
            <a:p>
              <a:pPr algn="l">
                <a:lnSpc>
                  <a:spcPts val="2632"/>
                </a:lnSpc>
              </a:pPr>
              <a:r>
                <a:rPr lang="en-US" sz="1880">
                  <a:solidFill>
                    <a:srgbClr val="FFFFFF"/>
                  </a:solidFill>
                  <a:latin typeface="League Spartan"/>
                  <a:ea typeface="League Spartan"/>
                  <a:cs typeface="League Spartan"/>
                  <a:sym typeface="League Spartan"/>
                </a:rPr>
                <a:t>Christie Cheng</a:t>
              </a:r>
            </a:p>
          </p:txBody>
        </p:sp>
        <p:sp>
          <p:nvSpPr>
            <p:cNvPr id="10" name="TextBox 10"/>
            <p:cNvSpPr txBox="1"/>
            <p:nvPr/>
          </p:nvSpPr>
          <p:spPr>
            <a:xfrm>
              <a:off x="210091" y="5290943"/>
              <a:ext cx="2949918" cy="280637"/>
            </a:xfrm>
            <a:prstGeom prst="rect">
              <a:avLst/>
            </a:prstGeom>
          </p:spPr>
          <p:txBody>
            <a:bodyPr lIns="0" tIns="0" rIns="0" bIns="0" rtlCol="0" anchor="t">
              <a:spAutoFit/>
            </a:bodyPr>
            <a:lstStyle/>
            <a:p>
              <a:pPr algn="l">
                <a:lnSpc>
                  <a:spcPts val="1817"/>
                </a:lnSpc>
              </a:pPr>
              <a:r>
                <a:rPr lang="en-US" sz="1253" spc="125">
                  <a:solidFill>
                    <a:srgbClr val="FFFFFF"/>
                  </a:solidFill>
                  <a:latin typeface="League Spartan"/>
                  <a:ea typeface="League Spartan"/>
                  <a:cs typeface="League Spartan"/>
                  <a:sym typeface="League Spartan"/>
                </a:rPr>
                <a:t>PRINCIPAL, CPFA®</a:t>
              </a:r>
            </a:p>
          </p:txBody>
        </p:sp>
      </p:grpSp>
      <p:sp>
        <p:nvSpPr>
          <p:cNvPr id="11" name="TextBox 11"/>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13" name="TextBox 13"/>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4" name="Freeform 14"/>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6" name="Freeform 16"/>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12967657" y="3362827"/>
            <a:ext cx="3959086" cy="2590662"/>
            <a:chOff x="0" y="0"/>
            <a:chExt cx="5278782" cy="3454216"/>
          </a:xfrm>
        </p:grpSpPr>
        <p:grpSp>
          <p:nvGrpSpPr>
            <p:cNvPr id="23" name="Group 23"/>
            <p:cNvGrpSpPr/>
            <p:nvPr/>
          </p:nvGrpSpPr>
          <p:grpSpPr>
            <a:xfrm>
              <a:off x="0" y="0"/>
              <a:ext cx="5278782" cy="3454216"/>
              <a:chOff x="0" y="0"/>
              <a:chExt cx="5634901" cy="3687246"/>
            </a:xfrm>
          </p:grpSpPr>
          <p:sp>
            <p:nvSpPr>
              <p:cNvPr id="24" name="Freeform 24"/>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5" name="Freeform 25"/>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6" name="Group 26"/>
            <p:cNvGrpSpPr/>
            <p:nvPr/>
          </p:nvGrpSpPr>
          <p:grpSpPr>
            <a:xfrm>
              <a:off x="2833621" y="922242"/>
              <a:ext cx="2265334" cy="2337213"/>
              <a:chOff x="0" y="0"/>
              <a:chExt cx="2418159" cy="2494887"/>
            </a:xfrm>
          </p:grpSpPr>
          <p:sp>
            <p:nvSpPr>
              <p:cNvPr id="27" name="Freeform 27"/>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8" name="Freeform 28"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9" name="TextBox 29"/>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30" name="TextBox 30"/>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2" name="TextBox 11">
            <a:extLst>
              <a:ext uri="{FF2B5EF4-FFF2-40B4-BE49-F238E27FC236}">
                <a16:creationId xmlns:a16="http://schemas.microsoft.com/office/drawing/2014/main" id="{4609EEF1-06E7-D9AB-576E-644CE2D99CC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986899" y="4404792"/>
            <a:ext cx="2398183" cy="4356216"/>
            <a:chOff x="0" y="0"/>
            <a:chExt cx="3197577" cy="5808288"/>
          </a:xfrm>
        </p:grpSpPr>
        <p:grpSp>
          <p:nvGrpSpPr>
            <p:cNvPr id="6" name="Group 6"/>
            <p:cNvGrpSpPr/>
            <p:nvPr/>
          </p:nvGrpSpPr>
          <p:grpSpPr>
            <a:xfrm>
              <a:off x="0" y="0"/>
              <a:ext cx="3197577" cy="5808288"/>
              <a:chOff x="0" y="0"/>
              <a:chExt cx="1758372" cy="3194021"/>
            </a:xfrm>
          </p:grpSpPr>
          <p:sp>
            <p:nvSpPr>
              <p:cNvPr id="7" name="Freeform 7"/>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8" name="Freeform 8"/>
            <p:cNvSpPr/>
            <p:nvPr/>
          </p:nvSpPr>
          <p:spPr>
            <a:xfrm>
              <a:off x="193955" y="172452"/>
              <a:ext cx="2809668" cy="4217137"/>
            </a:xfrm>
            <a:custGeom>
              <a:avLst/>
              <a:gdLst/>
              <a:ahLst/>
              <a:cxnLst/>
              <a:rect l="l" t="t" r="r" b="b"/>
              <a:pathLst>
                <a:path w="2809668" h="4217137">
                  <a:moveTo>
                    <a:pt x="0" y="0"/>
                  </a:moveTo>
                  <a:lnTo>
                    <a:pt x="2809667" y="0"/>
                  </a:lnTo>
                  <a:lnTo>
                    <a:pt x="2809667" y="4217137"/>
                  </a:lnTo>
                  <a:lnTo>
                    <a:pt x="0" y="4217137"/>
                  </a:lnTo>
                  <a:lnTo>
                    <a:pt x="0" y="0"/>
                  </a:lnTo>
                  <a:close/>
                </a:path>
              </a:pathLst>
            </a:custGeom>
            <a:blipFill>
              <a:blip r:embed="rId3"/>
              <a:stretch>
                <a:fillRect t="-196" b="-196"/>
              </a:stretch>
            </a:blipFill>
          </p:spPr>
          <p:txBody>
            <a:bodyPr/>
            <a:lstStyle/>
            <a:p>
              <a:endParaRPr lang="en-US"/>
            </a:p>
          </p:txBody>
        </p:sp>
        <p:sp>
          <p:nvSpPr>
            <p:cNvPr id="9" name="TextBox 9"/>
            <p:cNvSpPr txBox="1"/>
            <p:nvPr/>
          </p:nvSpPr>
          <p:spPr>
            <a:xfrm>
              <a:off x="200103" y="4499578"/>
              <a:ext cx="2809668" cy="391246"/>
            </a:xfrm>
            <a:prstGeom prst="rect">
              <a:avLst/>
            </a:prstGeom>
          </p:spPr>
          <p:txBody>
            <a:bodyPr lIns="0" tIns="0" rIns="0" bIns="0" rtlCol="0" anchor="t">
              <a:spAutoFit/>
            </a:bodyPr>
            <a:lstStyle/>
            <a:p>
              <a:pPr algn="l">
                <a:lnSpc>
                  <a:spcPts val="2507"/>
                </a:lnSpc>
              </a:pPr>
              <a:r>
                <a:rPr lang="en-US" sz="1791">
                  <a:solidFill>
                    <a:srgbClr val="FFFFFF"/>
                  </a:solidFill>
                  <a:latin typeface="League Spartan"/>
                  <a:ea typeface="League Spartan"/>
                  <a:cs typeface="League Spartan"/>
                  <a:sym typeface="League Spartan"/>
                </a:rPr>
                <a:t>Kevin Delaney</a:t>
              </a:r>
            </a:p>
          </p:txBody>
        </p:sp>
        <p:sp>
          <p:nvSpPr>
            <p:cNvPr id="10" name="TextBox 10"/>
            <p:cNvSpPr txBox="1"/>
            <p:nvPr/>
          </p:nvSpPr>
          <p:spPr>
            <a:xfrm>
              <a:off x="200103" y="5038033"/>
              <a:ext cx="2809668" cy="559281"/>
            </a:xfrm>
            <a:prstGeom prst="rect">
              <a:avLst/>
            </a:prstGeom>
          </p:spPr>
          <p:txBody>
            <a:bodyPr lIns="0" tIns="0" rIns="0" bIns="0" rtlCol="0" anchor="t">
              <a:spAutoFit/>
            </a:bodyPr>
            <a:lstStyle/>
            <a:p>
              <a:pPr algn="l">
                <a:lnSpc>
                  <a:spcPts val="1731"/>
                </a:lnSpc>
              </a:pPr>
              <a:r>
                <a:rPr lang="en-US" sz="1194" spc="119">
                  <a:solidFill>
                    <a:srgbClr val="FFFFFF"/>
                  </a:solidFill>
                  <a:latin typeface="League Spartan"/>
                  <a:ea typeface="League Spartan"/>
                  <a:cs typeface="League Spartan"/>
                  <a:sym typeface="League Spartan"/>
                </a:rPr>
                <a:t>VP BUSINESS DEVELOPMENT, CPFA®</a:t>
              </a:r>
            </a:p>
          </p:txBody>
        </p:sp>
      </p:grpSp>
      <p:sp>
        <p:nvSpPr>
          <p:cNvPr id="11" name="TextBox 11"/>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13" name="TextBox 13"/>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4" name="Freeform 14"/>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6" name="Freeform 16"/>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12967657" y="3362827"/>
            <a:ext cx="3959086" cy="2590662"/>
            <a:chOff x="0" y="0"/>
            <a:chExt cx="5278782" cy="3454216"/>
          </a:xfrm>
        </p:grpSpPr>
        <p:grpSp>
          <p:nvGrpSpPr>
            <p:cNvPr id="23" name="Group 23"/>
            <p:cNvGrpSpPr/>
            <p:nvPr/>
          </p:nvGrpSpPr>
          <p:grpSpPr>
            <a:xfrm>
              <a:off x="0" y="0"/>
              <a:ext cx="5278782" cy="3454216"/>
              <a:chOff x="0" y="0"/>
              <a:chExt cx="5634901" cy="3687246"/>
            </a:xfrm>
          </p:grpSpPr>
          <p:sp>
            <p:nvSpPr>
              <p:cNvPr id="24" name="Freeform 24"/>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5" name="Freeform 25"/>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6" name="Group 26"/>
            <p:cNvGrpSpPr/>
            <p:nvPr/>
          </p:nvGrpSpPr>
          <p:grpSpPr>
            <a:xfrm>
              <a:off x="2833621" y="922242"/>
              <a:ext cx="2265334" cy="2337213"/>
              <a:chOff x="0" y="0"/>
              <a:chExt cx="2418159" cy="2494887"/>
            </a:xfrm>
          </p:grpSpPr>
          <p:sp>
            <p:nvSpPr>
              <p:cNvPr id="27" name="Freeform 27"/>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8" name="Freeform 28"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9" name="TextBox 29"/>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30" name="TextBox 30"/>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2" name="TextBox 11">
            <a:extLst>
              <a:ext uri="{FF2B5EF4-FFF2-40B4-BE49-F238E27FC236}">
                <a16:creationId xmlns:a16="http://schemas.microsoft.com/office/drawing/2014/main" id="{84AD22E1-1372-E91C-4396-D94C83ED447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6" name="TextBox 6"/>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7" name="TextBox 7"/>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8" name="Freeform 8"/>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0" name="Freeform 10"/>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12967657" y="3362827"/>
            <a:ext cx="3959086" cy="2590662"/>
            <a:chOff x="0" y="0"/>
            <a:chExt cx="5278782" cy="3454216"/>
          </a:xfrm>
        </p:grpSpPr>
        <p:grpSp>
          <p:nvGrpSpPr>
            <p:cNvPr id="17" name="Group 17"/>
            <p:cNvGrpSpPr/>
            <p:nvPr/>
          </p:nvGrpSpPr>
          <p:grpSpPr>
            <a:xfrm>
              <a:off x="0" y="0"/>
              <a:ext cx="5278782" cy="3454216"/>
              <a:chOff x="0" y="0"/>
              <a:chExt cx="5634901" cy="3687246"/>
            </a:xfrm>
          </p:grpSpPr>
          <p:sp>
            <p:nvSpPr>
              <p:cNvPr id="18" name="Freeform 18"/>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19" name="Freeform 19"/>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0" name="Group 20"/>
            <p:cNvGrpSpPr/>
            <p:nvPr/>
          </p:nvGrpSpPr>
          <p:grpSpPr>
            <a:xfrm>
              <a:off x="2833621" y="922242"/>
              <a:ext cx="2265334" cy="2337213"/>
              <a:chOff x="0" y="0"/>
              <a:chExt cx="2418159" cy="2494887"/>
            </a:xfrm>
          </p:grpSpPr>
          <p:sp>
            <p:nvSpPr>
              <p:cNvPr id="21" name="Freeform 21"/>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5"/>
                <a:stretch>
                  <a:fillRect l="-1586" r="-1584" b="1"/>
                </a:stretch>
              </a:blipFill>
            </p:spPr>
            <p:txBody>
              <a:bodyPr/>
              <a:lstStyle/>
              <a:p>
                <a:endParaRPr lang="en-US"/>
              </a:p>
            </p:txBody>
          </p:sp>
        </p:grpSp>
        <p:sp>
          <p:nvSpPr>
            <p:cNvPr id="22" name="Freeform 22"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6"/>
              <a:stretch>
                <a:fillRect/>
              </a:stretch>
            </a:blipFill>
          </p:spPr>
          <p:txBody>
            <a:bodyPr/>
            <a:lstStyle/>
            <a:p>
              <a:endParaRPr lang="en-US"/>
            </a:p>
          </p:txBody>
        </p:sp>
        <p:sp>
          <p:nvSpPr>
            <p:cNvPr id="23" name="TextBox 23"/>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24" name="TextBox 24"/>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grpSp>
        <p:nvGrpSpPr>
          <p:cNvPr id="25" name="Group 25"/>
          <p:cNvGrpSpPr/>
          <p:nvPr/>
        </p:nvGrpSpPr>
        <p:grpSpPr>
          <a:xfrm>
            <a:off x="1028700" y="4446743"/>
            <a:ext cx="2500189" cy="4314265"/>
            <a:chOff x="0" y="0"/>
            <a:chExt cx="3333586" cy="5752353"/>
          </a:xfrm>
        </p:grpSpPr>
        <p:grpSp>
          <p:nvGrpSpPr>
            <p:cNvPr id="26" name="Group 26"/>
            <p:cNvGrpSpPr/>
            <p:nvPr/>
          </p:nvGrpSpPr>
          <p:grpSpPr>
            <a:xfrm>
              <a:off x="0" y="0"/>
              <a:ext cx="3333586" cy="5752353"/>
              <a:chOff x="0" y="0"/>
              <a:chExt cx="1758372" cy="3034203"/>
            </a:xfrm>
          </p:grpSpPr>
          <p:sp>
            <p:nvSpPr>
              <p:cNvPr id="27" name="Freeform 27"/>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28" name="Freeform 28"/>
            <p:cNvSpPr/>
            <p:nvPr/>
          </p:nvSpPr>
          <p:spPr>
            <a:xfrm>
              <a:off x="202204" y="179787"/>
              <a:ext cx="2929177" cy="4396513"/>
            </a:xfrm>
            <a:custGeom>
              <a:avLst/>
              <a:gdLst/>
              <a:ahLst/>
              <a:cxnLst/>
              <a:rect l="l" t="t" r="r" b="b"/>
              <a:pathLst>
                <a:path w="2929177" h="4396513">
                  <a:moveTo>
                    <a:pt x="0" y="0"/>
                  </a:moveTo>
                  <a:lnTo>
                    <a:pt x="2929177" y="0"/>
                  </a:lnTo>
                  <a:lnTo>
                    <a:pt x="2929177" y="4396513"/>
                  </a:lnTo>
                  <a:lnTo>
                    <a:pt x="0" y="4396513"/>
                  </a:lnTo>
                  <a:lnTo>
                    <a:pt x="0" y="0"/>
                  </a:lnTo>
                  <a:close/>
                </a:path>
              </a:pathLst>
            </a:custGeom>
            <a:blipFill>
              <a:blip r:embed="rId7"/>
              <a:stretch>
                <a:fillRect l="-31" r="-31"/>
              </a:stretch>
            </a:blipFill>
          </p:spPr>
          <p:txBody>
            <a:bodyPr/>
            <a:lstStyle/>
            <a:p>
              <a:endParaRPr lang="en-US"/>
            </a:p>
          </p:txBody>
        </p:sp>
        <p:sp>
          <p:nvSpPr>
            <p:cNvPr id="29" name="TextBox 29"/>
            <p:cNvSpPr txBox="1"/>
            <p:nvPr/>
          </p:nvSpPr>
          <p:spPr>
            <a:xfrm>
              <a:off x="208614" y="4682657"/>
              <a:ext cx="2929177" cy="416197"/>
            </a:xfrm>
            <a:prstGeom prst="rect">
              <a:avLst/>
            </a:prstGeom>
          </p:spPr>
          <p:txBody>
            <a:bodyPr lIns="0" tIns="0" rIns="0" bIns="0" rtlCol="0" anchor="t">
              <a:spAutoFit/>
            </a:bodyPr>
            <a:lstStyle/>
            <a:p>
              <a:pPr algn="l">
                <a:lnSpc>
                  <a:spcPts val="2614"/>
                </a:lnSpc>
              </a:pPr>
              <a:r>
                <a:rPr lang="en-US" sz="1867">
                  <a:solidFill>
                    <a:srgbClr val="FFFFFF"/>
                  </a:solidFill>
                  <a:latin typeface="League Spartan"/>
                  <a:ea typeface="League Spartan"/>
                  <a:cs typeface="League Spartan"/>
                  <a:sym typeface="League Spartan"/>
                </a:rPr>
                <a:t>Chris Underwood</a:t>
              </a:r>
            </a:p>
          </p:txBody>
        </p:sp>
        <p:sp>
          <p:nvSpPr>
            <p:cNvPr id="30" name="TextBox 30"/>
            <p:cNvSpPr txBox="1"/>
            <p:nvPr/>
          </p:nvSpPr>
          <p:spPr>
            <a:xfrm>
              <a:off x="208614" y="5253541"/>
              <a:ext cx="2929177" cy="278864"/>
            </a:xfrm>
            <a:prstGeom prst="rect">
              <a:avLst/>
            </a:prstGeom>
          </p:spPr>
          <p:txBody>
            <a:bodyPr lIns="0" tIns="0" rIns="0" bIns="0" rtlCol="0" anchor="t">
              <a:spAutoFit/>
            </a:bodyPr>
            <a:lstStyle/>
            <a:p>
              <a:pPr algn="l">
                <a:lnSpc>
                  <a:spcPts val="1805"/>
                </a:lnSpc>
              </a:pPr>
              <a:r>
                <a:rPr lang="en-US" sz="1244" spc="124">
                  <a:solidFill>
                    <a:srgbClr val="FFFFFF"/>
                  </a:solidFill>
                  <a:latin typeface="League Spartan"/>
                  <a:ea typeface="League Spartan"/>
                  <a:cs typeface="League Spartan"/>
                  <a:sym typeface="League Spartan"/>
                </a:rPr>
                <a:t>PRINCIPAL, AIF, CPFA®</a:t>
              </a:r>
            </a:p>
          </p:txBody>
        </p:sp>
      </p:grpSp>
      <p:sp>
        <p:nvSpPr>
          <p:cNvPr id="32" name="TextBox 11">
            <a:extLst>
              <a:ext uri="{FF2B5EF4-FFF2-40B4-BE49-F238E27FC236}">
                <a16:creationId xmlns:a16="http://schemas.microsoft.com/office/drawing/2014/main" id="{55057DD5-99DA-66BC-183F-4581D57C9429}"/>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028700" y="4404792"/>
            <a:ext cx="2398183" cy="4356216"/>
            <a:chOff x="0" y="0"/>
            <a:chExt cx="1758372" cy="3194021"/>
          </a:xfrm>
        </p:grpSpPr>
        <p:sp>
          <p:nvSpPr>
            <p:cNvPr id="6" name="Freeform 6"/>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7" name="Freeform 7"/>
          <p:cNvSpPr/>
          <p:nvPr/>
        </p:nvSpPr>
        <p:spPr>
          <a:xfrm>
            <a:off x="1178777" y="4541080"/>
            <a:ext cx="2107251" cy="3129413"/>
          </a:xfrm>
          <a:custGeom>
            <a:avLst/>
            <a:gdLst/>
            <a:ahLst/>
            <a:cxnLst/>
            <a:rect l="l" t="t" r="r" b="b"/>
            <a:pathLst>
              <a:path w="2107251" h="3129413">
                <a:moveTo>
                  <a:pt x="0" y="0"/>
                </a:moveTo>
                <a:lnTo>
                  <a:pt x="2107251" y="0"/>
                </a:lnTo>
                <a:lnTo>
                  <a:pt x="2107251" y="3129412"/>
                </a:lnTo>
                <a:lnTo>
                  <a:pt x="0" y="3129412"/>
                </a:lnTo>
                <a:lnTo>
                  <a:pt x="0" y="0"/>
                </a:lnTo>
                <a:close/>
              </a:path>
            </a:pathLst>
          </a:custGeom>
          <a:blipFill>
            <a:blip r:embed="rId3"/>
            <a:stretch>
              <a:fillRect t="-733" b="-733"/>
            </a:stretch>
          </a:blipFill>
        </p:spPr>
        <p:txBody>
          <a:bodyPr/>
          <a:lstStyle/>
          <a:p>
            <a:endParaRPr lang="en-US"/>
          </a:p>
        </p:txBody>
      </p:sp>
      <p:sp>
        <p:nvSpPr>
          <p:cNvPr id="8" name="TextBox 8"/>
          <p:cNvSpPr txBox="1"/>
          <p:nvPr/>
        </p:nvSpPr>
        <p:spPr>
          <a:xfrm>
            <a:off x="1178777" y="7772331"/>
            <a:ext cx="2107251" cy="300578"/>
          </a:xfrm>
          <a:prstGeom prst="rect">
            <a:avLst/>
          </a:prstGeom>
        </p:spPr>
        <p:txBody>
          <a:bodyPr lIns="0" tIns="0" rIns="0" bIns="0" rtlCol="0" anchor="t">
            <a:spAutoFit/>
          </a:bodyPr>
          <a:lstStyle/>
          <a:p>
            <a:pPr algn="l">
              <a:lnSpc>
                <a:spcPts val="2507"/>
              </a:lnSpc>
            </a:pPr>
            <a:r>
              <a:rPr lang="en-US" sz="1791">
                <a:solidFill>
                  <a:srgbClr val="FFFFFF"/>
                </a:solidFill>
                <a:latin typeface="League Spartan"/>
                <a:ea typeface="League Spartan"/>
                <a:cs typeface="League Spartan"/>
                <a:sym typeface="League Spartan"/>
              </a:rPr>
              <a:t>Judy Gutierrez</a:t>
            </a:r>
          </a:p>
        </p:txBody>
      </p:sp>
      <p:sp>
        <p:nvSpPr>
          <p:cNvPr id="9" name="TextBox 9"/>
          <p:cNvSpPr txBox="1"/>
          <p:nvPr/>
        </p:nvSpPr>
        <p:spPr>
          <a:xfrm>
            <a:off x="1178777" y="8176173"/>
            <a:ext cx="2107251" cy="426604"/>
          </a:xfrm>
          <a:prstGeom prst="rect">
            <a:avLst/>
          </a:prstGeom>
        </p:spPr>
        <p:txBody>
          <a:bodyPr lIns="0" tIns="0" rIns="0" bIns="0" rtlCol="0" anchor="t">
            <a:spAutoFit/>
          </a:bodyPr>
          <a:lstStyle/>
          <a:p>
            <a:pPr algn="l">
              <a:lnSpc>
                <a:spcPts val="1731"/>
              </a:lnSpc>
            </a:pPr>
            <a:r>
              <a:rPr lang="en-US" sz="1194" spc="119">
                <a:solidFill>
                  <a:srgbClr val="FFFFFF"/>
                </a:solidFill>
                <a:latin typeface="League Spartan"/>
                <a:ea typeface="League Spartan"/>
                <a:cs typeface="League Spartan"/>
                <a:sym typeface="League Spartan"/>
              </a:rPr>
              <a:t>SR. RELATIONSHIP MANAGER</a:t>
            </a:r>
          </a:p>
        </p:txBody>
      </p:sp>
      <p:sp>
        <p:nvSpPr>
          <p:cNvPr id="10" name="TextBox 10"/>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12" name="TextBox 12"/>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3" name="Freeform 13"/>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5" name="Freeform 15"/>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1"/>
          <p:cNvGrpSpPr/>
          <p:nvPr/>
        </p:nvGrpSpPr>
        <p:grpSpPr>
          <a:xfrm>
            <a:off x="12967657" y="3362827"/>
            <a:ext cx="3959086" cy="2590662"/>
            <a:chOff x="0" y="0"/>
            <a:chExt cx="5278782" cy="3454216"/>
          </a:xfrm>
        </p:grpSpPr>
        <p:grpSp>
          <p:nvGrpSpPr>
            <p:cNvPr id="22" name="Group 22"/>
            <p:cNvGrpSpPr/>
            <p:nvPr/>
          </p:nvGrpSpPr>
          <p:grpSpPr>
            <a:xfrm>
              <a:off x="0" y="0"/>
              <a:ext cx="5278782" cy="3454216"/>
              <a:chOff x="0" y="0"/>
              <a:chExt cx="5634901" cy="3687246"/>
            </a:xfrm>
          </p:grpSpPr>
          <p:sp>
            <p:nvSpPr>
              <p:cNvPr id="23" name="Freeform 23"/>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4" name="Freeform 24"/>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5" name="Group 25"/>
            <p:cNvGrpSpPr/>
            <p:nvPr/>
          </p:nvGrpSpPr>
          <p:grpSpPr>
            <a:xfrm>
              <a:off x="2833621" y="922242"/>
              <a:ext cx="2265334" cy="2337213"/>
              <a:chOff x="0" y="0"/>
              <a:chExt cx="2418159" cy="2494887"/>
            </a:xfrm>
          </p:grpSpPr>
          <p:sp>
            <p:nvSpPr>
              <p:cNvPr id="26" name="Freeform 26"/>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7" name="Freeform 27"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29" name="TextBox 29"/>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1" name="TextBox 11">
            <a:extLst>
              <a:ext uri="{FF2B5EF4-FFF2-40B4-BE49-F238E27FC236}">
                <a16:creationId xmlns:a16="http://schemas.microsoft.com/office/drawing/2014/main" id="{04A35B13-72EF-1D07-3D9B-D7651F78855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31212"/>
            <a:ext cx="18288000" cy="4168140"/>
          </a:xfrm>
          <a:custGeom>
            <a:avLst/>
            <a:gdLst/>
            <a:ahLst/>
            <a:cxnLst/>
            <a:rect l="l" t="t" r="r" b="b"/>
            <a:pathLst>
              <a:path w="18288000" h="4168140">
                <a:moveTo>
                  <a:pt x="0" y="0"/>
                </a:moveTo>
                <a:lnTo>
                  <a:pt x="18288000" y="0"/>
                </a:lnTo>
                <a:lnTo>
                  <a:pt x="18288000" y="4168140"/>
                </a:lnTo>
                <a:lnTo>
                  <a:pt x="0" y="4168140"/>
                </a:lnTo>
                <a:lnTo>
                  <a:pt x="0" y="0"/>
                </a:lnTo>
                <a:close/>
              </a:path>
            </a:pathLst>
          </a:custGeom>
          <a:blipFill>
            <a:blip r:embed="rId2"/>
            <a:stretch>
              <a:fillRect l="-91" r="-91"/>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352801" y="6658756"/>
            <a:ext cx="13906500" cy="730328"/>
          </a:xfrm>
          <a:prstGeom prst="rect">
            <a:avLst/>
          </a:prstGeom>
        </p:spPr>
        <p:txBody>
          <a:bodyPr wrap="square" lIns="0" tIns="0" rIns="0" bIns="0" rtlCol="0" anchor="t">
            <a:spAutoFit/>
          </a:bodyPr>
          <a:lstStyle/>
          <a:p>
            <a:pPr algn="r">
              <a:lnSpc>
                <a:spcPts val="6160"/>
              </a:lnSpc>
            </a:pPr>
            <a:r>
              <a:rPr lang="en-US" sz="4400" b="1" dirty="0">
                <a:solidFill>
                  <a:srgbClr val="FFFFFF"/>
                </a:solidFill>
                <a:latin typeface="Libby" pitchFamily="2" charset="0"/>
                <a:ea typeface="Lovelo 1"/>
                <a:cs typeface="Lovelo 1"/>
                <a:sym typeface="Lovelo 1"/>
              </a:rPr>
              <a:t>Alt design &amp; Brand for Title Slide</a:t>
            </a:r>
          </a:p>
        </p:txBody>
      </p:sp>
      <p:sp>
        <p:nvSpPr>
          <p:cNvPr id="6" name="TextBox 6"/>
          <p:cNvSpPr txBox="1"/>
          <p:nvPr/>
        </p:nvSpPr>
        <p:spPr>
          <a:xfrm>
            <a:off x="6815095" y="7396626"/>
            <a:ext cx="10444205" cy="1485663"/>
          </a:xfrm>
          <a:prstGeom prst="rect">
            <a:avLst/>
          </a:prstGeom>
        </p:spPr>
        <p:txBody>
          <a:bodyPr lIns="0" tIns="0" rIns="0" bIns="0" rtlCol="0" anchor="t">
            <a:spAutoFit/>
          </a:bodyPr>
          <a:lstStyle/>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Client Name</a:t>
            </a:r>
          </a:p>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gn="l">
              <a:lnSpc>
                <a:spcPts val="180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980398" y="7159713"/>
            <a:ext cx="1892691" cy="2394620"/>
            <a:chOff x="0" y="0"/>
            <a:chExt cx="2523588" cy="3192827"/>
          </a:xfrm>
        </p:grpSpPr>
        <p:sp>
          <p:nvSpPr>
            <p:cNvPr id="4" name="Freeform 4"/>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5"/>
              <a:stretch>
                <a:fillRect r="1" b="-1"/>
              </a:stretch>
            </a:blipFill>
          </p:spPr>
          <p:txBody>
            <a:bodyPr/>
            <a:lstStyle/>
            <a:p>
              <a:endParaRPr lang="en-US"/>
            </a:p>
          </p:txBody>
        </p:sp>
      </p:grpSp>
      <p:sp>
        <p:nvSpPr>
          <p:cNvPr id="5" name="TextBox 5"/>
          <p:cNvSpPr txBox="1"/>
          <p:nvPr/>
        </p:nvSpPr>
        <p:spPr>
          <a:xfrm>
            <a:off x="1028700" y="581025"/>
            <a:ext cx="16230600" cy="1154932"/>
          </a:xfrm>
          <a:prstGeom prst="rect">
            <a:avLst/>
          </a:prstGeom>
        </p:spPr>
        <p:txBody>
          <a:bodyPr lIns="0" tIns="0" rIns="0" bIns="0" rtlCol="0" anchor="t">
            <a:spAutoFit/>
          </a:bodyPr>
          <a:lstStyle/>
          <a:p>
            <a:pPr algn="l">
              <a:lnSpc>
                <a:spcPts val="10619"/>
              </a:lnSpc>
            </a:pPr>
            <a:r>
              <a:rPr lang="en-US" sz="4400" b="1" dirty="0">
                <a:solidFill>
                  <a:srgbClr val="000000"/>
                </a:solidFill>
                <a:latin typeface="Libby" pitchFamily="2" charset="0"/>
                <a:ea typeface="Lovelo 1"/>
                <a:cs typeface="Lovelo 1"/>
                <a:sym typeface="Lovelo 1"/>
              </a:rPr>
              <a:t>Sharing Our Network with you</a:t>
            </a:r>
          </a:p>
        </p:txBody>
      </p:sp>
      <p:sp>
        <p:nvSpPr>
          <p:cNvPr id="6" name="TextBox 6"/>
          <p:cNvSpPr txBox="1"/>
          <p:nvPr/>
        </p:nvSpPr>
        <p:spPr>
          <a:xfrm>
            <a:off x="7531359" y="2976475"/>
            <a:ext cx="9875222" cy="5539978"/>
          </a:xfrm>
          <a:prstGeom prst="rect">
            <a:avLst/>
          </a:prstGeom>
        </p:spPr>
        <p:txBody>
          <a:bodyPr lIns="0" tIns="0" rIns="0" bIns="0" rtlCol="0" anchor="t">
            <a:spAutoFit/>
          </a:bodyPr>
          <a:lstStyle/>
          <a:p>
            <a:pPr algn="l">
              <a:lnSpc>
                <a:spcPts val="4800"/>
              </a:lnSpc>
            </a:pPr>
            <a:r>
              <a:rPr lang="en-US" sz="4000" dirty="0">
                <a:solidFill>
                  <a:srgbClr val="000000"/>
                </a:solidFill>
                <a:latin typeface="Nunito Sans" pitchFamily="2" charset="77"/>
                <a:ea typeface="Nunito Sans 2"/>
                <a:cs typeface="Nunito Sans 2"/>
                <a:sym typeface="Nunito Sans 2"/>
              </a:rPr>
              <a:t>Because RSG is focused only on your retirement benefits, we rely on our strategic partners to take that expertise a step further, offering financial planning advice that puts you in charge of your TOTAL financial picture.</a:t>
            </a:r>
          </a:p>
          <a:p>
            <a:pPr algn="l">
              <a:lnSpc>
                <a:spcPts val="4800"/>
              </a:lnSpc>
            </a:pPr>
            <a:endParaRPr lang="en-US" sz="4000" dirty="0">
              <a:solidFill>
                <a:srgbClr val="000000"/>
              </a:solidFill>
              <a:latin typeface="Nunito Sans" pitchFamily="2" charset="77"/>
              <a:ea typeface="Nunito Sans 2"/>
              <a:cs typeface="Nunito Sans 2"/>
              <a:sym typeface="Nunito Sans 2"/>
            </a:endParaRPr>
          </a:p>
          <a:p>
            <a:pPr marL="939800" lvl="2" indent="-313267" algn="l">
              <a:lnSpc>
                <a:spcPts val="4800"/>
              </a:lnSpc>
              <a:buFont typeface="Arial"/>
              <a:buChar char="⚬"/>
            </a:pPr>
            <a:r>
              <a:rPr lang="en-US" sz="4000" dirty="0">
                <a:solidFill>
                  <a:srgbClr val="000000"/>
                </a:solidFill>
                <a:latin typeface="Nunito Sans" pitchFamily="2" charset="77"/>
                <a:ea typeface="Nunito Sans 2"/>
                <a:cs typeface="Nunito Sans 2"/>
                <a:sym typeface="Nunito Sans 2"/>
              </a:rPr>
              <a:t>Financial Wellness webinars</a:t>
            </a:r>
          </a:p>
          <a:p>
            <a:pPr marL="939800" lvl="2" indent="-313267" algn="l">
              <a:lnSpc>
                <a:spcPts val="4800"/>
              </a:lnSpc>
              <a:buFont typeface="Arial"/>
              <a:buChar char="⚬"/>
            </a:pPr>
            <a:r>
              <a:rPr lang="en-US" sz="4000" dirty="0">
                <a:solidFill>
                  <a:srgbClr val="000000"/>
                </a:solidFill>
                <a:latin typeface="Nunito Sans" pitchFamily="2" charset="77"/>
                <a:ea typeface="Nunito Sans 2"/>
                <a:cs typeface="Nunito Sans 2"/>
                <a:sym typeface="Nunito Sans 2"/>
              </a:rPr>
              <a:t>Personal Financial Planning</a:t>
            </a:r>
          </a:p>
        </p:txBody>
      </p:sp>
      <p:sp>
        <p:nvSpPr>
          <p:cNvPr id="7" name="Freeform 7"/>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5980398" y="7159713"/>
            <a:ext cx="1892691" cy="2394620"/>
            <a:chOff x="0" y="0"/>
            <a:chExt cx="2523588" cy="3192827"/>
          </a:xfrm>
        </p:grpSpPr>
        <p:sp>
          <p:nvSpPr>
            <p:cNvPr id="9" name="Freeform 9"/>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5"/>
              <a:stretch>
                <a:fillRect r="1" b="-1"/>
              </a:stretch>
            </a:blipFill>
          </p:spPr>
          <p:txBody>
            <a:bodyPr/>
            <a:lstStyle/>
            <a:p>
              <a:endParaRPr lang="en-US"/>
            </a:p>
          </p:txBody>
        </p:sp>
      </p:grpSp>
      <p:sp>
        <p:nvSpPr>
          <p:cNvPr id="10" name="Freeform 10" descr="A logo with blue sun and text  Description automatically generated"/>
          <p:cNvSpPr/>
          <p:nvPr/>
        </p:nvSpPr>
        <p:spPr>
          <a:xfrm>
            <a:off x="1028700" y="3802366"/>
            <a:ext cx="5562600" cy="3050459"/>
          </a:xfrm>
          <a:custGeom>
            <a:avLst/>
            <a:gdLst/>
            <a:ahLst/>
            <a:cxnLst/>
            <a:rect l="l" t="t" r="r" b="b"/>
            <a:pathLst>
              <a:path w="5562600" h="3050459">
                <a:moveTo>
                  <a:pt x="0" y="0"/>
                </a:moveTo>
                <a:lnTo>
                  <a:pt x="5562600" y="0"/>
                </a:lnTo>
                <a:lnTo>
                  <a:pt x="5562600" y="3050459"/>
                </a:lnTo>
                <a:lnTo>
                  <a:pt x="0" y="3050459"/>
                </a:lnTo>
                <a:lnTo>
                  <a:pt x="0" y="0"/>
                </a:lnTo>
                <a:close/>
              </a:path>
            </a:pathLst>
          </a:custGeom>
          <a:blipFill>
            <a:blip r:embed="rId6"/>
            <a:stretch>
              <a:fillRect/>
            </a:stretch>
          </a:blipFill>
        </p:spPr>
        <p:txBody>
          <a:bodyPr/>
          <a:lstStyle/>
          <a:p>
            <a:endParaRPr lang="en-US"/>
          </a:p>
        </p:txBody>
      </p:sp>
      <p:sp>
        <p:nvSpPr>
          <p:cNvPr id="11" name="Freeform 11"/>
          <p:cNvSpPr/>
          <p:nvPr/>
        </p:nvSpPr>
        <p:spPr>
          <a:xfrm>
            <a:off x="8165142" y="7338431"/>
            <a:ext cx="304800" cy="457200"/>
          </a:xfrm>
          <a:custGeom>
            <a:avLst/>
            <a:gdLst/>
            <a:ahLst/>
            <a:cxnLst/>
            <a:rect l="l" t="t" r="r" b="b"/>
            <a:pathLst>
              <a:path w="304800" h="457200">
                <a:moveTo>
                  <a:pt x="0" y="0"/>
                </a:moveTo>
                <a:lnTo>
                  <a:pt x="304800" y="0"/>
                </a:lnTo>
                <a:lnTo>
                  <a:pt x="304800" y="457200"/>
                </a:lnTo>
                <a:lnTo>
                  <a:pt x="0" y="457200"/>
                </a:lnTo>
                <a:lnTo>
                  <a:pt x="0" y="0"/>
                </a:lnTo>
                <a:close/>
              </a:path>
            </a:pathLst>
          </a:custGeom>
          <a:blipFill>
            <a:blip r:embed="rId7">
              <a:extLst>
                <a:ext uri="{96DAC541-7B7A-43D3-8B79-37D633B846F1}">
                  <asvg:svgBlip xmlns:asvg="http://schemas.microsoft.com/office/drawing/2016/SVG/main" r:embed="rId8"/>
                </a:ext>
              </a:extLst>
            </a:blip>
            <a:stretch>
              <a:fillRect t="-5208" b="-5208"/>
            </a:stretch>
          </a:blipFill>
        </p:spPr>
        <p:txBody>
          <a:bodyPr/>
          <a:lstStyle/>
          <a:p>
            <a:endParaRPr lang="en-US"/>
          </a:p>
        </p:txBody>
      </p:sp>
      <p:sp>
        <p:nvSpPr>
          <p:cNvPr id="12" name="Freeform 12"/>
          <p:cNvSpPr/>
          <p:nvPr/>
        </p:nvSpPr>
        <p:spPr>
          <a:xfrm>
            <a:off x="8165142" y="7927442"/>
            <a:ext cx="304800" cy="457200"/>
          </a:xfrm>
          <a:custGeom>
            <a:avLst/>
            <a:gdLst/>
            <a:ahLst/>
            <a:cxnLst/>
            <a:rect l="l" t="t" r="r" b="b"/>
            <a:pathLst>
              <a:path w="304800" h="457200">
                <a:moveTo>
                  <a:pt x="0" y="0"/>
                </a:moveTo>
                <a:lnTo>
                  <a:pt x="304800" y="0"/>
                </a:lnTo>
                <a:lnTo>
                  <a:pt x="304800" y="457200"/>
                </a:lnTo>
                <a:lnTo>
                  <a:pt x="0" y="457200"/>
                </a:lnTo>
                <a:lnTo>
                  <a:pt x="0" y="0"/>
                </a:lnTo>
                <a:close/>
              </a:path>
            </a:pathLst>
          </a:custGeom>
          <a:blipFill>
            <a:blip r:embed="rId7">
              <a:extLst>
                <a:ext uri="{96DAC541-7B7A-43D3-8B79-37D633B846F1}">
                  <asvg:svgBlip xmlns:asvg="http://schemas.microsoft.com/office/drawing/2016/SVG/main" r:embed="rId8"/>
                </a:ext>
              </a:extLst>
            </a:blip>
            <a:stretch>
              <a:fillRect t="-5208" b="-5208"/>
            </a:stretch>
          </a:blipFill>
        </p:spPr>
        <p:txBody>
          <a:bodyPr/>
          <a:lstStyle/>
          <a:p>
            <a:endParaRPr lang="en-US"/>
          </a:p>
        </p:txBody>
      </p:sp>
      <p:sp>
        <p:nvSpPr>
          <p:cNvPr id="14" name="TextBox 11">
            <a:extLst>
              <a:ext uri="{FF2B5EF4-FFF2-40B4-BE49-F238E27FC236}">
                <a16:creationId xmlns:a16="http://schemas.microsoft.com/office/drawing/2014/main" id="{53477DEE-B641-E04E-53DE-281CAC7F24F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980398" y="7159713"/>
            <a:ext cx="1892691" cy="2394620"/>
            <a:chOff x="0" y="0"/>
            <a:chExt cx="2523588" cy="3192827"/>
          </a:xfrm>
        </p:grpSpPr>
        <p:sp>
          <p:nvSpPr>
            <p:cNvPr id="4" name="Freeform 4"/>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5"/>
              <a:stretch>
                <a:fillRect r="1" b="-1"/>
              </a:stretch>
            </a:blipFill>
          </p:spPr>
          <p:txBody>
            <a:bodyPr/>
            <a:lstStyle/>
            <a:p>
              <a:endParaRPr lang="en-US"/>
            </a:p>
          </p:txBody>
        </p:sp>
      </p:grpSp>
      <p:sp>
        <p:nvSpPr>
          <p:cNvPr id="5" name="TextBox 5"/>
          <p:cNvSpPr txBox="1"/>
          <p:nvPr/>
        </p:nvSpPr>
        <p:spPr>
          <a:xfrm>
            <a:off x="1028700" y="581025"/>
            <a:ext cx="16230600" cy="1154932"/>
          </a:xfrm>
          <a:prstGeom prst="rect">
            <a:avLst/>
          </a:prstGeom>
        </p:spPr>
        <p:txBody>
          <a:bodyPr lIns="0" tIns="0" rIns="0" bIns="0" rtlCol="0" anchor="t">
            <a:spAutoFit/>
          </a:bodyPr>
          <a:lstStyle/>
          <a:p>
            <a:pPr algn="l">
              <a:lnSpc>
                <a:spcPts val="10619"/>
              </a:lnSpc>
            </a:pPr>
            <a:r>
              <a:rPr lang="en-US" sz="4400" b="1" dirty="0">
                <a:solidFill>
                  <a:srgbClr val="000000"/>
                </a:solidFill>
                <a:latin typeface="Libby" pitchFamily="2" charset="0"/>
                <a:ea typeface="Lovelo 1"/>
                <a:cs typeface="Lovelo 1"/>
                <a:sym typeface="Lovelo 1"/>
              </a:rPr>
              <a:t>Agenda</a:t>
            </a:r>
          </a:p>
        </p:txBody>
      </p:sp>
      <p:sp>
        <p:nvSpPr>
          <p:cNvPr id="6" name="TextBox 6"/>
          <p:cNvSpPr txBox="1"/>
          <p:nvPr/>
        </p:nvSpPr>
        <p:spPr>
          <a:xfrm>
            <a:off x="1028700" y="2188845"/>
            <a:ext cx="15017783" cy="6694140"/>
          </a:xfrm>
          <a:prstGeom prst="rect">
            <a:avLst/>
          </a:prstGeom>
        </p:spPr>
        <p:txBody>
          <a:bodyPr wrap="square" lIns="0" tIns="0" rIns="0" bIns="0" rtlCol="0" anchor="t">
            <a:spAutoFit/>
          </a:bodyPr>
          <a:lstStyle/>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Plan Highlights</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Enrollment</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Rollover</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Pre-Tax vs Roth</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401(k) Loans</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Social Security</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Market Update</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Next Steps</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Questions</a:t>
            </a:r>
          </a:p>
        </p:txBody>
      </p:sp>
      <p:sp>
        <p:nvSpPr>
          <p:cNvPr id="7" name="Freeform 7"/>
          <p:cNvSpPr/>
          <p:nvPr/>
        </p:nvSpPr>
        <p:spPr>
          <a:xfrm>
            <a:off x="1188769" y="2226111"/>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8" name="Freeform 8"/>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15980398" y="7159713"/>
            <a:ext cx="1892691" cy="2394620"/>
            <a:chOff x="0" y="0"/>
            <a:chExt cx="2523588" cy="3192827"/>
          </a:xfrm>
        </p:grpSpPr>
        <p:sp>
          <p:nvSpPr>
            <p:cNvPr id="10" name="Freeform 10"/>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8"/>
              <a:stretch>
                <a:fillRect r="1" b="-1"/>
              </a:stretch>
            </a:blipFill>
          </p:spPr>
          <p:txBody>
            <a:bodyPr/>
            <a:lstStyle/>
            <a:p>
              <a:endParaRPr lang="en-US"/>
            </a:p>
          </p:txBody>
        </p:sp>
      </p:grpSp>
      <p:sp>
        <p:nvSpPr>
          <p:cNvPr id="11" name="Freeform 11"/>
          <p:cNvSpPr/>
          <p:nvPr/>
        </p:nvSpPr>
        <p:spPr>
          <a:xfrm>
            <a:off x="1188769" y="2956953"/>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12" name="Freeform 12"/>
          <p:cNvSpPr/>
          <p:nvPr/>
        </p:nvSpPr>
        <p:spPr>
          <a:xfrm>
            <a:off x="1200864" y="3691470"/>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13" name="Freeform 13"/>
          <p:cNvSpPr/>
          <p:nvPr/>
        </p:nvSpPr>
        <p:spPr>
          <a:xfrm>
            <a:off x="1188769" y="4420944"/>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grpSp>
        <p:nvGrpSpPr>
          <p:cNvPr id="14" name="Group 14"/>
          <p:cNvGrpSpPr/>
          <p:nvPr/>
        </p:nvGrpSpPr>
        <p:grpSpPr>
          <a:xfrm>
            <a:off x="10277932" y="5781327"/>
            <a:ext cx="5313559" cy="3476973"/>
            <a:chOff x="0" y="0"/>
            <a:chExt cx="5634901" cy="3687246"/>
          </a:xfrm>
        </p:grpSpPr>
        <p:sp>
          <p:nvSpPr>
            <p:cNvPr id="15" name="Freeform 15"/>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16" name="Freeform 16"/>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17" name="Group 17"/>
          <p:cNvGrpSpPr/>
          <p:nvPr/>
        </p:nvGrpSpPr>
        <p:grpSpPr>
          <a:xfrm>
            <a:off x="13130220" y="6709645"/>
            <a:ext cx="2280258" cy="2352611"/>
            <a:chOff x="0" y="0"/>
            <a:chExt cx="2418159" cy="2494887"/>
          </a:xfrm>
        </p:grpSpPr>
        <p:sp>
          <p:nvSpPr>
            <p:cNvPr id="18" name="Freeform 18"/>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9"/>
              <a:stretch>
                <a:fillRect l="-1586" r="-1584" b="1"/>
              </a:stretch>
            </a:blipFill>
          </p:spPr>
          <p:txBody>
            <a:bodyPr/>
            <a:lstStyle/>
            <a:p>
              <a:endParaRPr lang="en-US"/>
            </a:p>
          </p:txBody>
        </p:sp>
      </p:grpSp>
      <p:sp>
        <p:nvSpPr>
          <p:cNvPr id="19" name="Freeform 19" descr="A qr code with a white background  Description automatically generated"/>
          <p:cNvSpPr/>
          <p:nvPr/>
        </p:nvSpPr>
        <p:spPr>
          <a:xfrm>
            <a:off x="10456551" y="6709645"/>
            <a:ext cx="2328601" cy="2328601"/>
          </a:xfrm>
          <a:custGeom>
            <a:avLst/>
            <a:gdLst/>
            <a:ahLst/>
            <a:cxnLst/>
            <a:rect l="l" t="t" r="r" b="b"/>
            <a:pathLst>
              <a:path w="2328601" h="2328601">
                <a:moveTo>
                  <a:pt x="0" y="0"/>
                </a:moveTo>
                <a:lnTo>
                  <a:pt x="2328601" y="0"/>
                </a:lnTo>
                <a:lnTo>
                  <a:pt x="2328601" y="2328601"/>
                </a:lnTo>
                <a:lnTo>
                  <a:pt x="0" y="2328601"/>
                </a:lnTo>
                <a:lnTo>
                  <a:pt x="0" y="0"/>
                </a:lnTo>
                <a:close/>
              </a:path>
            </a:pathLst>
          </a:custGeom>
          <a:blipFill>
            <a:blip r:embed="rId10"/>
            <a:stretch>
              <a:fillRect/>
            </a:stretch>
          </a:blipFill>
        </p:spPr>
        <p:txBody>
          <a:bodyPr/>
          <a:lstStyle/>
          <a:p>
            <a:endParaRPr lang="en-US"/>
          </a:p>
        </p:txBody>
      </p:sp>
      <p:sp>
        <p:nvSpPr>
          <p:cNvPr id="20" name="TextBox 20"/>
          <p:cNvSpPr txBox="1"/>
          <p:nvPr/>
        </p:nvSpPr>
        <p:spPr>
          <a:xfrm>
            <a:off x="10573228" y="5890672"/>
            <a:ext cx="2065986" cy="808619"/>
          </a:xfrm>
          <a:prstGeom prst="rect">
            <a:avLst/>
          </a:prstGeom>
        </p:spPr>
        <p:txBody>
          <a:bodyPr lIns="0" tIns="0" rIns="0" bIns="0" rtlCol="0" anchor="t">
            <a:spAutoFit/>
          </a:bodyPr>
          <a:lstStyle/>
          <a:p>
            <a:pPr algn="ctr">
              <a:lnSpc>
                <a:spcPts val="7239"/>
              </a:lnSpc>
            </a:pPr>
            <a:r>
              <a:rPr lang="en-US" sz="3017" dirty="0">
                <a:solidFill>
                  <a:srgbClr val="FFFFFF"/>
                </a:solidFill>
                <a:latin typeface="Nunito Sans" pitchFamily="2" charset="77"/>
                <a:ea typeface="Nunito 1 Bold"/>
                <a:cs typeface="Nunito 1 Bold"/>
                <a:sym typeface="Nunito 1 Bold"/>
              </a:rPr>
              <a:t>Resources</a:t>
            </a:r>
          </a:p>
        </p:txBody>
      </p:sp>
      <p:sp>
        <p:nvSpPr>
          <p:cNvPr id="21" name="TextBox 21"/>
          <p:cNvSpPr txBox="1"/>
          <p:nvPr/>
        </p:nvSpPr>
        <p:spPr>
          <a:xfrm>
            <a:off x="13130220" y="5890672"/>
            <a:ext cx="2230809" cy="808619"/>
          </a:xfrm>
          <a:prstGeom prst="rect">
            <a:avLst/>
          </a:prstGeom>
        </p:spPr>
        <p:txBody>
          <a:bodyPr lIns="0" tIns="0" rIns="0" bIns="0" rtlCol="0" anchor="t">
            <a:spAutoFit/>
          </a:bodyPr>
          <a:lstStyle/>
          <a:p>
            <a:pPr algn="ctr">
              <a:lnSpc>
                <a:spcPts val="7239"/>
              </a:lnSpc>
            </a:pPr>
            <a:r>
              <a:rPr lang="en-US" sz="3017" dirty="0">
                <a:solidFill>
                  <a:srgbClr val="FFFFFF"/>
                </a:solidFill>
                <a:latin typeface="Nunito Sans" pitchFamily="2" charset="77"/>
                <a:ea typeface="Nunito 1 Bold"/>
                <a:cs typeface="Nunito 1 Bold"/>
                <a:sym typeface="Nunito 1 Bold"/>
              </a:rPr>
              <a:t>Contact Us</a:t>
            </a:r>
          </a:p>
        </p:txBody>
      </p:sp>
      <p:sp>
        <p:nvSpPr>
          <p:cNvPr id="23" name="Freeform 23"/>
          <p:cNvSpPr/>
          <p:nvPr/>
        </p:nvSpPr>
        <p:spPr>
          <a:xfrm>
            <a:off x="1188769" y="5155461"/>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4" name="Freeform 24"/>
          <p:cNvSpPr/>
          <p:nvPr/>
        </p:nvSpPr>
        <p:spPr>
          <a:xfrm>
            <a:off x="1188769" y="5886303"/>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5" name="Freeform 25"/>
          <p:cNvSpPr/>
          <p:nvPr/>
        </p:nvSpPr>
        <p:spPr>
          <a:xfrm>
            <a:off x="1200864" y="6620820"/>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6" name="Freeform 26"/>
          <p:cNvSpPr/>
          <p:nvPr/>
        </p:nvSpPr>
        <p:spPr>
          <a:xfrm>
            <a:off x="1188769" y="7350294"/>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7" name="Freeform 27"/>
          <p:cNvSpPr/>
          <p:nvPr/>
        </p:nvSpPr>
        <p:spPr>
          <a:xfrm>
            <a:off x="1200864" y="8084811"/>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8" name="TextBox 11">
            <a:extLst>
              <a:ext uri="{FF2B5EF4-FFF2-40B4-BE49-F238E27FC236}">
                <a16:creationId xmlns:a16="http://schemas.microsoft.com/office/drawing/2014/main" id="{E8662B83-7D5C-D525-36F1-40006C188AB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Plan Highlights</a:t>
            </a:r>
          </a:p>
        </p:txBody>
      </p:sp>
      <p:sp>
        <p:nvSpPr>
          <p:cNvPr id="8" name="TextBox 11">
            <a:extLst>
              <a:ext uri="{FF2B5EF4-FFF2-40B4-BE49-F238E27FC236}">
                <a16:creationId xmlns:a16="http://schemas.microsoft.com/office/drawing/2014/main" id="{95E8A713-1127-EBB8-89DE-0D0481EE43E9}"/>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10" name="Freeform 4">
            <a:extLst>
              <a:ext uri="{FF2B5EF4-FFF2-40B4-BE49-F238E27FC236}">
                <a16:creationId xmlns:a16="http://schemas.microsoft.com/office/drawing/2014/main" id="{3E47EFC9-4FEF-2524-A79D-43F89081FC7F}"/>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028700" y="1918743"/>
            <a:ext cx="396031" cy="647907"/>
          </a:xfrm>
          <a:custGeom>
            <a:avLst/>
            <a:gdLst/>
            <a:ahLst/>
            <a:cxnLst/>
            <a:rect l="l" t="t" r="r" b="b"/>
            <a:pathLst>
              <a:path w="396031" h="647907">
                <a:moveTo>
                  <a:pt x="0" y="0"/>
                </a:moveTo>
                <a:lnTo>
                  <a:pt x="396031" y="0"/>
                </a:lnTo>
                <a:lnTo>
                  <a:pt x="396031" y="647907"/>
                </a:lnTo>
                <a:lnTo>
                  <a:pt x="0" y="647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028700" y="2560324"/>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44767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Your Plan</a:t>
            </a:r>
          </a:p>
        </p:txBody>
      </p:sp>
      <p:sp>
        <p:nvSpPr>
          <p:cNvPr id="8" name="TextBox 8"/>
          <p:cNvSpPr txBox="1"/>
          <p:nvPr/>
        </p:nvSpPr>
        <p:spPr>
          <a:xfrm>
            <a:off x="1908960" y="1728243"/>
            <a:ext cx="15017783" cy="7706597"/>
          </a:xfrm>
          <a:prstGeom prst="rect">
            <a:avLst/>
          </a:prstGeom>
        </p:spPr>
        <p:txBody>
          <a:bodyPr lIns="0" tIns="0" rIns="0" bIns="0" rtlCol="0" anchor="t">
            <a:spAutoFit/>
          </a:bodyPr>
          <a:lstStyle/>
          <a:p>
            <a:pPr algn="l">
              <a:lnSpc>
                <a:spcPts val="6120"/>
              </a:lnSpc>
            </a:pPr>
            <a:r>
              <a:rPr lang="en-US" sz="3400" dirty="0">
                <a:solidFill>
                  <a:srgbClr val="000000"/>
                </a:solidFill>
                <a:latin typeface="Nunito Sans" pitchFamily="2" charset="77"/>
                <a:ea typeface="Nunito Sans 1 Bold"/>
                <a:cs typeface="Nunito Sans 1 Bold"/>
                <a:sym typeface="Nunito Sans 1 Bold"/>
              </a:rPr>
              <a:t>Eligibility:</a:t>
            </a:r>
            <a:r>
              <a:rPr lang="en-US" sz="3400" dirty="0">
                <a:solidFill>
                  <a:srgbClr val="000000"/>
                </a:solidFill>
                <a:latin typeface="Nunito Sans" pitchFamily="2" charset="77"/>
                <a:ea typeface="Nunito Sans 1"/>
                <a:cs typeface="Nunito Sans 1"/>
                <a:sym typeface="Nunito Sans 1"/>
              </a:rPr>
              <a:t> 21 years of age and 3 months of service</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Plan Entry:</a:t>
            </a:r>
            <a:r>
              <a:rPr lang="en-US" sz="3400" dirty="0">
                <a:solidFill>
                  <a:srgbClr val="000000"/>
                </a:solidFill>
                <a:latin typeface="Nunito Sans" pitchFamily="2" charset="77"/>
                <a:ea typeface="Nunito Sans 1"/>
                <a:cs typeface="Nunito Sans 1"/>
                <a:sym typeface="Nunito Sans 1"/>
              </a:rPr>
              <a:t> monthly (1st day of every month)</a:t>
            </a:r>
          </a:p>
          <a:p>
            <a:pPr algn="l">
              <a:lnSpc>
                <a:spcPts val="3740"/>
              </a:lnSpc>
            </a:pPr>
            <a:r>
              <a:rPr lang="en-US" sz="3400" dirty="0">
                <a:solidFill>
                  <a:srgbClr val="000000"/>
                </a:solidFill>
                <a:latin typeface="Nunito Sans" pitchFamily="2" charset="77"/>
                <a:ea typeface="Nunito Sans 1 Bold"/>
                <a:cs typeface="Nunito Sans 1 Bold"/>
                <a:sym typeface="Nunito Sans 1 Bold"/>
              </a:rPr>
              <a:t>Your Contributions: </a:t>
            </a:r>
            <a:r>
              <a:rPr lang="en-US" sz="3400" dirty="0">
                <a:solidFill>
                  <a:srgbClr val="000000"/>
                </a:solidFill>
                <a:latin typeface="Nunito Sans" pitchFamily="2" charset="77"/>
                <a:ea typeface="Nunito Sans 1"/>
                <a:cs typeface="Nunito Sans 1"/>
                <a:sym typeface="Nunito Sans 1"/>
              </a:rPr>
              <a:t>1% up to 100% of pay, Pre-tax or Roth (after tax) </a:t>
            </a:r>
          </a:p>
          <a:p>
            <a:pPr marL="1295406" lvl="2" indent="-431802"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IRS 2023 limit: $23,000 or $30,500 if over age 50 - applies to YOUR contributions only </a:t>
            </a:r>
          </a:p>
          <a:p>
            <a:pPr marL="1295406" lvl="2" indent="-431802"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Change frequency = per payroll </a:t>
            </a:r>
          </a:p>
          <a:p>
            <a:pPr marL="1295406" lvl="2" indent="-431802"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Rollovers allowed </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Employee Automatic Enrollment</a:t>
            </a:r>
            <a:r>
              <a:rPr lang="en-US" sz="3400" dirty="0">
                <a:solidFill>
                  <a:srgbClr val="000000"/>
                </a:solidFill>
                <a:latin typeface="Nunito Sans" pitchFamily="2" charset="77"/>
                <a:ea typeface="Nunito Sans 1"/>
                <a:cs typeface="Nunito Sans 1"/>
                <a:sym typeface="Nunito Sans 1"/>
              </a:rPr>
              <a:t>:</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QDIA: [age appropriate] Vanguard Target Date Funds</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 3% Deferral Contribution</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Loans:</a:t>
            </a:r>
            <a:r>
              <a:rPr lang="en-US" sz="3400" dirty="0">
                <a:solidFill>
                  <a:srgbClr val="000000"/>
                </a:solidFill>
                <a:latin typeface="Nunito Sans" pitchFamily="2" charset="77"/>
                <a:ea typeface="Nunito Sans 1"/>
                <a:cs typeface="Nunito Sans 1"/>
                <a:sym typeface="Nunito Sans 1"/>
              </a:rPr>
              <a:t> one outstanding loan allowed</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50% of account balance (min = $1,000, max = $50,000)</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Repaid via payroll (max term = 5 years) </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Withdrawals:</a:t>
            </a:r>
            <a:r>
              <a:rPr lang="en-US" sz="3400" dirty="0">
                <a:solidFill>
                  <a:srgbClr val="000000"/>
                </a:solidFill>
                <a:latin typeface="Nunito Sans" pitchFamily="2" charset="77"/>
                <a:ea typeface="Nunito Sans 1"/>
                <a:cs typeface="Nunito Sans 1"/>
                <a:sym typeface="Nunito Sans 1"/>
              </a:rPr>
              <a:t> in-service, hardships and termination</a:t>
            </a:r>
          </a:p>
        </p:txBody>
      </p:sp>
      <p:sp>
        <p:nvSpPr>
          <p:cNvPr id="9" name="Freeform 9"/>
          <p:cNvSpPr/>
          <p:nvPr/>
        </p:nvSpPr>
        <p:spPr>
          <a:xfrm>
            <a:off x="1028700" y="5627581"/>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028700" y="7159713"/>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028700" y="8693445"/>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28700" y="3236599"/>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1">
            <a:extLst>
              <a:ext uri="{FF2B5EF4-FFF2-40B4-BE49-F238E27FC236}">
                <a16:creationId xmlns:a16="http://schemas.microsoft.com/office/drawing/2014/main" id="{B4B84B05-1AE8-41CB-FDAA-4874306C93D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16" name="Freeform 4">
            <a:extLst>
              <a:ext uri="{FF2B5EF4-FFF2-40B4-BE49-F238E27FC236}">
                <a16:creationId xmlns:a16="http://schemas.microsoft.com/office/drawing/2014/main" id="{B6F31659-5303-3F47-9E80-B4D183E572B6}"/>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28700" y="1890847"/>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028700" y="4970052"/>
            <a:ext cx="15898043" cy="1011815"/>
            <a:chOff x="0" y="-276225"/>
            <a:chExt cx="21197391" cy="1349087"/>
          </a:xfrm>
        </p:grpSpPr>
        <p:sp>
          <p:nvSpPr>
            <p:cNvPr id="7" name="TextBox 7"/>
            <p:cNvSpPr txBox="1"/>
            <p:nvPr/>
          </p:nvSpPr>
          <p:spPr>
            <a:xfrm>
              <a:off x="1173680" y="-276225"/>
              <a:ext cx="20023711" cy="1349087"/>
            </a:xfrm>
            <a:prstGeom prst="rect">
              <a:avLst/>
            </a:prstGeom>
          </p:spPr>
          <p:txBody>
            <a:bodyPr lIns="0" tIns="0" rIns="0" bIns="0" rtlCol="0" anchor="t">
              <a:spAutoFit/>
            </a:bodyPr>
            <a:lstStyle/>
            <a:p>
              <a:pPr algn="l">
                <a:lnSpc>
                  <a:spcPts val="8640"/>
                </a:lnSpc>
              </a:pPr>
              <a:r>
                <a:rPr lang="en-US" sz="4800" dirty="0">
                  <a:solidFill>
                    <a:srgbClr val="000000"/>
                  </a:solidFill>
                  <a:latin typeface="Nunito Sans" pitchFamily="2" charset="77"/>
                  <a:ea typeface="Nunito Sans 1"/>
                  <a:cs typeface="Nunito Sans 1"/>
                  <a:sym typeface="Nunito Sans 1"/>
                </a:rPr>
                <a:t>Retirement income is mostly up to you</a:t>
              </a:r>
            </a:p>
          </p:txBody>
        </p:sp>
        <p:sp>
          <p:nvSpPr>
            <p:cNvPr id="8" name="Freeform 8"/>
            <p:cNvSpPr/>
            <p:nvPr/>
          </p:nvSpPr>
          <p:spPr>
            <a:xfrm>
              <a:off x="0" y="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1908960" y="1890847"/>
            <a:ext cx="5017174" cy="3012191"/>
            <a:chOff x="0" y="0"/>
            <a:chExt cx="6689566" cy="4016255"/>
          </a:xfrm>
        </p:grpSpPr>
        <p:sp>
          <p:nvSpPr>
            <p:cNvPr id="10" name="Freeform 10"/>
            <p:cNvSpPr/>
            <p:nvPr/>
          </p:nvSpPr>
          <p:spPr>
            <a:xfrm>
              <a:off x="0" y="1300482"/>
              <a:ext cx="5561363" cy="2367055"/>
            </a:xfrm>
            <a:custGeom>
              <a:avLst/>
              <a:gdLst/>
              <a:ahLst/>
              <a:cxnLst/>
              <a:rect l="l" t="t" r="r" b="b"/>
              <a:pathLst>
                <a:path w="5561363" h="2367055">
                  <a:moveTo>
                    <a:pt x="0" y="0"/>
                  </a:moveTo>
                  <a:lnTo>
                    <a:pt x="5561363" y="0"/>
                  </a:lnTo>
                  <a:lnTo>
                    <a:pt x="5561363" y="2367056"/>
                  </a:lnTo>
                  <a:lnTo>
                    <a:pt x="0" y="2367056"/>
                  </a:lnTo>
                  <a:lnTo>
                    <a:pt x="0" y="0"/>
                  </a:lnTo>
                  <a:close/>
                </a:path>
              </a:pathLst>
            </a:custGeom>
            <a:blipFill>
              <a:blip r:embed="rId6"/>
              <a:stretch>
                <a:fillRect/>
              </a:stretch>
            </a:blipFill>
          </p:spPr>
          <p:txBody>
            <a:bodyPr/>
            <a:lstStyle/>
            <a:p>
              <a:endParaRPr lang="en-US"/>
            </a:p>
          </p:txBody>
        </p:sp>
        <p:sp>
          <p:nvSpPr>
            <p:cNvPr id="11" name="Freeform 11"/>
            <p:cNvSpPr/>
            <p:nvPr/>
          </p:nvSpPr>
          <p:spPr>
            <a:xfrm rot="-5400000">
              <a:off x="3553236" y="879925"/>
              <a:ext cx="4016255" cy="2256405"/>
            </a:xfrm>
            <a:custGeom>
              <a:avLst/>
              <a:gdLst/>
              <a:ahLst/>
              <a:cxnLst/>
              <a:rect l="l" t="t" r="r" b="b"/>
              <a:pathLst>
                <a:path w="4016255" h="2256405">
                  <a:moveTo>
                    <a:pt x="0" y="0"/>
                  </a:moveTo>
                  <a:lnTo>
                    <a:pt x="4016255" y="0"/>
                  </a:lnTo>
                  <a:lnTo>
                    <a:pt x="4016255" y="2256405"/>
                  </a:lnTo>
                  <a:lnTo>
                    <a:pt x="0" y="22564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2"/>
            <p:cNvGrpSpPr/>
            <p:nvPr/>
          </p:nvGrpSpPr>
          <p:grpSpPr>
            <a:xfrm rot="5400000">
              <a:off x="1642335" y="-301535"/>
              <a:ext cx="2276693" cy="5561363"/>
              <a:chOff x="0" y="0"/>
              <a:chExt cx="2431645" cy="5939870"/>
            </a:xfrm>
          </p:grpSpPr>
          <p:sp>
            <p:nvSpPr>
              <p:cNvPr id="13" name="Freeform 13"/>
              <p:cNvSpPr/>
              <p:nvPr/>
            </p:nvSpPr>
            <p:spPr>
              <a:xfrm>
                <a:off x="0" y="0"/>
                <a:ext cx="2431645" cy="5939870"/>
              </a:xfrm>
              <a:custGeom>
                <a:avLst/>
                <a:gdLst/>
                <a:ahLst/>
                <a:cxnLst/>
                <a:rect l="l" t="t" r="r" b="b"/>
                <a:pathLst>
                  <a:path w="2431645" h="5939870">
                    <a:moveTo>
                      <a:pt x="2431645" y="279400"/>
                    </a:moveTo>
                    <a:lnTo>
                      <a:pt x="2431645" y="0"/>
                    </a:lnTo>
                    <a:lnTo>
                      <a:pt x="0" y="0"/>
                    </a:lnTo>
                    <a:lnTo>
                      <a:pt x="0" y="5939870"/>
                    </a:lnTo>
                    <a:lnTo>
                      <a:pt x="2431645" y="5939870"/>
                    </a:lnTo>
                    <a:lnTo>
                      <a:pt x="2431645" y="279400"/>
                    </a:lnTo>
                    <a:close/>
                    <a:moveTo>
                      <a:pt x="2352904" y="279400"/>
                    </a:moveTo>
                    <a:lnTo>
                      <a:pt x="2352904" y="5861130"/>
                    </a:lnTo>
                    <a:lnTo>
                      <a:pt x="78740" y="5861130"/>
                    </a:lnTo>
                    <a:lnTo>
                      <a:pt x="78740" y="78740"/>
                    </a:lnTo>
                    <a:lnTo>
                      <a:pt x="2352905" y="78740"/>
                    </a:lnTo>
                    <a:lnTo>
                      <a:pt x="2352905" y="279400"/>
                    </a:lnTo>
                    <a:close/>
                  </a:path>
                </a:pathLst>
              </a:custGeom>
              <a:solidFill>
                <a:srgbClr val="4F4A48"/>
              </a:solidFill>
            </p:spPr>
            <p:txBody>
              <a:bodyPr/>
              <a:lstStyle/>
              <a:p>
                <a:endParaRPr lang="en-US"/>
              </a:p>
            </p:txBody>
          </p:sp>
        </p:grpSp>
      </p:grpSp>
      <p:sp>
        <p:nvSpPr>
          <p:cNvPr id="14" name="TextBox 14"/>
          <p:cNvSpPr txBox="1"/>
          <p:nvPr/>
        </p:nvSpPr>
        <p:spPr>
          <a:xfrm>
            <a:off x="1028700" y="44767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Why Save now?</a:t>
            </a:r>
          </a:p>
        </p:txBody>
      </p:sp>
      <p:sp>
        <p:nvSpPr>
          <p:cNvPr id="15" name="TextBox 15"/>
          <p:cNvSpPr txBox="1"/>
          <p:nvPr/>
        </p:nvSpPr>
        <p:spPr>
          <a:xfrm>
            <a:off x="6628802" y="2880360"/>
            <a:ext cx="10297942" cy="1783822"/>
          </a:xfrm>
          <a:prstGeom prst="rect">
            <a:avLst/>
          </a:prstGeom>
        </p:spPr>
        <p:txBody>
          <a:bodyPr lIns="0" tIns="0" rIns="0" bIns="0" rtlCol="0" anchor="t">
            <a:spAutoFit/>
          </a:bodyPr>
          <a:lstStyle/>
          <a:p>
            <a:pPr algn="l">
              <a:lnSpc>
                <a:spcPts val="4620"/>
              </a:lnSpc>
            </a:pPr>
            <a:r>
              <a:rPr lang="en-US" sz="4200" dirty="0">
                <a:solidFill>
                  <a:srgbClr val="000000"/>
                </a:solidFill>
                <a:latin typeface="Nunito Sans" pitchFamily="2" charset="77"/>
                <a:ea typeface="Nunito Sans 1"/>
                <a:cs typeface="Nunito Sans 1"/>
                <a:sym typeface="Nunito Sans 1"/>
              </a:rPr>
              <a:t>Many experts estimate you'll need </a:t>
            </a:r>
          </a:p>
          <a:p>
            <a:pPr algn="l">
              <a:lnSpc>
                <a:spcPts val="4620"/>
              </a:lnSpc>
            </a:pPr>
            <a:r>
              <a:rPr lang="en-US" sz="4200" dirty="0">
                <a:solidFill>
                  <a:srgbClr val="000000"/>
                </a:solidFill>
                <a:latin typeface="Nunito Sans" pitchFamily="2" charset="77"/>
                <a:ea typeface="Nunito Sans 1"/>
                <a:cs typeface="Nunito Sans 1"/>
                <a:sym typeface="Nunito Sans 1"/>
              </a:rPr>
              <a:t>                     of your annual income for</a:t>
            </a:r>
          </a:p>
          <a:p>
            <a:pPr algn="l">
              <a:lnSpc>
                <a:spcPts val="4620"/>
              </a:lnSpc>
            </a:pPr>
            <a:r>
              <a:rPr lang="en-US" sz="4200" dirty="0">
                <a:solidFill>
                  <a:srgbClr val="000000"/>
                </a:solidFill>
                <a:latin typeface="Nunito Sans" pitchFamily="2" charset="77"/>
                <a:ea typeface="Nunito Sans 1"/>
                <a:cs typeface="Nunito Sans 1"/>
                <a:sym typeface="Nunito Sans 1"/>
              </a:rPr>
              <a:t>                     each year of retirement</a:t>
            </a:r>
          </a:p>
        </p:txBody>
      </p:sp>
      <p:sp>
        <p:nvSpPr>
          <p:cNvPr id="16" name="TextBox 16"/>
          <p:cNvSpPr txBox="1"/>
          <p:nvPr/>
        </p:nvSpPr>
        <p:spPr>
          <a:xfrm>
            <a:off x="6628802" y="3063240"/>
            <a:ext cx="2620278" cy="1642110"/>
          </a:xfrm>
          <a:prstGeom prst="rect">
            <a:avLst/>
          </a:prstGeom>
        </p:spPr>
        <p:txBody>
          <a:bodyPr lIns="0" tIns="0" rIns="0" bIns="0" rtlCol="0" anchor="t">
            <a:spAutoFit/>
          </a:bodyPr>
          <a:lstStyle/>
          <a:p>
            <a:pPr algn="ctr">
              <a:lnSpc>
                <a:spcPts val="13439"/>
              </a:lnSpc>
            </a:pPr>
            <a:r>
              <a:rPr lang="en-US" sz="9600"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1 Bold"/>
              </a:rPr>
              <a:t>80% </a:t>
            </a:r>
          </a:p>
        </p:txBody>
      </p:sp>
      <p:sp>
        <p:nvSpPr>
          <p:cNvPr id="17" name="TextBox 17"/>
          <p:cNvSpPr txBox="1"/>
          <p:nvPr/>
        </p:nvSpPr>
        <p:spPr>
          <a:xfrm>
            <a:off x="1908960" y="1614622"/>
            <a:ext cx="15017783" cy="1005840"/>
          </a:xfrm>
          <a:prstGeom prst="rect">
            <a:avLst/>
          </a:prstGeom>
        </p:spPr>
        <p:txBody>
          <a:bodyPr lIns="0" tIns="0" rIns="0" bIns="0" rtlCol="0" anchor="t">
            <a:spAutoFit/>
          </a:bodyPr>
          <a:lstStyle/>
          <a:p>
            <a:pPr algn="l">
              <a:lnSpc>
                <a:spcPts val="8640"/>
              </a:lnSpc>
            </a:pPr>
            <a:r>
              <a:rPr lang="en-US" sz="4800" dirty="0">
                <a:solidFill>
                  <a:srgbClr val="000000"/>
                </a:solidFill>
                <a:latin typeface="Nunito Sans" pitchFamily="2" charset="77"/>
                <a:ea typeface="Nunito Sans 1"/>
                <a:cs typeface="Nunito Sans 1"/>
                <a:sym typeface="Nunito Sans 1"/>
              </a:rPr>
              <a:t>Retirement can be expensive</a:t>
            </a:r>
          </a:p>
        </p:txBody>
      </p:sp>
      <p:pic>
        <p:nvPicPr>
          <p:cNvPr id="18" name="Picture 18"/>
          <p:cNvPicPr>
            <a:picLocks noChangeAspect="1"/>
          </p:cNvPicPr>
          <p:nvPr/>
        </p:nvPicPr>
        <p:blipFill>
          <a:blip r:embed="rId9"/>
          <a:stretch>
            <a:fillRect/>
          </a:stretch>
        </p:blipFill>
        <p:spPr>
          <a:xfrm>
            <a:off x="3643226" y="5569463"/>
            <a:ext cx="3546204" cy="3546204"/>
          </a:xfrm>
          <a:prstGeom prst="rect">
            <a:avLst/>
          </a:prstGeom>
        </p:spPr>
      </p:pic>
      <p:sp>
        <p:nvSpPr>
          <p:cNvPr id="19" name="TextBox 19"/>
          <p:cNvSpPr txBox="1"/>
          <p:nvPr/>
        </p:nvSpPr>
        <p:spPr>
          <a:xfrm>
            <a:off x="1941182" y="7132009"/>
            <a:ext cx="2508587" cy="1193917"/>
          </a:xfrm>
          <a:prstGeom prst="rect">
            <a:avLst/>
          </a:prstGeom>
        </p:spPr>
        <p:txBody>
          <a:bodyPr lIns="0" tIns="0" rIns="0" bIns="0" rtlCol="0" anchor="t">
            <a:spAutoFit/>
          </a:bodyPr>
          <a:lstStyle/>
          <a:p>
            <a:pPr algn="l">
              <a:lnSpc>
                <a:spcPts val="4620"/>
              </a:lnSpc>
            </a:pPr>
            <a:r>
              <a:rPr lang="en-US" sz="4200" dirty="0">
                <a:solidFill>
                  <a:srgbClr val="000000"/>
                </a:solidFill>
                <a:latin typeface="Nunito Sans" pitchFamily="2" charset="77"/>
                <a:ea typeface="Nunito Sans 1"/>
                <a:cs typeface="Nunito Sans 1"/>
                <a:sym typeface="Nunito Sans 1"/>
              </a:rPr>
              <a:t>Social</a:t>
            </a:r>
          </a:p>
          <a:p>
            <a:pPr algn="l">
              <a:lnSpc>
                <a:spcPts val="4620"/>
              </a:lnSpc>
            </a:pPr>
            <a:r>
              <a:rPr lang="en-US" sz="4200" dirty="0">
                <a:solidFill>
                  <a:srgbClr val="000000"/>
                </a:solidFill>
                <a:latin typeface="Nunito Sans" pitchFamily="2" charset="77"/>
                <a:ea typeface="Nunito Sans 1"/>
                <a:cs typeface="Nunito Sans 1"/>
                <a:sym typeface="Nunito Sans 1"/>
              </a:rPr>
              <a:t>Security</a:t>
            </a:r>
          </a:p>
        </p:txBody>
      </p:sp>
      <p:sp>
        <p:nvSpPr>
          <p:cNvPr id="20" name="TextBox 20"/>
          <p:cNvSpPr txBox="1"/>
          <p:nvPr/>
        </p:nvSpPr>
        <p:spPr>
          <a:xfrm>
            <a:off x="1941182" y="5999169"/>
            <a:ext cx="2826902" cy="1094740"/>
          </a:xfrm>
          <a:prstGeom prst="rect">
            <a:avLst/>
          </a:prstGeom>
        </p:spPr>
        <p:txBody>
          <a:bodyPr lIns="0" tIns="0" rIns="0" bIns="0" rtlCol="0" anchor="t">
            <a:spAutoFit/>
          </a:bodyPr>
          <a:lstStyle/>
          <a:p>
            <a:pPr algn="l">
              <a:lnSpc>
                <a:spcPts val="8960"/>
              </a:lnSpc>
            </a:pPr>
            <a:r>
              <a:rPr lang="en-US" sz="6400" dirty="0">
                <a:solidFill>
                  <a:srgbClr val="C22331">
                    <a:alpha val="63922"/>
                  </a:srgbClr>
                </a:solidFill>
                <a:latin typeface="Open Sans" panose="020B0606030504020204" pitchFamily="34" charset="0"/>
                <a:ea typeface="Open Sans" panose="020B0606030504020204" pitchFamily="34" charset="0"/>
                <a:cs typeface="Open Sans" panose="020B0606030504020204" pitchFamily="34" charset="0"/>
                <a:sym typeface="Open Sans 1 Bold"/>
              </a:rPr>
              <a:t>34%</a:t>
            </a:r>
          </a:p>
        </p:txBody>
      </p:sp>
      <p:sp>
        <p:nvSpPr>
          <p:cNvPr id="21" name="TextBox 21"/>
          <p:cNvSpPr txBox="1"/>
          <p:nvPr/>
        </p:nvSpPr>
        <p:spPr>
          <a:xfrm>
            <a:off x="7053070" y="5856294"/>
            <a:ext cx="2667745" cy="1642110"/>
          </a:xfrm>
          <a:prstGeom prst="rect">
            <a:avLst/>
          </a:prstGeom>
        </p:spPr>
        <p:txBody>
          <a:bodyPr lIns="0" tIns="0" rIns="0" bIns="0" rtlCol="0" anchor="t">
            <a:spAutoFit/>
          </a:bodyPr>
          <a:lstStyle/>
          <a:p>
            <a:pPr algn="l">
              <a:lnSpc>
                <a:spcPts val="13439"/>
              </a:lnSpc>
            </a:pPr>
            <a:r>
              <a:rPr lang="en-US" sz="9600"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1 Bold"/>
              </a:rPr>
              <a:t>66%</a:t>
            </a:r>
          </a:p>
        </p:txBody>
      </p:sp>
      <p:sp>
        <p:nvSpPr>
          <p:cNvPr id="22" name="TextBox 22"/>
          <p:cNvSpPr txBox="1"/>
          <p:nvPr/>
        </p:nvSpPr>
        <p:spPr>
          <a:xfrm>
            <a:off x="7212228" y="7380665"/>
            <a:ext cx="2508587" cy="1193917"/>
          </a:xfrm>
          <a:prstGeom prst="rect">
            <a:avLst/>
          </a:prstGeom>
        </p:spPr>
        <p:txBody>
          <a:bodyPr lIns="0" tIns="0" rIns="0" bIns="0" rtlCol="0" anchor="t">
            <a:spAutoFit/>
          </a:bodyPr>
          <a:lstStyle/>
          <a:p>
            <a:pPr algn="l">
              <a:lnSpc>
                <a:spcPts val="4620"/>
              </a:lnSpc>
            </a:pPr>
            <a:r>
              <a:rPr lang="en-US" sz="4200" dirty="0">
                <a:solidFill>
                  <a:srgbClr val="000000"/>
                </a:solidFill>
                <a:latin typeface="Nunito Sans" pitchFamily="2" charset="77"/>
                <a:ea typeface="Nunito Sans 1"/>
                <a:cs typeface="Nunito Sans 1"/>
                <a:sym typeface="Nunito Sans 1"/>
              </a:rPr>
              <a:t>All other sources</a:t>
            </a:r>
          </a:p>
        </p:txBody>
      </p:sp>
      <p:sp>
        <p:nvSpPr>
          <p:cNvPr id="23" name="TextBox 23"/>
          <p:cNvSpPr txBox="1"/>
          <p:nvPr/>
        </p:nvSpPr>
        <p:spPr>
          <a:xfrm>
            <a:off x="9445367" y="6355140"/>
            <a:ext cx="6535031" cy="2255105"/>
          </a:xfrm>
          <a:prstGeom prst="rect">
            <a:avLst/>
          </a:prstGeom>
        </p:spPr>
        <p:txBody>
          <a:bodyPr lIns="0" tIns="0" rIns="0" bIns="0" rtlCol="0" anchor="t">
            <a:spAutoFit/>
          </a:bodyPr>
          <a:lstStyle/>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Company retirement plan</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Pension</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Personal savings &amp; investments</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Earnings/income</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Other</a:t>
            </a:r>
          </a:p>
        </p:txBody>
      </p:sp>
      <p:sp>
        <p:nvSpPr>
          <p:cNvPr id="24" name="TextBox 24"/>
          <p:cNvSpPr txBox="1"/>
          <p:nvPr/>
        </p:nvSpPr>
        <p:spPr>
          <a:xfrm>
            <a:off x="7053070" y="9173718"/>
            <a:ext cx="9017591" cy="307777"/>
          </a:xfrm>
          <a:prstGeom prst="rect">
            <a:avLst/>
          </a:prstGeom>
        </p:spPr>
        <p:txBody>
          <a:bodyPr lIns="0" tIns="0" rIns="0" bIns="0" rtlCol="0" anchor="t">
            <a:spAutoFit/>
          </a:bodyPr>
          <a:lstStyle/>
          <a:p>
            <a:pPr algn="l"/>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 David Blanchett, Estimating the True Cost of Retirement, June 30, 2015.</a:t>
            </a:r>
          </a:p>
          <a:p>
            <a:pPr algn="l"/>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2 Social Security Administration, Fast Facts &amp; Figures about Social Security, 2015.</a:t>
            </a:r>
          </a:p>
        </p:txBody>
      </p:sp>
      <p:sp>
        <p:nvSpPr>
          <p:cNvPr id="26" name="TextBox 11">
            <a:extLst>
              <a:ext uri="{FF2B5EF4-FFF2-40B4-BE49-F238E27FC236}">
                <a16:creationId xmlns:a16="http://schemas.microsoft.com/office/drawing/2014/main" id="{2D46E376-0DBE-DAEE-987B-F10A46566730}"/>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95399" y="1893352"/>
            <a:ext cx="10771909" cy="5231348"/>
          </a:xfrm>
          <a:custGeom>
            <a:avLst/>
            <a:gdLst/>
            <a:ahLst/>
            <a:cxnLst/>
            <a:rect l="l" t="t" r="r" b="b"/>
            <a:pathLst>
              <a:path w="10771909" h="5231348">
                <a:moveTo>
                  <a:pt x="0" y="0"/>
                </a:moveTo>
                <a:lnTo>
                  <a:pt x="10771909" y="0"/>
                </a:lnTo>
                <a:lnTo>
                  <a:pt x="10771909" y="5231348"/>
                </a:lnTo>
                <a:lnTo>
                  <a:pt x="0" y="5231348"/>
                </a:lnTo>
                <a:lnTo>
                  <a:pt x="0" y="0"/>
                </a:lnTo>
                <a:close/>
              </a:path>
            </a:pathLst>
          </a:custGeom>
          <a:blipFill>
            <a:blip r:embed="rId5"/>
            <a:stretch>
              <a:fillRect t="-6545" b="-6545"/>
            </a:stretch>
          </a:blipFill>
        </p:spPr>
        <p:txBody>
          <a:bodyPr/>
          <a:lstStyle/>
          <a:p>
            <a:endParaRPr lang="en-US"/>
          </a:p>
        </p:txBody>
      </p:sp>
      <p:sp>
        <p:nvSpPr>
          <p:cNvPr id="5" name="Freeform 5"/>
          <p:cNvSpPr/>
          <p:nvPr/>
        </p:nvSpPr>
        <p:spPr>
          <a:xfrm>
            <a:off x="12700883" y="2019300"/>
            <a:ext cx="2996317" cy="5181600"/>
          </a:xfrm>
          <a:custGeom>
            <a:avLst/>
            <a:gdLst/>
            <a:ahLst/>
            <a:cxnLst/>
            <a:rect l="l" t="t" r="r" b="b"/>
            <a:pathLst>
              <a:path w="2996317" h="5181600">
                <a:moveTo>
                  <a:pt x="0" y="0"/>
                </a:moveTo>
                <a:lnTo>
                  <a:pt x="2996317" y="0"/>
                </a:lnTo>
                <a:lnTo>
                  <a:pt x="2996317" y="5181600"/>
                </a:lnTo>
                <a:lnTo>
                  <a:pt x="0" y="5181600"/>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rot="5400000">
            <a:off x="4961276" y="3049119"/>
            <a:ext cx="2209596" cy="1230559"/>
            <a:chOff x="0" y="0"/>
            <a:chExt cx="581951" cy="324098"/>
          </a:xfrm>
        </p:grpSpPr>
        <p:sp>
          <p:nvSpPr>
            <p:cNvPr id="7" name="Freeform 7"/>
            <p:cNvSpPr/>
            <p:nvPr/>
          </p:nvSpPr>
          <p:spPr>
            <a:xfrm>
              <a:off x="0" y="0"/>
              <a:ext cx="581951" cy="324098"/>
            </a:xfrm>
            <a:custGeom>
              <a:avLst/>
              <a:gdLst/>
              <a:ahLst/>
              <a:cxnLst/>
              <a:rect l="l" t="t" r="r" b="b"/>
              <a:pathLst>
                <a:path w="581951" h="324098">
                  <a:moveTo>
                    <a:pt x="378751" y="0"/>
                  </a:moveTo>
                  <a:lnTo>
                    <a:pt x="0" y="0"/>
                  </a:lnTo>
                  <a:lnTo>
                    <a:pt x="0" y="324098"/>
                  </a:lnTo>
                  <a:lnTo>
                    <a:pt x="378751" y="324098"/>
                  </a:lnTo>
                  <a:lnTo>
                    <a:pt x="581951" y="162049"/>
                  </a:lnTo>
                  <a:lnTo>
                    <a:pt x="378751" y="0"/>
                  </a:lnTo>
                  <a:close/>
                </a:path>
              </a:pathLst>
            </a:custGeom>
            <a:solidFill>
              <a:srgbClr val="6E6674">
                <a:alpha val="63922"/>
              </a:srgbClr>
            </a:solidFill>
          </p:spPr>
          <p:txBody>
            <a:bodyPr/>
            <a:lstStyle/>
            <a:p>
              <a:endParaRPr lang="en-US"/>
            </a:p>
          </p:txBody>
        </p:sp>
        <p:sp>
          <p:nvSpPr>
            <p:cNvPr id="8" name="TextBox 8"/>
            <p:cNvSpPr txBox="1"/>
            <p:nvPr/>
          </p:nvSpPr>
          <p:spPr>
            <a:xfrm>
              <a:off x="0" y="-38100"/>
              <a:ext cx="467651" cy="362198"/>
            </a:xfrm>
            <a:prstGeom prst="rect">
              <a:avLst/>
            </a:prstGeom>
          </p:spPr>
          <p:txBody>
            <a:bodyPr lIns="50800" tIns="50800" rIns="50800" bIns="50800" rtlCol="0" anchor="ctr"/>
            <a:lstStyle/>
            <a:p>
              <a:pPr algn="ctr">
                <a:lnSpc>
                  <a:spcPts val="3034"/>
                </a:lnSpc>
              </a:pPr>
              <a:endParaRPr/>
            </a:p>
          </p:txBody>
        </p:sp>
      </p:grpSp>
      <p:grpSp>
        <p:nvGrpSpPr>
          <p:cNvPr id="9" name="Group 9"/>
          <p:cNvGrpSpPr/>
          <p:nvPr/>
        </p:nvGrpSpPr>
        <p:grpSpPr>
          <a:xfrm>
            <a:off x="2382955" y="4721572"/>
            <a:ext cx="3378268" cy="374303"/>
            <a:chOff x="0" y="0"/>
            <a:chExt cx="889750" cy="98582"/>
          </a:xfrm>
        </p:grpSpPr>
        <p:sp>
          <p:nvSpPr>
            <p:cNvPr id="10" name="Freeform 10"/>
            <p:cNvSpPr/>
            <p:nvPr/>
          </p:nvSpPr>
          <p:spPr>
            <a:xfrm>
              <a:off x="0" y="0"/>
              <a:ext cx="889750" cy="98582"/>
            </a:xfrm>
            <a:custGeom>
              <a:avLst/>
              <a:gdLst/>
              <a:ahLst/>
              <a:cxnLst/>
              <a:rect l="l" t="t" r="r" b="b"/>
              <a:pathLst>
                <a:path w="889750" h="98582">
                  <a:moveTo>
                    <a:pt x="686550" y="0"/>
                  </a:moveTo>
                  <a:lnTo>
                    <a:pt x="0" y="0"/>
                  </a:lnTo>
                  <a:lnTo>
                    <a:pt x="0" y="98582"/>
                  </a:lnTo>
                  <a:lnTo>
                    <a:pt x="686550" y="98582"/>
                  </a:lnTo>
                  <a:lnTo>
                    <a:pt x="889750" y="49291"/>
                  </a:lnTo>
                  <a:lnTo>
                    <a:pt x="686550" y="0"/>
                  </a:lnTo>
                  <a:close/>
                </a:path>
              </a:pathLst>
            </a:custGeom>
            <a:solidFill>
              <a:srgbClr val="6E6674">
                <a:alpha val="63922"/>
              </a:srgbClr>
            </a:solidFill>
          </p:spPr>
          <p:txBody>
            <a:bodyPr/>
            <a:lstStyle/>
            <a:p>
              <a:endParaRPr lang="en-US"/>
            </a:p>
          </p:txBody>
        </p:sp>
        <p:sp>
          <p:nvSpPr>
            <p:cNvPr id="11" name="TextBox 11"/>
            <p:cNvSpPr txBox="1"/>
            <p:nvPr/>
          </p:nvSpPr>
          <p:spPr>
            <a:xfrm>
              <a:off x="0" y="-38100"/>
              <a:ext cx="775450" cy="136682"/>
            </a:xfrm>
            <a:prstGeom prst="rect">
              <a:avLst/>
            </a:prstGeom>
          </p:spPr>
          <p:txBody>
            <a:bodyPr lIns="50800" tIns="50800" rIns="50800" bIns="50800" rtlCol="0" anchor="ctr"/>
            <a:lstStyle/>
            <a:p>
              <a:pPr algn="ctr">
                <a:lnSpc>
                  <a:spcPts val="3034"/>
                </a:lnSpc>
              </a:pPr>
              <a:endParaRPr/>
            </a:p>
          </p:txBody>
        </p:sp>
      </p:grpSp>
      <p:sp>
        <p:nvSpPr>
          <p:cNvPr id="12" name="Freeform 12"/>
          <p:cNvSpPr/>
          <p:nvPr/>
        </p:nvSpPr>
        <p:spPr>
          <a:xfrm rot="10527116">
            <a:off x="3564062" y="4999649"/>
            <a:ext cx="2399649" cy="2677094"/>
          </a:xfrm>
          <a:custGeom>
            <a:avLst/>
            <a:gdLst/>
            <a:ahLst/>
            <a:cxnLst/>
            <a:rect l="l" t="t" r="r" b="b"/>
            <a:pathLst>
              <a:path w="2399649" h="2677094">
                <a:moveTo>
                  <a:pt x="0" y="0"/>
                </a:moveTo>
                <a:lnTo>
                  <a:pt x="2399650" y="0"/>
                </a:lnTo>
                <a:lnTo>
                  <a:pt x="2399650" y="2677094"/>
                </a:lnTo>
                <a:lnTo>
                  <a:pt x="0" y="26770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384617" y="4544454"/>
            <a:ext cx="1362914" cy="728539"/>
          </a:xfrm>
          <a:custGeom>
            <a:avLst/>
            <a:gdLst/>
            <a:ahLst/>
            <a:cxnLst/>
            <a:rect l="l" t="t" r="r" b="b"/>
            <a:pathLst>
              <a:path w="1362914" h="728539">
                <a:moveTo>
                  <a:pt x="0" y="0"/>
                </a:moveTo>
                <a:lnTo>
                  <a:pt x="1362914" y="0"/>
                </a:lnTo>
                <a:lnTo>
                  <a:pt x="1362914" y="728539"/>
                </a:lnTo>
                <a:lnTo>
                  <a:pt x="0" y="7285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758191" y="751652"/>
            <a:ext cx="16771620" cy="876009"/>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Retirement Savings Check-In</a:t>
            </a:r>
          </a:p>
        </p:txBody>
      </p:sp>
      <p:sp>
        <p:nvSpPr>
          <p:cNvPr id="15" name="TextBox 15"/>
          <p:cNvSpPr txBox="1"/>
          <p:nvPr/>
        </p:nvSpPr>
        <p:spPr>
          <a:xfrm>
            <a:off x="758191" y="8742045"/>
            <a:ext cx="15685768" cy="798909"/>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This chart is for illustrative purposes only and must not be relied upon to make investment decisions. J.P. Morgan’s model is based on a blend of J.P. Morgan Asset Management’s (JPMAM) proprietary Long-Term Capital Market Assumptions (first 10 years) and equilibrium returns, and an 80% confidence level through retirement. Household income replacement rates are derived from an inflation-adjusted analysis of: Consumer Expenditure Survey (BLS) data (2013-2016); Social Security benefits using modified scaled earnings in 2019 for a single wage earner at age 65 and a spousal benefit at age 62 reduced by Medicare Part B premiums. For more details, see slide 15. Consult with a financial professional for a more personalized assessment. Allocations, assumptions and expected returns are not meant to represent JPMAM performance. Given the complex risk/reward tradeoffs involved, we advise clients to rely on judgment as well as quantitative optimization approaches in setting strategic allocations. References to future returns for either asset allocation strategies or asset classes are not promises or even estimates of actual returns a client portfolio may achieve. </a:t>
            </a:r>
          </a:p>
        </p:txBody>
      </p:sp>
      <p:sp>
        <p:nvSpPr>
          <p:cNvPr id="16" name="TextBox 16"/>
          <p:cNvSpPr txBox="1"/>
          <p:nvPr/>
        </p:nvSpPr>
        <p:spPr>
          <a:xfrm>
            <a:off x="1370401" y="7526763"/>
            <a:ext cx="4937578" cy="579915"/>
          </a:xfrm>
          <a:prstGeom prst="rect">
            <a:avLst/>
          </a:prstGeom>
        </p:spPr>
        <p:txBody>
          <a:bodyPr lIns="0" tIns="0" rIns="0" bIns="0" rtlCol="0" anchor="t">
            <a:spAutoFit/>
          </a:bodyPr>
          <a:lstStyle/>
          <a:p>
            <a:pPr algn="l">
              <a:lnSpc>
                <a:spcPts val="4743"/>
              </a:lnSpc>
            </a:pPr>
            <a:r>
              <a:rPr lang="en-US" sz="3388" dirty="0">
                <a:solidFill>
                  <a:srgbClr val="000000"/>
                </a:solidFill>
                <a:latin typeface="Nunito Sans" pitchFamily="2" charset="77"/>
                <a:ea typeface="Nunito Sans 2 Bold"/>
                <a:cs typeface="Nunito Sans 2 Bold"/>
                <a:sym typeface="Nunito Sans 2 Bold"/>
              </a:rPr>
              <a:t>$50,000 x 1.9 = </a:t>
            </a:r>
            <a:r>
              <a:rPr lang="en-US" sz="3388" dirty="0">
                <a:solidFill>
                  <a:srgbClr val="C22331"/>
                </a:solidFill>
                <a:latin typeface="Nunito Sans" pitchFamily="2" charset="77"/>
                <a:ea typeface="Nunito Sans 2 Bold"/>
                <a:cs typeface="Nunito Sans 2 Bold"/>
                <a:sym typeface="Nunito Sans 2 Bold"/>
              </a:rPr>
              <a:t>$95,000</a:t>
            </a:r>
          </a:p>
        </p:txBody>
      </p:sp>
      <p:sp>
        <p:nvSpPr>
          <p:cNvPr id="18" name="TextBox 18"/>
          <p:cNvSpPr txBox="1"/>
          <p:nvPr/>
        </p:nvSpPr>
        <p:spPr>
          <a:xfrm>
            <a:off x="4597906" y="8126723"/>
            <a:ext cx="1710073" cy="532582"/>
          </a:xfrm>
          <a:prstGeom prst="rect">
            <a:avLst/>
          </a:prstGeom>
        </p:spPr>
        <p:txBody>
          <a:bodyPr lIns="0" tIns="0" rIns="0" bIns="0" rtlCol="0" anchor="t">
            <a:spAutoFit/>
          </a:bodyPr>
          <a:lstStyle/>
          <a:p>
            <a:pPr algn="ctr">
              <a:lnSpc>
                <a:spcPts val="2003"/>
              </a:lnSpc>
            </a:pPr>
            <a:r>
              <a:rPr lang="en-US" sz="2178" dirty="0">
                <a:solidFill>
                  <a:srgbClr val="C22331"/>
                </a:solidFill>
                <a:latin typeface="Nunito Sans" pitchFamily="2" charset="77"/>
                <a:ea typeface="Nunito Sans 2 Bold"/>
                <a:cs typeface="Nunito Sans 2 Bold"/>
                <a:sym typeface="Nunito Sans 2 Bold"/>
              </a:rPr>
              <a:t>in savings</a:t>
            </a:r>
          </a:p>
          <a:p>
            <a:pPr algn="ctr">
              <a:lnSpc>
                <a:spcPts val="2003"/>
              </a:lnSpc>
            </a:pPr>
            <a:r>
              <a:rPr lang="en-US" sz="2178" dirty="0">
                <a:solidFill>
                  <a:srgbClr val="C22331"/>
                </a:solidFill>
                <a:latin typeface="Nunito Sans" pitchFamily="2" charset="77"/>
                <a:ea typeface="Nunito Sans 2 Bold"/>
                <a:cs typeface="Nunito Sans 2 Bold"/>
                <a:sym typeface="Nunito Sans 2 Bold"/>
              </a:rPr>
              <a:t>today</a:t>
            </a:r>
          </a:p>
        </p:txBody>
      </p:sp>
      <p:sp>
        <p:nvSpPr>
          <p:cNvPr id="19" name="TextBox 19"/>
          <p:cNvSpPr txBox="1"/>
          <p:nvPr/>
        </p:nvSpPr>
        <p:spPr>
          <a:xfrm>
            <a:off x="4529580" y="7305590"/>
            <a:ext cx="1710073" cy="273826"/>
          </a:xfrm>
          <a:prstGeom prst="rect">
            <a:avLst/>
          </a:prstGeom>
        </p:spPr>
        <p:txBody>
          <a:bodyPr lIns="0" tIns="0" rIns="0" bIns="0" rtlCol="0" anchor="t">
            <a:spAutoFit/>
          </a:bodyPr>
          <a:lstStyle/>
          <a:p>
            <a:pPr algn="ctr">
              <a:lnSpc>
                <a:spcPts val="2003"/>
              </a:lnSpc>
            </a:pPr>
            <a:r>
              <a:rPr lang="en-US" sz="2178" dirty="0">
                <a:solidFill>
                  <a:srgbClr val="C22331"/>
                </a:solidFill>
                <a:latin typeface="Nunito Sans" pitchFamily="2" charset="77"/>
                <a:ea typeface="Nunito Sans 2 Bold"/>
                <a:cs typeface="Nunito Sans 2 Bold"/>
                <a:sym typeface="Nunito Sans 2 Bold"/>
              </a:rPr>
              <a:t>GOAL:</a:t>
            </a:r>
          </a:p>
        </p:txBody>
      </p:sp>
      <p:sp>
        <p:nvSpPr>
          <p:cNvPr id="21" name="TextBox 11">
            <a:extLst>
              <a:ext uri="{FF2B5EF4-FFF2-40B4-BE49-F238E27FC236}">
                <a16:creationId xmlns:a16="http://schemas.microsoft.com/office/drawing/2014/main" id="{6381994C-8586-733F-BF28-FE6C0F5DDAFB}"/>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22" name="Freeform 4">
            <a:extLst>
              <a:ext uri="{FF2B5EF4-FFF2-40B4-BE49-F238E27FC236}">
                <a16:creationId xmlns:a16="http://schemas.microsoft.com/office/drawing/2014/main" id="{3C337C81-ADDA-C74C-5C04-1777B6CD9750}"/>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11"/>
            <a:stretch>
              <a:fillRect/>
            </a:stretch>
          </a:blipFill>
        </p:spPr>
        <p:txBody>
          <a:bodyPr/>
          <a:lstStyle/>
          <a:p>
            <a:endParaRPr lang="en-US"/>
          </a:p>
        </p:txBody>
      </p:sp>
      <p:sp>
        <p:nvSpPr>
          <p:cNvPr id="23" name="TextBox 18">
            <a:extLst>
              <a:ext uri="{FF2B5EF4-FFF2-40B4-BE49-F238E27FC236}">
                <a16:creationId xmlns:a16="http://schemas.microsoft.com/office/drawing/2014/main" id="{0D6D6ED0-F8D1-34B1-0D7E-975215483F22}"/>
              </a:ext>
            </a:extLst>
          </p:cNvPr>
          <p:cNvSpPr txBox="1"/>
          <p:nvPr/>
        </p:nvSpPr>
        <p:spPr>
          <a:xfrm>
            <a:off x="1370401" y="8113987"/>
            <a:ext cx="1710073" cy="532582"/>
          </a:xfrm>
          <a:prstGeom prst="rect">
            <a:avLst/>
          </a:prstGeom>
        </p:spPr>
        <p:txBody>
          <a:bodyPr lIns="0" tIns="0" rIns="0" bIns="0" rtlCol="0" anchor="t">
            <a:spAutoFit/>
          </a:bodyPr>
          <a:lstStyle/>
          <a:p>
            <a:pPr algn="ctr">
              <a:lnSpc>
                <a:spcPts val="2003"/>
              </a:lnSpc>
            </a:pPr>
            <a:r>
              <a:rPr lang="en-US" sz="2178" dirty="0">
                <a:solidFill>
                  <a:srgbClr val="000000"/>
                </a:solidFill>
                <a:latin typeface="Nunito Sans" pitchFamily="2" charset="77"/>
                <a:ea typeface="Nunito Sans 2 Bold"/>
                <a:cs typeface="Nunito Sans 2 Bold"/>
                <a:sym typeface="Nunito Sans 2 Bold"/>
              </a:rPr>
              <a:t>household</a:t>
            </a:r>
          </a:p>
          <a:p>
            <a:pPr algn="ctr">
              <a:lnSpc>
                <a:spcPts val="2003"/>
              </a:lnSpc>
            </a:pPr>
            <a:r>
              <a:rPr lang="en-US" sz="2178" dirty="0">
                <a:solidFill>
                  <a:srgbClr val="000000"/>
                </a:solidFill>
                <a:latin typeface="Nunito Sans" pitchFamily="2" charset="77"/>
                <a:ea typeface="Nunito Sans 2 Bold"/>
                <a:cs typeface="Nunito Sans 2 Bold"/>
                <a:sym typeface="Nunito Sans 2 Bold"/>
              </a:rPr>
              <a:t>income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42000"/>
              </a:blip>
              <a:stretch>
                <a:fillRect t="-18444"/>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Enrollment</a:t>
            </a:r>
          </a:p>
        </p:txBody>
      </p:sp>
      <p:sp>
        <p:nvSpPr>
          <p:cNvPr id="9" name="TextBox 11">
            <a:extLst>
              <a:ext uri="{FF2B5EF4-FFF2-40B4-BE49-F238E27FC236}">
                <a16:creationId xmlns:a16="http://schemas.microsoft.com/office/drawing/2014/main" id="{C6307097-79B1-6409-0F85-46F994F52EF2}"/>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049411" y="2457405"/>
            <a:ext cx="6836398" cy="5105490"/>
          </a:xfrm>
          <a:custGeom>
            <a:avLst/>
            <a:gdLst/>
            <a:ahLst/>
            <a:cxnLst/>
            <a:rect l="l" t="t" r="r" b="b"/>
            <a:pathLst>
              <a:path w="6836398" h="5105490">
                <a:moveTo>
                  <a:pt x="0" y="0"/>
                </a:moveTo>
                <a:lnTo>
                  <a:pt x="6836398" y="0"/>
                </a:lnTo>
                <a:lnTo>
                  <a:pt x="6836398" y="5105490"/>
                </a:lnTo>
                <a:lnTo>
                  <a:pt x="0" y="5105490"/>
                </a:lnTo>
                <a:lnTo>
                  <a:pt x="0" y="0"/>
                </a:lnTo>
                <a:close/>
              </a:path>
            </a:pathLst>
          </a:custGeom>
          <a:blipFill>
            <a:blip r:embed="rId3">
              <a:alphaModFix amt="61000"/>
            </a:blip>
            <a:stretch>
              <a:fillRect t="-18848" r="-38147" b="-4397"/>
            </a:stretch>
          </a:blipFill>
        </p:spPr>
        <p:txBody>
          <a:bodyPr/>
          <a:lstStyle/>
          <a:p>
            <a:endParaRPr lang="en-US"/>
          </a:p>
        </p:txBody>
      </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9141644" y="2457405"/>
            <a:ext cx="6838754" cy="5105490"/>
          </a:xfrm>
          <a:custGeom>
            <a:avLst/>
            <a:gdLst/>
            <a:ahLst/>
            <a:cxnLst/>
            <a:rect l="l" t="t" r="r" b="b"/>
            <a:pathLst>
              <a:path w="6838754" h="5105490">
                <a:moveTo>
                  <a:pt x="6838754" y="0"/>
                </a:moveTo>
                <a:lnTo>
                  <a:pt x="0" y="0"/>
                </a:lnTo>
                <a:lnTo>
                  <a:pt x="0" y="5105490"/>
                </a:lnTo>
                <a:lnTo>
                  <a:pt x="6838754" y="5105490"/>
                </a:lnTo>
                <a:lnTo>
                  <a:pt x="6838754" y="0"/>
                </a:lnTo>
                <a:close/>
              </a:path>
            </a:pathLst>
          </a:custGeom>
          <a:blipFill>
            <a:blip r:embed="rId5">
              <a:alphaModFix amt="63000"/>
            </a:blip>
            <a:stretch>
              <a:fillRect t="-11662" r="-26851" b="-1543"/>
            </a:stretch>
          </a:blipFill>
        </p:spPr>
        <p:txBody>
          <a:bodyPr/>
          <a:lstStyle/>
          <a:p>
            <a:endParaRPr lang="en-US"/>
          </a:p>
        </p:txBody>
      </p:sp>
      <p:sp>
        <p:nvSpPr>
          <p:cNvPr id="7" name="Freeform 7"/>
          <p:cNvSpPr/>
          <p:nvPr/>
        </p:nvSpPr>
        <p:spPr>
          <a:xfrm>
            <a:off x="13018600" y="3411622"/>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18600" y="3800639"/>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10432677" y="6320105"/>
            <a:ext cx="3177635" cy="1142506"/>
            <a:chOff x="0" y="0"/>
            <a:chExt cx="1130314" cy="406400"/>
          </a:xfrm>
        </p:grpSpPr>
        <p:sp>
          <p:nvSpPr>
            <p:cNvPr id="10" name="Freeform 10"/>
            <p:cNvSpPr/>
            <p:nvPr/>
          </p:nvSpPr>
          <p:spPr>
            <a:xfrm>
              <a:off x="0" y="0"/>
              <a:ext cx="1130314" cy="406400"/>
            </a:xfrm>
            <a:custGeom>
              <a:avLst/>
              <a:gdLst/>
              <a:ahLst/>
              <a:cxnLst/>
              <a:rect l="l" t="t" r="r" b="b"/>
              <a:pathLst>
                <a:path w="1130314" h="406400">
                  <a:moveTo>
                    <a:pt x="927114" y="0"/>
                  </a:moveTo>
                  <a:lnTo>
                    <a:pt x="0" y="0"/>
                  </a:lnTo>
                  <a:lnTo>
                    <a:pt x="0" y="406400"/>
                  </a:lnTo>
                  <a:lnTo>
                    <a:pt x="927114" y="406400"/>
                  </a:lnTo>
                  <a:lnTo>
                    <a:pt x="1130314" y="203200"/>
                  </a:lnTo>
                  <a:lnTo>
                    <a:pt x="927114" y="0"/>
                  </a:lnTo>
                  <a:close/>
                </a:path>
              </a:pathLst>
            </a:custGeom>
            <a:solidFill>
              <a:srgbClr val="C22331"/>
            </a:solidFill>
          </p:spPr>
          <p:txBody>
            <a:bodyPr/>
            <a:lstStyle/>
            <a:p>
              <a:endParaRPr lang="en-US"/>
            </a:p>
          </p:txBody>
        </p:sp>
        <p:sp>
          <p:nvSpPr>
            <p:cNvPr id="11" name="TextBox 11"/>
            <p:cNvSpPr txBox="1"/>
            <p:nvPr/>
          </p:nvSpPr>
          <p:spPr>
            <a:xfrm>
              <a:off x="0" y="-38100"/>
              <a:ext cx="1016014" cy="444500"/>
            </a:xfrm>
            <a:prstGeom prst="rect">
              <a:avLst/>
            </a:prstGeom>
          </p:spPr>
          <p:txBody>
            <a:bodyPr lIns="50800" tIns="50800" rIns="50800" bIns="50800" rtlCol="0" anchor="ctr"/>
            <a:lstStyle/>
            <a:p>
              <a:pPr algn="ctr">
                <a:lnSpc>
                  <a:spcPts val="3034"/>
                </a:lnSpc>
              </a:pPr>
              <a:endParaRPr/>
            </a:p>
          </p:txBody>
        </p:sp>
      </p:grpSp>
      <p:sp>
        <p:nvSpPr>
          <p:cNvPr id="12" name="Freeform 12"/>
          <p:cNvSpPr/>
          <p:nvPr/>
        </p:nvSpPr>
        <p:spPr>
          <a:xfrm>
            <a:off x="1436312" y="3412695"/>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36312" y="3801712"/>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4" name="Group 14"/>
          <p:cNvGrpSpPr/>
          <p:nvPr/>
        </p:nvGrpSpPr>
        <p:grpSpPr>
          <a:xfrm>
            <a:off x="1188405" y="6306118"/>
            <a:ext cx="3969117" cy="1142506"/>
            <a:chOff x="0" y="0"/>
            <a:chExt cx="1411852" cy="406400"/>
          </a:xfrm>
        </p:grpSpPr>
        <p:sp>
          <p:nvSpPr>
            <p:cNvPr id="15" name="Freeform 15"/>
            <p:cNvSpPr/>
            <p:nvPr/>
          </p:nvSpPr>
          <p:spPr>
            <a:xfrm>
              <a:off x="0" y="0"/>
              <a:ext cx="1411852" cy="406400"/>
            </a:xfrm>
            <a:custGeom>
              <a:avLst/>
              <a:gdLst/>
              <a:ahLst/>
              <a:cxnLst/>
              <a:rect l="l" t="t" r="r" b="b"/>
              <a:pathLst>
                <a:path w="1411852" h="406400">
                  <a:moveTo>
                    <a:pt x="1208652" y="0"/>
                  </a:moveTo>
                  <a:lnTo>
                    <a:pt x="0" y="0"/>
                  </a:lnTo>
                  <a:lnTo>
                    <a:pt x="0" y="406400"/>
                  </a:lnTo>
                  <a:lnTo>
                    <a:pt x="1208652" y="406400"/>
                  </a:lnTo>
                  <a:lnTo>
                    <a:pt x="1411852" y="203200"/>
                  </a:lnTo>
                  <a:lnTo>
                    <a:pt x="1208652" y="0"/>
                  </a:lnTo>
                  <a:close/>
                </a:path>
              </a:pathLst>
            </a:custGeom>
            <a:solidFill>
              <a:srgbClr val="19576E"/>
            </a:solidFill>
          </p:spPr>
          <p:txBody>
            <a:bodyPr/>
            <a:lstStyle/>
            <a:p>
              <a:endParaRPr lang="en-US"/>
            </a:p>
          </p:txBody>
        </p:sp>
        <p:sp>
          <p:nvSpPr>
            <p:cNvPr id="16" name="TextBox 16"/>
            <p:cNvSpPr txBox="1"/>
            <p:nvPr/>
          </p:nvSpPr>
          <p:spPr>
            <a:xfrm>
              <a:off x="0" y="-38100"/>
              <a:ext cx="1297552" cy="444500"/>
            </a:xfrm>
            <a:prstGeom prst="rect">
              <a:avLst/>
            </a:prstGeom>
          </p:spPr>
          <p:txBody>
            <a:bodyPr lIns="50800" tIns="50800" rIns="50800" bIns="50800" rtlCol="0" anchor="ctr"/>
            <a:lstStyle/>
            <a:p>
              <a:pPr algn="ctr">
                <a:lnSpc>
                  <a:spcPts val="3034"/>
                </a:lnSpc>
              </a:pPr>
              <a:endParaRPr/>
            </a:p>
          </p:txBody>
        </p:sp>
      </p:grpSp>
      <p:grpSp>
        <p:nvGrpSpPr>
          <p:cNvPr id="17" name="Group 17"/>
          <p:cNvGrpSpPr/>
          <p:nvPr/>
        </p:nvGrpSpPr>
        <p:grpSpPr>
          <a:xfrm>
            <a:off x="2622658" y="7696023"/>
            <a:ext cx="3333995" cy="660999"/>
            <a:chOff x="0" y="0"/>
            <a:chExt cx="878089" cy="174090"/>
          </a:xfrm>
        </p:grpSpPr>
        <p:sp>
          <p:nvSpPr>
            <p:cNvPr id="18" name="Freeform 18"/>
            <p:cNvSpPr/>
            <p:nvPr/>
          </p:nvSpPr>
          <p:spPr>
            <a:xfrm>
              <a:off x="0" y="0"/>
              <a:ext cx="878089" cy="174090"/>
            </a:xfrm>
            <a:custGeom>
              <a:avLst/>
              <a:gdLst/>
              <a:ahLst/>
              <a:cxnLst/>
              <a:rect l="l" t="t" r="r" b="b"/>
              <a:pathLst>
                <a:path w="878089" h="174090">
                  <a:moveTo>
                    <a:pt x="0" y="0"/>
                  </a:moveTo>
                  <a:lnTo>
                    <a:pt x="878089" y="0"/>
                  </a:lnTo>
                  <a:lnTo>
                    <a:pt x="878089" y="174090"/>
                  </a:lnTo>
                  <a:lnTo>
                    <a:pt x="0" y="174090"/>
                  </a:lnTo>
                  <a:close/>
                </a:path>
              </a:pathLst>
            </a:custGeom>
            <a:solidFill>
              <a:srgbClr val="19576E"/>
            </a:solidFill>
          </p:spPr>
          <p:txBody>
            <a:bodyPr/>
            <a:lstStyle/>
            <a:p>
              <a:endParaRPr lang="en-US"/>
            </a:p>
          </p:txBody>
        </p:sp>
        <p:sp>
          <p:nvSpPr>
            <p:cNvPr id="19" name="TextBox 19"/>
            <p:cNvSpPr txBox="1"/>
            <p:nvPr/>
          </p:nvSpPr>
          <p:spPr>
            <a:xfrm>
              <a:off x="0" y="-38100"/>
              <a:ext cx="878089" cy="212190"/>
            </a:xfrm>
            <a:prstGeom prst="rect">
              <a:avLst/>
            </a:prstGeom>
          </p:spPr>
          <p:txBody>
            <a:bodyPr lIns="50800" tIns="50800" rIns="50800" bIns="50800" rtlCol="0" anchor="ctr"/>
            <a:lstStyle/>
            <a:p>
              <a:pPr algn="ctr">
                <a:lnSpc>
                  <a:spcPts val="3034"/>
                </a:lnSpc>
              </a:pPr>
              <a:endParaRPr/>
            </a:p>
          </p:txBody>
        </p:sp>
      </p:grpSp>
      <p:grpSp>
        <p:nvGrpSpPr>
          <p:cNvPr id="20" name="Group 20"/>
          <p:cNvGrpSpPr/>
          <p:nvPr/>
        </p:nvGrpSpPr>
        <p:grpSpPr>
          <a:xfrm>
            <a:off x="1188405" y="7696023"/>
            <a:ext cx="1434254" cy="660999"/>
            <a:chOff x="0" y="0"/>
            <a:chExt cx="377746" cy="174090"/>
          </a:xfrm>
        </p:grpSpPr>
        <p:sp>
          <p:nvSpPr>
            <p:cNvPr id="21" name="Freeform 21"/>
            <p:cNvSpPr/>
            <p:nvPr/>
          </p:nvSpPr>
          <p:spPr>
            <a:xfrm>
              <a:off x="0" y="0"/>
              <a:ext cx="377746" cy="174090"/>
            </a:xfrm>
            <a:custGeom>
              <a:avLst/>
              <a:gdLst/>
              <a:ahLst/>
              <a:cxnLst/>
              <a:rect l="l" t="t" r="r" b="b"/>
              <a:pathLst>
                <a:path w="377746" h="174090">
                  <a:moveTo>
                    <a:pt x="0" y="0"/>
                  </a:moveTo>
                  <a:lnTo>
                    <a:pt x="377746" y="0"/>
                  </a:lnTo>
                  <a:lnTo>
                    <a:pt x="377746" y="174090"/>
                  </a:lnTo>
                  <a:lnTo>
                    <a:pt x="0" y="174090"/>
                  </a:lnTo>
                  <a:close/>
                </a:path>
              </a:pathLst>
            </a:custGeom>
            <a:solidFill>
              <a:srgbClr val="19576E">
                <a:alpha val="61961"/>
              </a:srgbClr>
            </a:solidFill>
          </p:spPr>
          <p:txBody>
            <a:bodyPr/>
            <a:lstStyle/>
            <a:p>
              <a:endParaRPr lang="en-US"/>
            </a:p>
          </p:txBody>
        </p:sp>
        <p:sp>
          <p:nvSpPr>
            <p:cNvPr id="22" name="TextBox 22"/>
            <p:cNvSpPr txBox="1"/>
            <p:nvPr/>
          </p:nvSpPr>
          <p:spPr>
            <a:xfrm>
              <a:off x="0" y="-38100"/>
              <a:ext cx="377746" cy="212190"/>
            </a:xfrm>
            <a:prstGeom prst="rect">
              <a:avLst/>
            </a:prstGeom>
          </p:spPr>
          <p:txBody>
            <a:bodyPr lIns="50800" tIns="50800" rIns="50800" bIns="50800" rtlCol="0" anchor="ctr"/>
            <a:lstStyle/>
            <a:p>
              <a:pPr algn="ctr">
                <a:lnSpc>
                  <a:spcPts val="3034"/>
                </a:lnSpc>
              </a:pPr>
              <a:endParaRPr/>
            </a:p>
          </p:txBody>
        </p:sp>
      </p:grpSp>
      <p:grpSp>
        <p:nvGrpSpPr>
          <p:cNvPr id="23" name="Group 23"/>
          <p:cNvGrpSpPr/>
          <p:nvPr/>
        </p:nvGrpSpPr>
        <p:grpSpPr>
          <a:xfrm>
            <a:off x="11866931" y="7767445"/>
            <a:ext cx="2113637" cy="660999"/>
            <a:chOff x="0" y="0"/>
            <a:chExt cx="556678" cy="174090"/>
          </a:xfrm>
        </p:grpSpPr>
        <p:sp>
          <p:nvSpPr>
            <p:cNvPr id="24" name="Freeform 24"/>
            <p:cNvSpPr/>
            <p:nvPr/>
          </p:nvSpPr>
          <p:spPr>
            <a:xfrm>
              <a:off x="0" y="0"/>
              <a:ext cx="556678" cy="174090"/>
            </a:xfrm>
            <a:custGeom>
              <a:avLst/>
              <a:gdLst/>
              <a:ahLst/>
              <a:cxnLst/>
              <a:rect l="l" t="t" r="r" b="b"/>
              <a:pathLst>
                <a:path w="556678" h="174090">
                  <a:moveTo>
                    <a:pt x="0" y="0"/>
                  </a:moveTo>
                  <a:lnTo>
                    <a:pt x="556678" y="0"/>
                  </a:lnTo>
                  <a:lnTo>
                    <a:pt x="556678" y="174090"/>
                  </a:lnTo>
                  <a:lnTo>
                    <a:pt x="0" y="174090"/>
                  </a:lnTo>
                  <a:close/>
                </a:path>
              </a:pathLst>
            </a:custGeom>
            <a:solidFill>
              <a:srgbClr val="C22331"/>
            </a:solidFill>
          </p:spPr>
          <p:txBody>
            <a:bodyPr/>
            <a:lstStyle/>
            <a:p>
              <a:endParaRPr lang="en-US"/>
            </a:p>
          </p:txBody>
        </p:sp>
        <p:sp>
          <p:nvSpPr>
            <p:cNvPr id="25" name="TextBox 25"/>
            <p:cNvSpPr txBox="1"/>
            <p:nvPr/>
          </p:nvSpPr>
          <p:spPr>
            <a:xfrm>
              <a:off x="0" y="-38100"/>
              <a:ext cx="556678" cy="212190"/>
            </a:xfrm>
            <a:prstGeom prst="rect">
              <a:avLst/>
            </a:prstGeom>
          </p:spPr>
          <p:txBody>
            <a:bodyPr lIns="50800" tIns="50800" rIns="50800" bIns="50800" rtlCol="0" anchor="ctr"/>
            <a:lstStyle/>
            <a:p>
              <a:pPr algn="ctr">
                <a:lnSpc>
                  <a:spcPts val="3034"/>
                </a:lnSpc>
              </a:pPr>
              <a:endParaRPr/>
            </a:p>
          </p:txBody>
        </p:sp>
      </p:grpSp>
      <p:grpSp>
        <p:nvGrpSpPr>
          <p:cNvPr id="26" name="Group 26"/>
          <p:cNvGrpSpPr/>
          <p:nvPr/>
        </p:nvGrpSpPr>
        <p:grpSpPr>
          <a:xfrm>
            <a:off x="10432677" y="7767445"/>
            <a:ext cx="1434254" cy="660999"/>
            <a:chOff x="0" y="0"/>
            <a:chExt cx="377746" cy="174090"/>
          </a:xfrm>
        </p:grpSpPr>
        <p:sp>
          <p:nvSpPr>
            <p:cNvPr id="27" name="Freeform 27"/>
            <p:cNvSpPr/>
            <p:nvPr/>
          </p:nvSpPr>
          <p:spPr>
            <a:xfrm>
              <a:off x="0" y="0"/>
              <a:ext cx="377746" cy="174090"/>
            </a:xfrm>
            <a:custGeom>
              <a:avLst/>
              <a:gdLst/>
              <a:ahLst/>
              <a:cxnLst/>
              <a:rect l="l" t="t" r="r" b="b"/>
              <a:pathLst>
                <a:path w="377746" h="174090">
                  <a:moveTo>
                    <a:pt x="0" y="0"/>
                  </a:moveTo>
                  <a:lnTo>
                    <a:pt x="377746" y="0"/>
                  </a:lnTo>
                  <a:lnTo>
                    <a:pt x="377746" y="174090"/>
                  </a:lnTo>
                  <a:lnTo>
                    <a:pt x="0" y="174090"/>
                  </a:lnTo>
                  <a:close/>
                </a:path>
              </a:pathLst>
            </a:custGeom>
            <a:solidFill>
              <a:srgbClr val="C22331">
                <a:alpha val="61961"/>
              </a:srgbClr>
            </a:solidFill>
          </p:spPr>
          <p:txBody>
            <a:bodyPr/>
            <a:lstStyle/>
            <a:p>
              <a:endParaRPr lang="en-US"/>
            </a:p>
          </p:txBody>
        </p:sp>
        <p:sp>
          <p:nvSpPr>
            <p:cNvPr id="28" name="TextBox 28"/>
            <p:cNvSpPr txBox="1"/>
            <p:nvPr/>
          </p:nvSpPr>
          <p:spPr>
            <a:xfrm>
              <a:off x="0" y="-38100"/>
              <a:ext cx="377746" cy="212190"/>
            </a:xfrm>
            <a:prstGeom prst="rect">
              <a:avLst/>
            </a:prstGeom>
          </p:spPr>
          <p:txBody>
            <a:bodyPr lIns="50800" tIns="50800" rIns="50800" bIns="50800" rtlCol="0" anchor="ctr"/>
            <a:lstStyle/>
            <a:p>
              <a:pPr algn="ctr">
                <a:lnSpc>
                  <a:spcPts val="3034"/>
                </a:lnSpc>
              </a:pPr>
              <a:endParaRPr/>
            </a:p>
          </p:txBody>
        </p:sp>
      </p:grpSp>
      <p:sp>
        <p:nvSpPr>
          <p:cNvPr id="29" name="TextBox 2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The Power of Time On Your Side</a:t>
            </a:r>
          </a:p>
        </p:txBody>
      </p:sp>
      <p:sp>
        <p:nvSpPr>
          <p:cNvPr id="30" name="TextBox 30"/>
          <p:cNvSpPr txBox="1"/>
          <p:nvPr/>
        </p:nvSpPr>
        <p:spPr>
          <a:xfrm>
            <a:off x="13375185" y="3468772"/>
            <a:ext cx="2620706" cy="736035"/>
          </a:xfrm>
          <a:prstGeom prst="rect">
            <a:avLst/>
          </a:prstGeom>
        </p:spPr>
        <p:txBody>
          <a:bodyPr lIns="0" tIns="0" rIns="0" bIns="0" rtlCol="0" anchor="t">
            <a:spAutoFit/>
          </a:bodyPr>
          <a:lstStyle/>
          <a:p>
            <a:pPr algn="l">
              <a:lnSpc>
                <a:spcPts val="2799"/>
              </a:lnSpc>
            </a:pPr>
            <a:r>
              <a:rPr lang="en-US" sz="2799" dirty="0">
                <a:solidFill>
                  <a:srgbClr val="000000"/>
                </a:solidFill>
                <a:latin typeface="Nunito Sans" pitchFamily="2" charset="77"/>
                <a:ea typeface="Nunito Sans 1"/>
                <a:cs typeface="Nunito Sans 1"/>
                <a:sym typeface="Nunito Sans 1"/>
              </a:rPr>
              <a:t>40 years old</a:t>
            </a:r>
          </a:p>
          <a:p>
            <a:pPr algn="l">
              <a:lnSpc>
                <a:spcPts val="2799"/>
              </a:lnSpc>
            </a:pPr>
            <a:r>
              <a:rPr lang="en-US" sz="2799" dirty="0">
                <a:solidFill>
                  <a:srgbClr val="000000"/>
                </a:solidFill>
                <a:latin typeface="Nunito Sans" pitchFamily="2" charset="77"/>
                <a:ea typeface="Nunito Sans 1"/>
                <a:cs typeface="Nunito Sans 1"/>
                <a:sym typeface="Nunito Sans 1"/>
              </a:rPr>
              <a:t>Saves $500/mo.</a:t>
            </a:r>
          </a:p>
        </p:txBody>
      </p:sp>
      <p:sp>
        <p:nvSpPr>
          <p:cNvPr id="31" name="TextBox 31"/>
          <p:cNvSpPr txBox="1"/>
          <p:nvPr/>
        </p:nvSpPr>
        <p:spPr>
          <a:xfrm>
            <a:off x="1049411" y="8980087"/>
            <a:ext cx="14951698" cy="461665"/>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The illustrations above assume a retirement age of 65 and that the individual receives the monthly retirement payment shown until age 90. The amount saved until retirement assumes an annual investment return of 7%. The monthly payment amount in retirement assumes an annual investment return of 5%. The investment performance shown does not represent the return of any particular investment and does not guarantee any future rate of return. The final account balance does not reflect any taxes or penalties that may be due upon distribution. Withdrawals from a tax-deferred account before age 59½ are subject to a 10% federal penalty tax unless an exception applies.   Source:  Vanguard</a:t>
            </a:r>
          </a:p>
        </p:txBody>
      </p:sp>
      <p:sp>
        <p:nvSpPr>
          <p:cNvPr id="32" name="TextBox 32"/>
          <p:cNvSpPr txBox="1"/>
          <p:nvPr/>
        </p:nvSpPr>
        <p:spPr>
          <a:xfrm>
            <a:off x="13066191" y="2897350"/>
            <a:ext cx="3238694" cy="430887"/>
          </a:xfrm>
          <a:prstGeom prst="rect">
            <a:avLst/>
          </a:prstGeom>
        </p:spPr>
        <p:txBody>
          <a:bodyPr lIns="0" tIns="0" rIns="0" bIns="0" rtlCol="0" anchor="t">
            <a:spAutoFit/>
          </a:bodyPr>
          <a:lstStyle/>
          <a:p>
            <a:pPr algn="l">
              <a:lnSpc>
                <a:spcPts val="3200"/>
              </a:lnSpc>
            </a:pPr>
            <a:r>
              <a:rPr lang="en-US" sz="3200" dirty="0">
                <a:solidFill>
                  <a:srgbClr val="000000"/>
                </a:solidFill>
                <a:latin typeface="Nunito Sans" pitchFamily="2" charset="77"/>
                <a:ea typeface="Nunito Sans 1 Bold"/>
                <a:cs typeface="Nunito Sans 1 Bold"/>
                <a:sym typeface="Nunito Sans 1 Bold"/>
              </a:rPr>
              <a:t>John</a:t>
            </a:r>
          </a:p>
        </p:txBody>
      </p:sp>
      <p:sp>
        <p:nvSpPr>
          <p:cNvPr id="33" name="TextBox 33"/>
          <p:cNvSpPr txBox="1"/>
          <p:nvPr/>
        </p:nvSpPr>
        <p:spPr>
          <a:xfrm>
            <a:off x="10680958" y="6253453"/>
            <a:ext cx="1118667" cy="1110871"/>
          </a:xfrm>
          <a:prstGeom prst="rect">
            <a:avLst/>
          </a:prstGeom>
        </p:spPr>
        <p:txBody>
          <a:bodyPr lIns="0" tIns="0" rIns="0" bIns="0" rtlCol="0" anchor="t">
            <a:spAutoFit/>
          </a:bodyPr>
          <a:lstStyle/>
          <a:p>
            <a:pPr algn="l">
              <a:lnSpc>
                <a:spcPts val="9117"/>
              </a:lnSpc>
            </a:pPr>
            <a:r>
              <a:rPr lang="en-US" sz="6512"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25</a:t>
            </a:r>
          </a:p>
        </p:txBody>
      </p:sp>
      <p:sp>
        <p:nvSpPr>
          <p:cNvPr id="34" name="TextBox 34"/>
          <p:cNvSpPr txBox="1"/>
          <p:nvPr/>
        </p:nvSpPr>
        <p:spPr>
          <a:xfrm>
            <a:off x="11799625" y="6457690"/>
            <a:ext cx="1266566" cy="852734"/>
          </a:xfrm>
          <a:prstGeom prst="rect">
            <a:avLst/>
          </a:prstGeom>
        </p:spPr>
        <p:txBody>
          <a:bodyPr lIns="0" tIns="0" rIns="0" bIns="0" rtlCol="0" anchor="t">
            <a:spAutoFit/>
          </a:bodyPr>
          <a:lstStyle/>
          <a:p>
            <a:pPr algn="l">
              <a:lnSpc>
                <a:spcPts val="2199"/>
              </a:lnSpc>
            </a:pPr>
            <a:r>
              <a:rPr lang="en-US" sz="1999" dirty="0">
                <a:solidFill>
                  <a:srgbClr val="FFFFFF"/>
                </a:solidFill>
                <a:latin typeface="Nunito Sans" pitchFamily="2" charset="77"/>
                <a:ea typeface="Nunito Sans 2 Bold"/>
                <a:cs typeface="Nunito Sans 2 Bold"/>
                <a:sym typeface="Nunito Sans 2 Bold"/>
              </a:rPr>
              <a:t>years </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until</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retirement</a:t>
            </a:r>
          </a:p>
        </p:txBody>
      </p:sp>
      <p:sp>
        <p:nvSpPr>
          <p:cNvPr id="35" name="TextBox 35"/>
          <p:cNvSpPr txBox="1"/>
          <p:nvPr/>
        </p:nvSpPr>
        <p:spPr>
          <a:xfrm>
            <a:off x="13127796" y="6058366"/>
            <a:ext cx="2711739" cy="962646"/>
          </a:xfrm>
          <a:prstGeom prst="rect">
            <a:avLst/>
          </a:prstGeom>
        </p:spPr>
        <p:txBody>
          <a:bodyPr lIns="0" tIns="0" rIns="0" bIns="0" rtlCol="0" anchor="t">
            <a:spAutoFit/>
          </a:bodyPr>
          <a:lstStyle/>
          <a:p>
            <a:pPr algn="r">
              <a:lnSpc>
                <a:spcPts val="7840"/>
              </a:lnSpc>
            </a:pPr>
            <a:r>
              <a:rPr lang="en-US" sz="5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$2,358</a:t>
            </a:r>
          </a:p>
        </p:txBody>
      </p:sp>
      <p:sp>
        <p:nvSpPr>
          <p:cNvPr id="36" name="TextBox 36"/>
          <p:cNvSpPr txBox="1"/>
          <p:nvPr/>
        </p:nvSpPr>
        <p:spPr>
          <a:xfrm>
            <a:off x="13375185" y="6899376"/>
            <a:ext cx="2449991" cy="570605"/>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monthly</a:t>
            </a:r>
          </a:p>
          <a:p>
            <a:pPr algn="r">
              <a:lnSpc>
                <a:spcPts val="2199"/>
              </a:lnSpc>
            </a:pPr>
            <a:r>
              <a:rPr lang="en-US" sz="1999" dirty="0">
                <a:solidFill>
                  <a:srgbClr val="000000"/>
                </a:solidFill>
                <a:latin typeface="Nunito Sans" pitchFamily="2" charset="77"/>
                <a:ea typeface="Nunito Sans 2 Bold"/>
                <a:cs typeface="Nunito Sans 2 Bold"/>
                <a:sym typeface="Nunito Sans 2 Bold"/>
              </a:rPr>
              <a:t>retirement income </a:t>
            </a:r>
          </a:p>
        </p:txBody>
      </p:sp>
      <p:sp>
        <p:nvSpPr>
          <p:cNvPr id="37" name="TextBox 37"/>
          <p:cNvSpPr txBox="1"/>
          <p:nvPr/>
        </p:nvSpPr>
        <p:spPr>
          <a:xfrm>
            <a:off x="1792897" y="3469845"/>
            <a:ext cx="2620706" cy="736035"/>
          </a:xfrm>
          <a:prstGeom prst="rect">
            <a:avLst/>
          </a:prstGeom>
        </p:spPr>
        <p:txBody>
          <a:bodyPr lIns="0" tIns="0" rIns="0" bIns="0" rtlCol="0" anchor="t">
            <a:spAutoFit/>
          </a:bodyPr>
          <a:lstStyle/>
          <a:p>
            <a:pPr algn="l">
              <a:lnSpc>
                <a:spcPts val="2799"/>
              </a:lnSpc>
            </a:pPr>
            <a:r>
              <a:rPr lang="en-US" sz="2799" dirty="0">
                <a:solidFill>
                  <a:srgbClr val="000000"/>
                </a:solidFill>
                <a:latin typeface="Nunito Sans" pitchFamily="2" charset="77"/>
                <a:ea typeface="Nunito Sans 1"/>
                <a:cs typeface="Nunito Sans 1"/>
                <a:sym typeface="Nunito Sans 1"/>
              </a:rPr>
              <a:t>24 years old</a:t>
            </a:r>
          </a:p>
          <a:p>
            <a:pPr algn="l">
              <a:lnSpc>
                <a:spcPts val="2799"/>
              </a:lnSpc>
            </a:pPr>
            <a:r>
              <a:rPr lang="en-US" sz="2799" dirty="0">
                <a:solidFill>
                  <a:srgbClr val="000000"/>
                </a:solidFill>
                <a:latin typeface="Nunito Sans" pitchFamily="2" charset="77"/>
                <a:ea typeface="Nunito Sans 1"/>
                <a:cs typeface="Nunito Sans 1"/>
                <a:sym typeface="Nunito Sans 1"/>
              </a:rPr>
              <a:t>Saves $250/mo.</a:t>
            </a:r>
          </a:p>
        </p:txBody>
      </p:sp>
      <p:sp>
        <p:nvSpPr>
          <p:cNvPr id="38" name="TextBox 38"/>
          <p:cNvSpPr txBox="1"/>
          <p:nvPr/>
        </p:nvSpPr>
        <p:spPr>
          <a:xfrm>
            <a:off x="1436312" y="2897350"/>
            <a:ext cx="3238694" cy="430887"/>
          </a:xfrm>
          <a:prstGeom prst="rect">
            <a:avLst/>
          </a:prstGeom>
        </p:spPr>
        <p:txBody>
          <a:bodyPr lIns="0" tIns="0" rIns="0" bIns="0" rtlCol="0" anchor="t">
            <a:spAutoFit/>
          </a:bodyPr>
          <a:lstStyle/>
          <a:p>
            <a:pPr algn="l">
              <a:lnSpc>
                <a:spcPts val="3200"/>
              </a:lnSpc>
            </a:pPr>
            <a:r>
              <a:rPr lang="en-US" sz="3200" dirty="0">
                <a:solidFill>
                  <a:srgbClr val="000000"/>
                </a:solidFill>
                <a:latin typeface="Nunito Sans" pitchFamily="2" charset="77"/>
                <a:ea typeface="Nunito Sans 1 Bold"/>
                <a:cs typeface="Nunito Sans 1 Bold"/>
                <a:sym typeface="Nunito Sans 1 Bold"/>
              </a:rPr>
              <a:t>Jessica</a:t>
            </a:r>
          </a:p>
        </p:txBody>
      </p:sp>
      <p:sp>
        <p:nvSpPr>
          <p:cNvPr id="39" name="TextBox 39"/>
          <p:cNvSpPr txBox="1"/>
          <p:nvPr/>
        </p:nvSpPr>
        <p:spPr>
          <a:xfrm>
            <a:off x="1589048" y="6240120"/>
            <a:ext cx="1118667" cy="1110871"/>
          </a:xfrm>
          <a:prstGeom prst="rect">
            <a:avLst/>
          </a:prstGeom>
        </p:spPr>
        <p:txBody>
          <a:bodyPr lIns="0" tIns="0" rIns="0" bIns="0" rtlCol="0" anchor="t">
            <a:spAutoFit/>
          </a:bodyPr>
          <a:lstStyle/>
          <a:p>
            <a:pPr algn="l">
              <a:lnSpc>
                <a:spcPts val="9117"/>
              </a:lnSpc>
            </a:pPr>
            <a:r>
              <a:rPr lang="en-US" sz="6512"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41</a:t>
            </a:r>
          </a:p>
        </p:txBody>
      </p:sp>
      <p:sp>
        <p:nvSpPr>
          <p:cNvPr id="40" name="TextBox 40"/>
          <p:cNvSpPr txBox="1"/>
          <p:nvPr/>
        </p:nvSpPr>
        <p:spPr>
          <a:xfrm>
            <a:off x="2707715" y="6459026"/>
            <a:ext cx="1607939" cy="852734"/>
          </a:xfrm>
          <a:prstGeom prst="rect">
            <a:avLst/>
          </a:prstGeom>
        </p:spPr>
        <p:txBody>
          <a:bodyPr lIns="0" tIns="0" rIns="0" bIns="0" rtlCol="0" anchor="t">
            <a:spAutoFit/>
          </a:bodyPr>
          <a:lstStyle/>
          <a:p>
            <a:pPr algn="l">
              <a:lnSpc>
                <a:spcPts val="2199"/>
              </a:lnSpc>
            </a:pPr>
            <a:r>
              <a:rPr lang="en-US" sz="1999" dirty="0">
                <a:solidFill>
                  <a:srgbClr val="FFFFFF"/>
                </a:solidFill>
                <a:latin typeface="Nunito Sans" pitchFamily="2" charset="77"/>
                <a:ea typeface="Nunito Sans 2 Bold"/>
                <a:cs typeface="Nunito Sans 2 Bold"/>
                <a:sym typeface="Nunito Sans 2 Bold"/>
              </a:rPr>
              <a:t>years </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until</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retirement</a:t>
            </a:r>
          </a:p>
        </p:txBody>
      </p:sp>
      <p:sp>
        <p:nvSpPr>
          <p:cNvPr id="41" name="TextBox 41"/>
          <p:cNvSpPr txBox="1"/>
          <p:nvPr/>
        </p:nvSpPr>
        <p:spPr>
          <a:xfrm>
            <a:off x="4675006" y="6044379"/>
            <a:ext cx="2711739" cy="962646"/>
          </a:xfrm>
          <a:prstGeom prst="rect">
            <a:avLst/>
          </a:prstGeom>
        </p:spPr>
        <p:txBody>
          <a:bodyPr lIns="0" tIns="0" rIns="0" bIns="0" rtlCol="0" anchor="t">
            <a:spAutoFit/>
          </a:bodyPr>
          <a:lstStyle/>
          <a:p>
            <a:pPr algn="r">
              <a:lnSpc>
                <a:spcPts val="7840"/>
              </a:lnSpc>
            </a:pPr>
            <a:r>
              <a:rPr lang="en-US" sz="5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$4,114</a:t>
            </a:r>
          </a:p>
        </p:txBody>
      </p:sp>
      <p:sp>
        <p:nvSpPr>
          <p:cNvPr id="42" name="TextBox 42"/>
          <p:cNvSpPr txBox="1"/>
          <p:nvPr/>
        </p:nvSpPr>
        <p:spPr>
          <a:xfrm>
            <a:off x="4922395" y="6885389"/>
            <a:ext cx="2449991" cy="570605"/>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monthly</a:t>
            </a:r>
          </a:p>
          <a:p>
            <a:pPr algn="r">
              <a:lnSpc>
                <a:spcPts val="2199"/>
              </a:lnSpc>
            </a:pPr>
            <a:r>
              <a:rPr lang="en-US" sz="1999" dirty="0">
                <a:solidFill>
                  <a:srgbClr val="000000"/>
                </a:solidFill>
                <a:latin typeface="Nunito Sans" pitchFamily="2" charset="77"/>
                <a:ea typeface="Nunito Sans 2 Bold"/>
                <a:cs typeface="Nunito Sans 2 Bold"/>
                <a:sym typeface="Nunito Sans 2 Bold"/>
              </a:rPr>
              <a:t>retirement income </a:t>
            </a:r>
          </a:p>
        </p:txBody>
      </p:sp>
      <p:sp>
        <p:nvSpPr>
          <p:cNvPr id="43" name="TextBox 43"/>
          <p:cNvSpPr txBox="1"/>
          <p:nvPr/>
        </p:nvSpPr>
        <p:spPr>
          <a:xfrm>
            <a:off x="5435818" y="7724598"/>
            <a:ext cx="2449991" cy="405817"/>
          </a:xfrm>
          <a:prstGeom prst="rect">
            <a:avLst/>
          </a:prstGeom>
        </p:spPr>
        <p:txBody>
          <a:bodyPr lIns="0" tIns="0" rIns="0" bIns="0" rtlCol="0" anchor="t">
            <a:spAutoFit/>
          </a:bodyPr>
          <a:lstStyle/>
          <a:p>
            <a:pPr algn="r">
              <a:lnSpc>
                <a:spcPts val="3079"/>
              </a:lnSpc>
            </a:pPr>
            <a:r>
              <a:rPr lang="en-US" sz="2799" dirty="0">
                <a:solidFill>
                  <a:srgbClr val="000000"/>
                </a:solidFill>
                <a:latin typeface="Nunito Sans" pitchFamily="2" charset="77"/>
                <a:ea typeface="Nunito Sans 2 Bold"/>
                <a:cs typeface="Nunito Sans 2 Bold"/>
                <a:sym typeface="Nunito Sans 2 Bold"/>
              </a:rPr>
              <a:t>$706,738 </a:t>
            </a:r>
          </a:p>
        </p:txBody>
      </p:sp>
      <p:sp>
        <p:nvSpPr>
          <p:cNvPr id="44" name="TextBox 44"/>
          <p:cNvSpPr txBox="1"/>
          <p:nvPr/>
        </p:nvSpPr>
        <p:spPr>
          <a:xfrm>
            <a:off x="5299269" y="8083986"/>
            <a:ext cx="2449991" cy="288477"/>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at retirement</a:t>
            </a:r>
          </a:p>
        </p:txBody>
      </p:sp>
      <p:sp>
        <p:nvSpPr>
          <p:cNvPr id="45" name="TextBox 45"/>
          <p:cNvSpPr txBox="1"/>
          <p:nvPr/>
        </p:nvSpPr>
        <p:spPr>
          <a:xfrm>
            <a:off x="1238769" y="7824908"/>
            <a:ext cx="1383889"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$123,000</a:t>
            </a:r>
          </a:p>
        </p:txBody>
      </p:sp>
      <p:sp>
        <p:nvSpPr>
          <p:cNvPr id="46" name="TextBox 46"/>
          <p:cNvSpPr txBox="1"/>
          <p:nvPr/>
        </p:nvSpPr>
        <p:spPr>
          <a:xfrm>
            <a:off x="2707715" y="7824908"/>
            <a:ext cx="3248939"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$583,738</a:t>
            </a:r>
          </a:p>
        </p:txBody>
      </p:sp>
      <p:sp>
        <p:nvSpPr>
          <p:cNvPr id="47" name="TextBox 47"/>
          <p:cNvSpPr txBox="1"/>
          <p:nvPr/>
        </p:nvSpPr>
        <p:spPr>
          <a:xfrm>
            <a:off x="2622658" y="8032991"/>
            <a:ext cx="3333995"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earn</a:t>
            </a:r>
          </a:p>
        </p:txBody>
      </p:sp>
      <p:sp>
        <p:nvSpPr>
          <p:cNvPr id="48" name="TextBox 48"/>
          <p:cNvSpPr txBox="1"/>
          <p:nvPr/>
        </p:nvSpPr>
        <p:spPr>
          <a:xfrm>
            <a:off x="1188405" y="8032991"/>
            <a:ext cx="1434254"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save</a:t>
            </a:r>
          </a:p>
        </p:txBody>
      </p:sp>
      <p:sp>
        <p:nvSpPr>
          <p:cNvPr id="49" name="TextBox 49"/>
          <p:cNvSpPr txBox="1"/>
          <p:nvPr/>
        </p:nvSpPr>
        <p:spPr>
          <a:xfrm>
            <a:off x="13459732" y="7796020"/>
            <a:ext cx="2449991" cy="405817"/>
          </a:xfrm>
          <a:prstGeom prst="rect">
            <a:avLst/>
          </a:prstGeom>
        </p:spPr>
        <p:txBody>
          <a:bodyPr lIns="0" tIns="0" rIns="0" bIns="0" rtlCol="0" anchor="t">
            <a:spAutoFit/>
          </a:bodyPr>
          <a:lstStyle/>
          <a:p>
            <a:pPr algn="r">
              <a:lnSpc>
                <a:spcPts val="3079"/>
              </a:lnSpc>
            </a:pPr>
            <a:r>
              <a:rPr lang="en-US" sz="2799" dirty="0">
                <a:solidFill>
                  <a:srgbClr val="000000"/>
                </a:solidFill>
                <a:latin typeface="Nunito Sans" pitchFamily="2" charset="77"/>
                <a:ea typeface="Nunito Sans 2 Bold"/>
                <a:cs typeface="Nunito Sans 2 Bold"/>
                <a:sym typeface="Nunito Sans 2 Bold"/>
              </a:rPr>
              <a:t>$405,036</a:t>
            </a:r>
          </a:p>
        </p:txBody>
      </p:sp>
      <p:sp>
        <p:nvSpPr>
          <p:cNvPr id="50" name="TextBox 50"/>
          <p:cNvSpPr txBox="1"/>
          <p:nvPr/>
        </p:nvSpPr>
        <p:spPr>
          <a:xfrm>
            <a:off x="13459732" y="8155408"/>
            <a:ext cx="2449991" cy="288477"/>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at retirement</a:t>
            </a:r>
          </a:p>
        </p:txBody>
      </p:sp>
      <p:sp>
        <p:nvSpPr>
          <p:cNvPr id="51" name="TextBox 51"/>
          <p:cNvSpPr txBox="1"/>
          <p:nvPr/>
        </p:nvSpPr>
        <p:spPr>
          <a:xfrm>
            <a:off x="10483042" y="7896330"/>
            <a:ext cx="1383889"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$150,000</a:t>
            </a:r>
          </a:p>
        </p:txBody>
      </p:sp>
      <p:sp>
        <p:nvSpPr>
          <p:cNvPr id="52" name="TextBox 52"/>
          <p:cNvSpPr txBox="1"/>
          <p:nvPr/>
        </p:nvSpPr>
        <p:spPr>
          <a:xfrm>
            <a:off x="11579657" y="7896330"/>
            <a:ext cx="2400910"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$255,036</a:t>
            </a:r>
          </a:p>
        </p:txBody>
      </p:sp>
      <p:sp>
        <p:nvSpPr>
          <p:cNvPr id="53" name="TextBox 53"/>
          <p:cNvSpPr txBox="1"/>
          <p:nvPr/>
        </p:nvSpPr>
        <p:spPr>
          <a:xfrm>
            <a:off x="11579657" y="8104412"/>
            <a:ext cx="2400910"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earn</a:t>
            </a:r>
          </a:p>
        </p:txBody>
      </p:sp>
      <p:sp>
        <p:nvSpPr>
          <p:cNvPr id="54" name="TextBox 54"/>
          <p:cNvSpPr txBox="1"/>
          <p:nvPr/>
        </p:nvSpPr>
        <p:spPr>
          <a:xfrm>
            <a:off x="10432677" y="8104412"/>
            <a:ext cx="1434254"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save</a:t>
            </a:r>
          </a:p>
        </p:txBody>
      </p:sp>
      <p:sp>
        <p:nvSpPr>
          <p:cNvPr id="56" name="TextBox 11">
            <a:extLst>
              <a:ext uri="{FF2B5EF4-FFF2-40B4-BE49-F238E27FC236}">
                <a16:creationId xmlns:a16="http://schemas.microsoft.com/office/drawing/2014/main" id="{02AD1F13-C42E-2E9C-CC55-955DBD3387A8}"/>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126480"/>
            <a:ext cx="18288000" cy="4160520"/>
          </a:xfrm>
          <a:custGeom>
            <a:avLst/>
            <a:gdLst/>
            <a:ahLst/>
            <a:cxnLst/>
            <a:rect l="l" t="t" r="r" b="b"/>
            <a:pathLst>
              <a:path w="18288000" h="4160520">
                <a:moveTo>
                  <a:pt x="18288000" y="0"/>
                </a:moveTo>
                <a:lnTo>
                  <a:pt x="0" y="0"/>
                </a:lnTo>
                <a:lnTo>
                  <a:pt x="0" y="4160520"/>
                </a:lnTo>
                <a:lnTo>
                  <a:pt x="18288000" y="4160520"/>
                </a:lnTo>
                <a:lnTo>
                  <a:pt x="18288000" y="0"/>
                </a:lnTo>
                <a:close/>
              </a:path>
            </a:pathLst>
          </a:custGeom>
          <a:blipFill>
            <a:blip r:embed="rId3"/>
            <a:stretch>
              <a:fillRect/>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4"/>
            <a:stretch>
              <a:fillRect/>
            </a:stretch>
          </a:blipFill>
        </p:spPr>
        <p:txBody>
          <a:bodyPr/>
          <a:lstStyle/>
          <a:p>
            <a:endParaRPr lang="en-US"/>
          </a:p>
        </p:txBody>
      </p:sp>
      <p:sp>
        <p:nvSpPr>
          <p:cNvPr id="4" name="Freeform 4"/>
          <p:cNvSpPr/>
          <p:nvPr/>
        </p:nvSpPr>
        <p:spPr>
          <a:xfrm>
            <a:off x="11268554" y="1194062"/>
            <a:ext cx="6221541" cy="4666155"/>
          </a:xfrm>
          <a:custGeom>
            <a:avLst/>
            <a:gdLst/>
            <a:ahLst/>
            <a:cxnLst/>
            <a:rect l="l" t="t" r="r" b="b"/>
            <a:pathLst>
              <a:path w="6221541" h="4666155">
                <a:moveTo>
                  <a:pt x="0" y="0"/>
                </a:moveTo>
                <a:lnTo>
                  <a:pt x="6221540" y="0"/>
                </a:lnTo>
                <a:lnTo>
                  <a:pt x="6221540" y="4666156"/>
                </a:lnTo>
                <a:lnTo>
                  <a:pt x="0" y="466615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1658601" y="6658756"/>
            <a:ext cx="5600700" cy="731739"/>
          </a:xfrm>
          <a:prstGeom prst="rect">
            <a:avLst/>
          </a:prstGeom>
        </p:spPr>
        <p:txBody>
          <a:bodyPr wrap="square" lIns="0" tIns="0" rIns="0" bIns="0" rtlCol="0" anchor="t">
            <a:spAutoFit/>
          </a:bodyPr>
          <a:lstStyle/>
          <a:p>
            <a:pPr algn="r">
              <a:lnSpc>
                <a:spcPts val="6160"/>
              </a:lnSpc>
            </a:pPr>
            <a:r>
              <a:rPr lang="en-US" sz="4400" b="1" dirty="0">
                <a:solidFill>
                  <a:srgbClr val="FFFFFF"/>
                </a:solidFill>
                <a:latin typeface="Libby" pitchFamily="2" charset="0"/>
                <a:ea typeface="Lovelo 1"/>
                <a:cs typeface="Lovelo 1"/>
                <a:sym typeface="Lovelo 1"/>
              </a:rPr>
              <a:t>Deck Title</a:t>
            </a:r>
          </a:p>
        </p:txBody>
      </p:sp>
      <p:sp>
        <p:nvSpPr>
          <p:cNvPr id="6" name="TextBox 6"/>
          <p:cNvSpPr txBox="1"/>
          <p:nvPr/>
        </p:nvSpPr>
        <p:spPr>
          <a:xfrm>
            <a:off x="6815095" y="7396626"/>
            <a:ext cx="10444205" cy="1485663"/>
          </a:xfrm>
          <a:prstGeom prst="rect">
            <a:avLst/>
          </a:prstGeom>
        </p:spPr>
        <p:txBody>
          <a:bodyPr lIns="0" tIns="0" rIns="0" bIns="0" rtlCol="0" anchor="t">
            <a:spAutoFit/>
          </a:bodyPr>
          <a:lstStyle/>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Client Name</a:t>
            </a:r>
          </a:p>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gn="l">
              <a:lnSpc>
                <a:spcPts val="180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Increasing contributions Add Up</a:t>
            </a:r>
          </a:p>
        </p:txBody>
      </p:sp>
      <p:sp>
        <p:nvSpPr>
          <p:cNvPr id="6" name="TextBox 6"/>
          <p:cNvSpPr txBox="1"/>
          <p:nvPr/>
        </p:nvSpPr>
        <p:spPr>
          <a:xfrm>
            <a:off x="1028700" y="9247287"/>
            <a:ext cx="14951698" cy="153888"/>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This chart is for illustrative purposes only. The chart assumes an annual starting salary of $40K, adjusted annually for inflation. The assumed annual rate of return is 6%. No employer contributions were considered.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4" tooltip="https://am.jpmorgan.com/content/dam/jpm-am-aem/global/en/insights/retirement-insights/guide-to-retirement-us.pdf"/>
              </a:rPr>
              <a:t>J.P. Morgan Asset Management</a:t>
            </a:r>
          </a:p>
        </p:txBody>
      </p:sp>
      <p:sp>
        <p:nvSpPr>
          <p:cNvPr id="7" name="Freeform 7"/>
          <p:cNvSpPr/>
          <p:nvPr/>
        </p:nvSpPr>
        <p:spPr>
          <a:xfrm>
            <a:off x="6073284" y="2458955"/>
            <a:ext cx="10416263" cy="5369089"/>
          </a:xfrm>
          <a:custGeom>
            <a:avLst/>
            <a:gdLst/>
            <a:ahLst/>
            <a:cxnLst/>
            <a:rect l="l" t="t" r="r" b="b"/>
            <a:pathLst>
              <a:path w="10416263" h="5369089">
                <a:moveTo>
                  <a:pt x="0" y="0"/>
                </a:moveTo>
                <a:lnTo>
                  <a:pt x="10416264" y="0"/>
                </a:lnTo>
                <a:lnTo>
                  <a:pt x="10416264" y="5369090"/>
                </a:lnTo>
                <a:lnTo>
                  <a:pt x="0" y="536909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303164" y="2516163"/>
            <a:ext cx="4770120" cy="5371983"/>
          </a:xfrm>
          <a:prstGeom prst="rect">
            <a:avLst/>
          </a:prstGeom>
        </p:spPr>
        <p:txBody>
          <a:bodyPr lIns="0" tIns="0" rIns="0" bIns="0" rtlCol="0" anchor="t">
            <a:spAutoFit/>
          </a:bodyPr>
          <a:lstStyle/>
          <a:p>
            <a:pPr algn="l">
              <a:lnSpc>
                <a:spcPts val="4480"/>
              </a:lnSpc>
            </a:pPr>
            <a:r>
              <a:rPr lang="en-US" sz="3200" dirty="0">
                <a:solidFill>
                  <a:srgbClr val="000000"/>
                </a:solidFill>
                <a:latin typeface="Nunito Sans" pitchFamily="2" charset="77"/>
                <a:ea typeface="Nunito Sans 1 Bold"/>
                <a:cs typeface="Nunito Sans 1 Bold"/>
                <a:sym typeface="Nunito Sans 1 Bold"/>
              </a:rPr>
              <a:t>EXAMPLE:</a:t>
            </a:r>
          </a:p>
          <a:p>
            <a:pPr algn="l">
              <a:lnSpc>
                <a:spcPts val="3919"/>
              </a:lnSpc>
            </a:pPr>
            <a:r>
              <a:rPr lang="en-US" sz="2799" dirty="0">
                <a:solidFill>
                  <a:srgbClr val="000000"/>
                </a:solidFill>
                <a:latin typeface="Nunito Sans" pitchFamily="2" charset="77"/>
                <a:ea typeface="Nunito Sans 1"/>
                <a:cs typeface="Nunito Sans 1"/>
                <a:sym typeface="Nunito Sans 1"/>
              </a:rPr>
              <a:t>Salary: $50,000</a:t>
            </a:r>
          </a:p>
          <a:p>
            <a:pPr algn="l">
              <a:lnSpc>
                <a:spcPts val="3919"/>
              </a:lnSpc>
            </a:pPr>
            <a:r>
              <a:rPr lang="en-US" sz="2799" dirty="0">
                <a:solidFill>
                  <a:srgbClr val="000000"/>
                </a:solidFill>
                <a:latin typeface="Nunito Sans" pitchFamily="2" charset="77"/>
                <a:ea typeface="Nunito Sans 1"/>
                <a:cs typeface="Nunito Sans 1"/>
                <a:sym typeface="Nunito Sans 1"/>
              </a:rPr>
              <a:t>Pay Frequency: semi-monthly</a:t>
            </a:r>
          </a:p>
          <a:p>
            <a:pPr algn="l">
              <a:lnSpc>
                <a:spcPts val="3919"/>
              </a:lnSpc>
            </a:pPr>
            <a:r>
              <a:rPr lang="en-US" sz="2799" dirty="0">
                <a:solidFill>
                  <a:srgbClr val="000000"/>
                </a:solidFill>
                <a:latin typeface="Nunito Sans" pitchFamily="2" charset="77"/>
                <a:ea typeface="Nunito Sans 1"/>
                <a:cs typeface="Nunito Sans 1"/>
                <a:sym typeface="Nunito Sans 1"/>
              </a:rPr>
              <a:t>6% contribution ≈ $125/ pay</a:t>
            </a:r>
          </a:p>
          <a:p>
            <a:pPr algn="l">
              <a:lnSpc>
                <a:spcPts val="3359"/>
              </a:lnSpc>
            </a:pPr>
            <a:endParaRPr lang="en-US" sz="2799" dirty="0">
              <a:solidFill>
                <a:srgbClr val="000000"/>
              </a:solidFill>
              <a:latin typeface="Nunito Sans" pitchFamily="2" charset="77"/>
              <a:ea typeface="Nunito Sans 1"/>
              <a:cs typeface="Nunito Sans 1"/>
              <a:sym typeface="Nunito Sans 1"/>
            </a:endParaRPr>
          </a:p>
          <a:p>
            <a:pPr algn="l">
              <a:lnSpc>
                <a:spcPts val="3079"/>
              </a:lnSpc>
            </a:pPr>
            <a:r>
              <a:rPr lang="en-US" sz="2799" dirty="0">
                <a:solidFill>
                  <a:srgbClr val="000000"/>
                </a:solidFill>
                <a:latin typeface="Nunito Sans" pitchFamily="2" charset="77"/>
                <a:ea typeface="Nunito Sans 1"/>
                <a:cs typeface="Nunito Sans 1"/>
                <a:sym typeface="Nunito Sans 1"/>
              </a:rPr>
              <a:t>Impact to Paycheck: </a:t>
            </a:r>
          </a:p>
          <a:p>
            <a:pPr marL="337820" lvl="1" indent="-16891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Pre-tax ≈ $110</a:t>
            </a:r>
          </a:p>
          <a:p>
            <a:pPr marL="795020" lvl="2" indent="-265007"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1% increase ≈ $20 </a:t>
            </a:r>
          </a:p>
          <a:p>
            <a:pPr marL="795020" lvl="2" indent="-265007" algn="l">
              <a:lnSpc>
                <a:spcPts val="3079"/>
              </a:lnSpc>
            </a:pPr>
            <a:endParaRPr lang="en-US" sz="2799" dirty="0">
              <a:solidFill>
                <a:srgbClr val="000000"/>
              </a:solidFill>
              <a:latin typeface="Nunito Sans" pitchFamily="2" charset="77"/>
              <a:ea typeface="Nunito Sans 1"/>
              <a:cs typeface="Nunito Sans 1"/>
              <a:sym typeface="Nunito Sans 1"/>
            </a:endParaRPr>
          </a:p>
          <a:p>
            <a:pPr marL="337820" lvl="1" indent="-16891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Roth ≈ $145</a:t>
            </a:r>
          </a:p>
          <a:p>
            <a:pPr marL="795020" lvl="2" indent="-265007"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1% increase ≈ $21 </a:t>
            </a:r>
          </a:p>
          <a:p>
            <a:pPr algn="l">
              <a:lnSpc>
                <a:spcPts val="3840"/>
              </a:lnSpc>
            </a:pPr>
            <a:endParaRPr lang="en-US" sz="2799" dirty="0">
              <a:solidFill>
                <a:srgbClr val="000000"/>
              </a:solidFill>
              <a:latin typeface="Nunito Sans" pitchFamily="2" charset="77"/>
              <a:ea typeface="Nunito Sans 1"/>
              <a:cs typeface="Nunito Sans 1"/>
              <a:sym typeface="Nunito Sans 1"/>
            </a:endParaRPr>
          </a:p>
        </p:txBody>
      </p:sp>
      <p:sp>
        <p:nvSpPr>
          <p:cNvPr id="10" name="TextBox 11">
            <a:extLst>
              <a:ext uri="{FF2B5EF4-FFF2-40B4-BE49-F238E27FC236}">
                <a16:creationId xmlns:a16="http://schemas.microsoft.com/office/drawing/2014/main" id="{96D88EFA-FD2C-7391-58C1-3025D5BFDB6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KNOWING WHEN ROTH IS right for you</a:t>
            </a:r>
          </a:p>
        </p:txBody>
      </p:sp>
      <p:sp>
        <p:nvSpPr>
          <p:cNvPr id="6" name="TextBox 6"/>
          <p:cNvSpPr txBox="1"/>
          <p:nvPr/>
        </p:nvSpPr>
        <p:spPr>
          <a:xfrm>
            <a:off x="1028700" y="8989799"/>
            <a:ext cx="14951698" cy="461665"/>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*If eligible to make a deductible contribution (based on your MAGI). The illustration reflects savings options into Traditional and Roth IRA accounts, as well as into pre-tax and Roth 401(k) accounts. RMD = Required Minimum Distributions, which are typically due no later than April 1 following the year the owner turns 70½ and are calculated every year based on the year-end retirement account value and the owner/plan participant’s life expectancy using the IRS Uniform or Joint Life Expectancy Table. Employer contributions are typically pre-tax and are subject to tax upon distribution. The above example is for illustrative purposes only.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4" tooltip="https://am.jpmorgan.com/content/dam/jpm-am-aem/global/en/insights/retirement-insights/guide-to-retirement-us.pdf"/>
              </a:rPr>
              <a:t>J.P. Morgan Asset Management, Guide to Retirement</a:t>
            </a:r>
          </a:p>
        </p:txBody>
      </p:sp>
      <p:sp>
        <p:nvSpPr>
          <p:cNvPr id="7" name="Freeform 7"/>
          <p:cNvSpPr/>
          <p:nvPr/>
        </p:nvSpPr>
        <p:spPr>
          <a:xfrm>
            <a:off x="12819987" y="2191387"/>
            <a:ext cx="3160411" cy="6382474"/>
          </a:xfrm>
          <a:custGeom>
            <a:avLst/>
            <a:gdLst/>
            <a:ahLst/>
            <a:cxnLst/>
            <a:rect l="l" t="t" r="r" b="b"/>
            <a:pathLst>
              <a:path w="3160411" h="6382474">
                <a:moveTo>
                  <a:pt x="0" y="0"/>
                </a:moveTo>
                <a:lnTo>
                  <a:pt x="3160411" y="0"/>
                </a:lnTo>
                <a:lnTo>
                  <a:pt x="3160411" y="6382475"/>
                </a:lnTo>
                <a:lnTo>
                  <a:pt x="0" y="6382475"/>
                </a:lnTo>
                <a:lnTo>
                  <a:pt x="0" y="0"/>
                </a:lnTo>
                <a:close/>
              </a:path>
            </a:pathLst>
          </a:custGeom>
          <a:blipFill>
            <a:blip r:embed="rId5"/>
            <a:stretch>
              <a:fillRect t="-1521" b="-1521"/>
            </a:stretch>
          </a:blipFill>
        </p:spPr>
        <p:txBody>
          <a:bodyPr/>
          <a:lstStyle/>
          <a:p>
            <a:endParaRPr lang="en-US"/>
          </a:p>
        </p:txBody>
      </p:sp>
      <p:sp>
        <p:nvSpPr>
          <p:cNvPr id="8" name="Freeform 8"/>
          <p:cNvSpPr/>
          <p:nvPr/>
        </p:nvSpPr>
        <p:spPr>
          <a:xfrm>
            <a:off x="1843050" y="2230774"/>
            <a:ext cx="9052587" cy="6445956"/>
          </a:xfrm>
          <a:custGeom>
            <a:avLst/>
            <a:gdLst/>
            <a:ahLst/>
            <a:cxnLst/>
            <a:rect l="l" t="t" r="r" b="b"/>
            <a:pathLst>
              <a:path w="9052587" h="6445956">
                <a:moveTo>
                  <a:pt x="0" y="0"/>
                </a:moveTo>
                <a:lnTo>
                  <a:pt x="9052587" y="0"/>
                </a:lnTo>
                <a:lnTo>
                  <a:pt x="9052587" y="6445955"/>
                </a:lnTo>
                <a:lnTo>
                  <a:pt x="0" y="6445955"/>
                </a:lnTo>
                <a:lnTo>
                  <a:pt x="0" y="0"/>
                </a:lnTo>
                <a:close/>
              </a:path>
            </a:pathLst>
          </a:custGeom>
          <a:blipFill>
            <a:blip r:embed="rId6"/>
            <a:stretch>
              <a:fillRect/>
            </a:stretch>
          </a:blipFill>
        </p:spPr>
        <p:txBody>
          <a:bodyPr/>
          <a:lstStyle/>
          <a:p>
            <a:endParaRPr lang="en-US"/>
          </a:p>
        </p:txBody>
      </p:sp>
      <p:sp>
        <p:nvSpPr>
          <p:cNvPr id="9" name="Freeform 9"/>
          <p:cNvSpPr/>
          <p:nvPr/>
        </p:nvSpPr>
        <p:spPr>
          <a:xfrm>
            <a:off x="12177697" y="578023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2177697" y="6952942"/>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FC6C445A-EA2F-82F6-2E6B-133B8D8E12E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rot="5400000">
            <a:off x="2967684" y="1315371"/>
            <a:ext cx="2357839" cy="5871675"/>
            <a:chOff x="0" y="0"/>
            <a:chExt cx="620995" cy="1546449"/>
          </a:xfrm>
        </p:grpSpPr>
        <p:sp>
          <p:nvSpPr>
            <p:cNvPr id="6" name="Freeform 6"/>
            <p:cNvSpPr/>
            <p:nvPr/>
          </p:nvSpPr>
          <p:spPr>
            <a:xfrm>
              <a:off x="0" y="0"/>
              <a:ext cx="620995" cy="1546450"/>
            </a:xfrm>
            <a:custGeom>
              <a:avLst/>
              <a:gdLst/>
              <a:ahLst/>
              <a:cxnLst/>
              <a:rect l="l" t="t" r="r" b="b"/>
              <a:pathLst>
                <a:path w="620995" h="1546450">
                  <a:moveTo>
                    <a:pt x="417795" y="0"/>
                  </a:moveTo>
                  <a:lnTo>
                    <a:pt x="0" y="0"/>
                  </a:lnTo>
                  <a:lnTo>
                    <a:pt x="0" y="1546450"/>
                  </a:lnTo>
                  <a:lnTo>
                    <a:pt x="417795" y="1546450"/>
                  </a:lnTo>
                  <a:lnTo>
                    <a:pt x="620995" y="773225"/>
                  </a:lnTo>
                  <a:lnTo>
                    <a:pt x="417795" y="0"/>
                  </a:lnTo>
                  <a:close/>
                </a:path>
              </a:pathLst>
            </a:custGeom>
            <a:solidFill>
              <a:srgbClr val="06617E"/>
            </a:solidFill>
          </p:spPr>
          <p:txBody>
            <a:bodyPr/>
            <a:lstStyle/>
            <a:p>
              <a:endParaRPr lang="en-US"/>
            </a:p>
          </p:txBody>
        </p:sp>
        <p:sp>
          <p:nvSpPr>
            <p:cNvPr id="7" name="TextBox 7"/>
            <p:cNvSpPr txBox="1"/>
            <p:nvPr/>
          </p:nvSpPr>
          <p:spPr>
            <a:xfrm>
              <a:off x="0" y="28575"/>
              <a:ext cx="506695" cy="1517874"/>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rot="5400000">
            <a:off x="2747834" y="3303151"/>
            <a:ext cx="2797538" cy="5871675"/>
            <a:chOff x="0" y="0"/>
            <a:chExt cx="736800" cy="1546449"/>
          </a:xfrm>
        </p:grpSpPr>
        <p:sp>
          <p:nvSpPr>
            <p:cNvPr id="9" name="Freeform 9"/>
            <p:cNvSpPr/>
            <p:nvPr/>
          </p:nvSpPr>
          <p:spPr>
            <a:xfrm>
              <a:off x="0" y="0"/>
              <a:ext cx="736800" cy="1546450"/>
            </a:xfrm>
            <a:custGeom>
              <a:avLst/>
              <a:gdLst/>
              <a:ahLst/>
              <a:cxnLst/>
              <a:rect l="l" t="t" r="r" b="b"/>
              <a:pathLst>
                <a:path w="736800" h="1546450">
                  <a:moveTo>
                    <a:pt x="0" y="0"/>
                  </a:moveTo>
                  <a:lnTo>
                    <a:pt x="533600" y="0"/>
                  </a:lnTo>
                  <a:lnTo>
                    <a:pt x="736800" y="773225"/>
                  </a:lnTo>
                  <a:lnTo>
                    <a:pt x="533600" y="1546450"/>
                  </a:lnTo>
                  <a:lnTo>
                    <a:pt x="0" y="1546450"/>
                  </a:lnTo>
                  <a:lnTo>
                    <a:pt x="203200" y="773225"/>
                  </a:lnTo>
                  <a:lnTo>
                    <a:pt x="0" y="0"/>
                  </a:lnTo>
                  <a:close/>
                </a:path>
              </a:pathLst>
            </a:custGeom>
            <a:solidFill>
              <a:srgbClr val="06617E"/>
            </a:solidFill>
          </p:spPr>
          <p:txBody>
            <a:bodyPr/>
            <a:lstStyle/>
            <a:p>
              <a:endParaRPr lang="en-US"/>
            </a:p>
          </p:txBody>
        </p:sp>
        <p:sp>
          <p:nvSpPr>
            <p:cNvPr id="10" name="TextBox 10"/>
            <p:cNvSpPr txBox="1"/>
            <p:nvPr/>
          </p:nvSpPr>
          <p:spPr>
            <a:xfrm>
              <a:off x="177800" y="28575"/>
              <a:ext cx="482800" cy="1517874"/>
            </a:xfrm>
            <a:prstGeom prst="rect">
              <a:avLst/>
            </a:prstGeom>
          </p:spPr>
          <p:txBody>
            <a:bodyPr lIns="50800" tIns="50800" rIns="50800" bIns="50800" rtlCol="0" anchor="ctr"/>
            <a:lstStyle/>
            <a:p>
              <a:pPr algn="ctr">
                <a:lnSpc>
                  <a:spcPts val="2199"/>
                </a:lnSpc>
              </a:pPr>
              <a:endParaRPr/>
            </a:p>
          </p:txBody>
        </p:sp>
      </p:gr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Tailoring to your </a:t>
            </a:r>
            <a:r>
              <a:rPr lang="en-US" sz="4400" b="1" dirty="0" err="1">
                <a:solidFill>
                  <a:srgbClr val="000000"/>
                </a:solidFill>
                <a:latin typeface="Libby" pitchFamily="2" charset="0"/>
                <a:ea typeface="Lovelo 1"/>
                <a:cs typeface="Lovelo 1"/>
                <a:sym typeface="Lovelo 1"/>
              </a:rPr>
              <a:t>INVESTment</a:t>
            </a:r>
            <a:r>
              <a:rPr lang="en-US" sz="4400" b="1" dirty="0">
                <a:solidFill>
                  <a:srgbClr val="000000"/>
                </a:solidFill>
                <a:latin typeface="Libby" pitchFamily="2" charset="0"/>
                <a:ea typeface="Lovelo 1"/>
                <a:cs typeface="Lovelo 1"/>
                <a:sym typeface="Lovelo 1"/>
              </a:rPr>
              <a:t> style</a:t>
            </a:r>
          </a:p>
        </p:txBody>
      </p:sp>
      <p:sp>
        <p:nvSpPr>
          <p:cNvPr id="12" name="TextBox 12"/>
          <p:cNvSpPr txBox="1"/>
          <p:nvPr/>
        </p:nvSpPr>
        <p:spPr>
          <a:xfrm>
            <a:off x="1261222" y="7999708"/>
            <a:ext cx="5770762" cy="481938"/>
          </a:xfrm>
          <a:prstGeom prst="rect">
            <a:avLst/>
          </a:prstGeom>
        </p:spPr>
        <p:txBody>
          <a:bodyPr lIns="0" tIns="0" rIns="0" bIns="0" rtlCol="0" anchor="t">
            <a:spAutoFit/>
          </a:bodyPr>
          <a:lstStyle/>
          <a:p>
            <a:pPr algn="ctr">
              <a:lnSpc>
                <a:spcPts val="3600"/>
              </a:lnSpc>
            </a:pPr>
            <a:r>
              <a:rPr lang="en-US" sz="3600" dirty="0">
                <a:solidFill>
                  <a:srgbClr val="19576E"/>
                </a:solidFill>
                <a:latin typeface="Nunito Sans" pitchFamily="2" charset="77"/>
                <a:ea typeface="Nunito Sans 1 Bold"/>
                <a:cs typeface="Nunito Sans 1 Bold"/>
                <a:sym typeface="Nunito Sans 1 Bold"/>
              </a:rPr>
              <a:t>Guided Investor</a:t>
            </a:r>
          </a:p>
        </p:txBody>
      </p:sp>
      <p:sp>
        <p:nvSpPr>
          <p:cNvPr id="13" name="TextBox 13"/>
          <p:cNvSpPr txBox="1"/>
          <p:nvPr/>
        </p:nvSpPr>
        <p:spPr>
          <a:xfrm>
            <a:off x="1652249" y="3335220"/>
            <a:ext cx="4656414" cy="1291379"/>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have little time or desire to research investment options on your own</a:t>
            </a:r>
          </a:p>
        </p:txBody>
      </p:sp>
      <p:sp>
        <p:nvSpPr>
          <p:cNvPr id="14" name="TextBox 14"/>
          <p:cNvSpPr txBox="1"/>
          <p:nvPr/>
        </p:nvSpPr>
        <p:spPr>
          <a:xfrm>
            <a:off x="1824434" y="5686390"/>
            <a:ext cx="5157094" cy="1291379"/>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are looking for a solution to take the complexity out of investment decision making</a:t>
            </a:r>
          </a:p>
        </p:txBody>
      </p:sp>
      <p:grpSp>
        <p:nvGrpSpPr>
          <p:cNvPr id="15" name="Group 15"/>
          <p:cNvGrpSpPr/>
          <p:nvPr/>
        </p:nvGrpSpPr>
        <p:grpSpPr>
          <a:xfrm rot="5400000">
            <a:off x="9697195" y="1315371"/>
            <a:ext cx="2357839" cy="5871675"/>
            <a:chOff x="0" y="0"/>
            <a:chExt cx="620995" cy="1546449"/>
          </a:xfrm>
        </p:grpSpPr>
        <p:sp>
          <p:nvSpPr>
            <p:cNvPr id="16" name="Freeform 16"/>
            <p:cNvSpPr/>
            <p:nvPr/>
          </p:nvSpPr>
          <p:spPr>
            <a:xfrm>
              <a:off x="0" y="0"/>
              <a:ext cx="620995" cy="1546450"/>
            </a:xfrm>
            <a:custGeom>
              <a:avLst/>
              <a:gdLst/>
              <a:ahLst/>
              <a:cxnLst/>
              <a:rect l="l" t="t" r="r" b="b"/>
              <a:pathLst>
                <a:path w="620995" h="1546450">
                  <a:moveTo>
                    <a:pt x="417795" y="0"/>
                  </a:moveTo>
                  <a:lnTo>
                    <a:pt x="0" y="0"/>
                  </a:lnTo>
                  <a:lnTo>
                    <a:pt x="0" y="1546450"/>
                  </a:lnTo>
                  <a:lnTo>
                    <a:pt x="417795" y="1546450"/>
                  </a:lnTo>
                  <a:lnTo>
                    <a:pt x="620995" y="773225"/>
                  </a:lnTo>
                  <a:lnTo>
                    <a:pt x="417795" y="0"/>
                  </a:lnTo>
                  <a:close/>
                </a:path>
              </a:pathLst>
            </a:custGeom>
            <a:solidFill>
              <a:srgbClr val="C22331"/>
            </a:solidFill>
          </p:spPr>
          <p:txBody>
            <a:bodyPr/>
            <a:lstStyle/>
            <a:p>
              <a:endParaRPr lang="en-US"/>
            </a:p>
          </p:txBody>
        </p:sp>
        <p:sp>
          <p:nvSpPr>
            <p:cNvPr id="17" name="TextBox 17"/>
            <p:cNvSpPr txBox="1"/>
            <p:nvPr/>
          </p:nvSpPr>
          <p:spPr>
            <a:xfrm>
              <a:off x="0" y="28575"/>
              <a:ext cx="506695" cy="1517874"/>
            </a:xfrm>
            <a:prstGeom prst="rect">
              <a:avLst/>
            </a:prstGeom>
          </p:spPr>
          <p:txBody>
            <a:bodyPr lIns="50800" tIns="50800" rIns="50800" bIns="50800" rtlCol="0" anchor="ctr"/>
            <a:lstStyle/>
            <a:p>
              <a:pPr algn="ctr">
                <a:lnSpc>
                  <a:spcPts val="2199"/>
                </a:lnSpc>
              </a:pPr>
              <a:endParaRPr/>
            </a:p>
          </p:txBody>
        </p:sp>
      </p:grpSp>
      <p:grpSp>
        <p:nvGrpSpPr>
          <p:cNvPr id="18" name="Group 18"/>
          <p:cNvGrpSpPr/>
          <p:nvPr/>
        </p:nvGrpSpPr>
        <p:grpSpPr>
          <a:xfrm rot="5400000">
            <a:off x="9477345" y="3303151"/>
            <a:ext cx="2797538" cy="5871675"/>
            <a:chOff x="0" y="0"/>
            <a:chExt cx="736800" cy="1546449"/>
          </a:xfrm>
        </p:grpSpPr>
        <p:sp>
          <p:nvSpPr>
            <p:cNvPr id="19" name="Freeform 19"/>
            <p:cNvSpPr/>
            <p:nvPr/>
          </p:nvSpPr>
          <p:spPr>
            <a:xfrm>
              <a:off x="0" y="0"/>
              <a:ext cx="736800" cy="1546450"/>
            </a:xfrm>
            <a:custGeom>
              <a:avLst/>
              <a:gdLst/>
              <a:ahLst/>
              <a:cxnLst/>
              <a:rect l="l" t="t" r="r" b="b"/>
              <a:pathLst>
                <a:path w="736800" h="1546450">
                  <a:moveTo>
                    <a:pt x="0" y="0"/>
                  </a:moveTo>
                  <a:lnTo>
                    <a:pt x="533600" y="0"/>
                  </a:lnTo>
                  <a:lnTo>
                    <a:pt x="736800" y="773225"/>
                  </a:lnTo>
                  <a:lnTo>
                    <a:pt x="533600" y="1546450"/>
                  </a:lnTo>
                  <a:lnTo>
                    <a:pt x="0" y="1546450"/>
                  </a:lnTo>
                  <a:lnTo>
                    <a:pt x="203200" y="773225"/>
                  </a:lnTo>
                  <a:lnTo>
                    <a:pt x="0" y="0"/>
                  </a:lnTo>
                  <a:close/>
                </a:path>
              </a:pathLst>
            </a:custGeom>
            <a:solidFill>
              <a:srgbClr val="C22331"/>
            </a:solidFill>
          </p:spPr>
          <p:txBody>
            <a:bodyPr/>
            <a:lstStyle/>
            <a:p>
              <a:endParaRPr lang="en-US"/>
            </a:p>
          </p:txBody>
        </p:sp>
        <p:sp>
          <p:nvSpPr>
            <p:cNvPr id="20" name="TextBox 20"/>
            <p:cNvSpPr txBox="1"/>
            <p:nvPr/>
          </p:nvSpPr>
          <p:spPr>
            <a:xfrm>
              <a:off x="177800" y="28575"/>
              <a:ext cx="482800" cy="1517874"/>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7990733" y="7999708"/>
            <a:ext cx="5770762" cy="481938"/>
          </a:xfrm>
          <a:prstGeom prst="rect">
            <a:avLst/>
          </a:prstGeom>
        </p:spPr>
        <p:txBody>
          <a:bodyPr lIns="0" tIns="0" rIns="0" bIns="0" rtlCol="0" anchor="t">
            <a:spAutoFit/>
          </a:bodyPr>
          <a:lstStyle/>
          <a:p>
            <a:pPr algn="ctr">
              <a:lnSpc>
                <a:spcPts val="3600"/>
              </a:lnSpc>
            </a:pPr>
            <a:r>
              <a:rPr lang="en-US" sz="3600" dirty="0">
                <a:solidFill>
                  <a:srgbClr val="C22331"/>
                </a:solidFill>
                <a:latin typeface="Nunito Sans" pitchFamily="2" charset="77"/>
                <a:ea typeface="Nunito Sans 1 Bold"/>
                <a:cs typeface="Nunito Sans 1 Bold"/>
                <a:sym typeface="Nunito Sans 1 Bold"/>
              </a:rPr>
              <a:t>Engaged Investor</a:t>
            </a:r>
          </a:p>
        </p:txBody>
      </p:sp>
      <p:sp>
        <p:nvSpPr>
          <p:cNvPr id="22" name="TextBox 22"/>
          <p:cNvSpPr txBox="1"/>
          <p:nvPr/>
        </p:nvSpPr>
        <p:spPr>
          <a:xfrm>
            <a:off x="8381760" y="3335220"/>
            <a:ext cx="4656414" cy="1291379"/>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want to stay actively involved in the investment selection process</a:t>
            </a:r>
          </a:p>
        </p:txBody>
      </p:sp>
      <p:sp>
        <p:nvSpPr>
          <p:cNvPr id="23" name="TextBox 23"/>
          <p:cNvSpPr txBox="1"/>
          <p:nvPr/>
        </p:nvSpPr>
        <p:spPr>
          <a:xfrm>
            <a:off x="8553945" y="5686390"/>
            <a:ext cx="5157094" cy="855362"/>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have the time and desire to make investment decisions on your own</a:t>
            </a:r>
          </a:p>
        </p:txBody>
      </p:sp>
      <p:sp>
        <p:nvSpPr>
          <p:cNvPr id="25" name="TextBox 25"/>
          <p:cNvSpPr txBox="1"/>
          <p:nvPr/>
        </p:nvSpPr>
        <p:spPr>
          <a:xfrm>
            <a:off x="1028700" y="9286875"/>
            <a:ext cx="14951698" cy="161583"/>
          </a:xfrm>
          <a:prstGeom prst="rect">
            <a:avLst/>
          </a:prstGeom>
        </p:spPr>
        <p:txBody>
          <a:bodyPr lIns="0" tIns="0" rIns="0" bIns="0" rtlCol="0" anchor="t">
            <a:spAutoFit/>
          </a:bodyPr>
          <a:lstStyle/>
          <a:p>
            <a:pPr algn="l">
              <a:lnSpc>
                <a:spcPts val="1200"/>
              </a:lnSpc>
            </a:pPr>
            <a:r>
              <a:rPr lang="en-US" sz="1200" dirty="0">
                <a:solidFill>
                  <a:srgbClr val="000000"/>
                </a:solidFill>
                <a:latin typeface="Nunito Sans" pitchFamily="2" charset="77"/>
                <a:ea typeface="Nunito Sans 2"/>
                <a:cs typeface="Nunito Sans 2"/>
                <a:sym typeface="Nunito Sans 2"/>
              </a:rPr>
              <a:t>  Source: Vanguard</a:t>
            </a:r>
          </a:p>
        </p:txBody>
      </p:sp>
      <p:sp>
        <p:nvSpPr>
          <p:cNvPr id="26" name="TextBox 11">
            <a:extLst>
              <a:ext uri="{FF2B5EF4-FFF2-40B4-BE49-F238E27FC236}">
                <a16:creationId xmlns:a16="http://schemas.microsoft.com/office/drawing/2014/main" id="{F51DEF22-A83F-E862-1485-C641C9E51C4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Target date funds</a:t>
            </a:r>
          </a:p>
        </p:txBody>
      </p:sp>
      <p:sp>
        <p:nvSpPr>
          <p:cNvPr id="6" name="Freeform 6"/>
          <p:cNvSpPr/>
          <p:nvPr/>
        </p:nvSpPr>
        <p:spPr>
          <a:xfrm>
            <a:off x="1486198" y="4075994"/>
            <a:ext cx="14279389" cy="5068006"/>
          </a:xfrm>
          <a:custGeom>
            <a:avLst/>
            <a:gdLst/>
            <a:ahLst/>
            <a:cxnLst/>
            <a:rect l="l" t="t" r="r" b="b"/>
            <a:pathLst>
              <a:path w="14279389" h="5068006">
                <a:moveTo>
                  <a:pt x="0" y="0"/>
                </a:moveTo>
                <a:lnTo>
                  <a:pt x="14279389" y="0"/>
                </a:lnTo>
                <a:lnTo>
                  <a:pt x="14279389" y="5068006"/>
                </a:lnTo>
                <a:lnTo>
                  <a:pt x="0" y="5068006"/>
                </a:lnTo>
                <a:lnTo>
                  <a:pt x="0" y="0"/>
                </a:lnTo>
                <a:close/>
              </a:path>
            </a:pathLst>
          </a:custGeom>
          <a:blipFill>
            <a:blip r:embed="rId4"/>
            <a:stretch>
              <a:fillRect/>
            </a:stretch>
          </a:blipFill>
        </p:spPr>
        <p:txBody>
          <a:bodyPr/>
          <a:lstStyle/>
          <a:p>
            <a:endParaRPr lang="en-US"/>
          </a:p>
        </p:txBody>
      </p:sp>
      <p:sp>
        <p:nvSpPr>
          <p:cNvPr id="7" name="Freeform 7"/>
          <p:cNvSpPr/>
          <p:nvPr/>
        </p:nvSpPr>
        <p:spPr>
          <a:xfrm>
            <a:off x="1049411" y="23868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744987" y="2453527"/>
            <a:ext cx="15664021" cy="1396284"/>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Build a portfolio that adjusts as your career progresses. The way your portfolio adjusts to changes in risk tolerance over time is a primary determinant of its returns and volatility.</a:t>
            </a:r>
          </a:p>
        </p:txBody>
      </p:sp>
      <p:sp>
        <p:nvSpPr>
          <p:cNvPr id="9" name="TextBox 9"/>
          <p:cNvSpPr txBox="1"/>
          <p:nvPr/>
        </p:nvSpPr>
        <p:spPr>
          <a:xfrm>
            <a:off x="1028700" y="9286875"/>
            <a:ext cx="14951698" cy="155171"/>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Voya Target Date Retirement Fund;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7" tooltip="https://individuals.voya.com/document/product-brochure/leader-target-date-capabilities.pdf"/>
              </a:rPr>
              <a:t>Voya Advantages | 2Q24.</a:t>
            </a: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 </a:t>
            </a:r>
          </a:p>
        </p:txBody>
      </p:sp>
      <p:sp>
        <p:nvSpPr>
          <p:cNvPr id="10" name="TextBox 10"/>
          <p:cNvSpPr txBox="1"/>
          <p:nvPr/>
        </p:nvSpPr>
        <p:spPr>
          <a:xfrm>
            <a:off x="3764927" y="9044839"/>
            <a:ext cx="12494390" cy="304874"/>
          </a:xfrm>
          <a:prstGeom prst="rect">
            <a:avLst/>
          </a:prstGeom>
        </p:spPr>
        <p:txBody>
          <a:bodyPr lIns="0" tIns="0" rIns="0" bIns="0" rtlCol="0" anchor="t">
            <a:spAutoFit/>
          </a:bodyPr>
          <a:lstStyle/>
          <a:p>
            <a:pPr algn="r">
              <a:lnSpc>
                <a:spcPts val="2252"/>
              </a:lnSpc>
            </a:pPr>
            <a:r>
              <a:rPr lang="en-US" sz="2252" dirty="0">
                <a:solidFill>
                  <a:srgbClr val="000000"/>
                </a:solidFill>
                <a:latin typeface="Nunito Sans" pitchFamily="2" charset="77"/>
                <a:ea typeface="Nunito Sans 1"/>
                <a:cs typeface="Nunito Sans 1"/>
                <a:sym typeface="Nunito Sans 1"/>
              </a:rPr>
              <a:t>Select year closest aligned to your targeted retirement age (default is age 65)</a:t>
            </a:r>
          </a:p>
        </p:txBody>
      </p:sp>
      <p:sp>
        <p:nvSpPr>
          <p:cNvPr id="11" name="TextBox 11"/>
          <p:cNvSpPr txBox="1"/>
          <p:nvPr/>
        </p:nvSpPr>
        <p:spPr>
          <a:xfrm>
            <a:off x="15567922" y="6672060"/>
            <a:ext cx="1173239" cy="309700"/>
          </a:xfrm>
          <a:prstGeom prst="rect">
            <a:avLst/>
          </a:prstGeom>
        </p:spPr>
        <p:txBody>
          <a:bodyPr lIns="0" tIns="0" rIns="0" bIns="0" rtlCol="0" anchor="t">
            <a:spAutoFit/>
          </a:bodyPr>
          <a:lstStyle/>
          <a:p>
            <a:pPr algn="ctr">
              <a:lnSpc>
                <a:spcPts val="2520"/>
              </a:lnSpc>
            </a:pPr>
            <a:r>
              <a:rPr lang="en-US" sz="1800" dirty="0">
                <a:solidFill>
                  <a:srgbClr val="C22331"/>
                </a:solidFill>
                <a:latin typeface="Nunito Sans" pitchFamily="2" charset="77"/>
                <a:ea typeface="Nunito Sans 2 Bold"/>
                <a:cs typeface="Nunito Sans 2 Bold"/>
                <a:sym typeface="Nunito Sans 2 Bold"/>
              </a:rPr>
              <a:t>Glide Path</a:t>
            </a:r>
          </a:p>
        </p:txBody>
      </p:sp>
      <p:sp>
        <p:nvSpPr>
          <p:cNvPr id="12" name="TextBox 12"/>
          <p:cNvSpPr txBox="1"/>
          <p:nvPr/>
        </p:nvSpPr>
        <p:spPr>
          <a:xfrm>
            <a:off x="1028700" y="9697152"/>
            <a:ext cx="4403959" cy="356221"/>
          </a:xfrm>
          <a:prstGeom prst="rect">
            <a:avLst/>
          </a:prstGeom>
        </p:spPr>
        <p:txBody>
          <a:bodyPr lIns="0" tIns="0" rIns="0" bIns="0" rtlCol="0" anchor="t">
            <a:spAutoFit/>
          </a:bodyPr>
          <a:lstStyle/>
          <a:p>
            <a:pPr algn="l">
              <a:lnSpc>
                <a:spcPts val="2940"/>
              </a:lnSpc>
            </a:pPr>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17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49411" y="23868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86198" y="3724946"/>
            <a:ext cx="13211707" cy="4227122"/>
          </a:xfrm>
          <a:custGeom>
            <a:avLst/>
            <a:gdLst/>
            <a:ahLst/>
            <a:cxnLst/>
            <a:rect l="l" t="t" r="r" b="b"/>
            <a:pathLst>
              <a:path w="13211707" h="4227122">
                <a:moveTo>
                  <a:pt x="0" y="0"/>
                </a:moveTo>
                <a:lnTo>
                  <a:pt x="13211706" y="0"/>
                </a:lnTo>
                <a:lnTo>
                  <a:pt x="13211706" y="4227122"/>
                </a:lnTo>
                <a:lnTo>
                  <a:pt x="0" y="4227122"/>
                </a:lnTo>
                <a:lnTo>
                  <a:pt x="0" y="0"/>
                </a:lnTo>
                <a:close/>
              </a:path>
            </a:pathLst>
          </a:custGeom>
          <a:blipFill>
            <a:blip r:embed="rId6"/>
            <a:stretch>
              <a:fillRect/>
            </a:stretch>
          </a:blipFill>
        </p:spPr>
        <p:txBody>
          <a:bodyPr/>
          <a:lstStyle/>
          <a:p>
            <a:endParaRPr lang="en-US"/>
          </a:p>
        </p:txBody>
      </p:sp>
      <p:sp>
        <p:nvSpPr>
          <p:cNvPr id="7" name="Freeform 7"/>
          <p:cNvSpPr/>
          <p:nvPr/>
        </p:nvSpPr>
        <p:spPr>
          <a:xfrm>
            <a:off x="2462253" y="7881589"/>
            <a:ext cx="10232488" cy="1251847"/>
          </a:xfrm>
          <a:custGeom>
            <a:avLst/>
            <a:gdLst/>
            <a:ahLst/>
            <a:cxnLst/>
            <a:rect l="l" t="t" r="r" b="b"/>
            <a:pathLst>
              <a:path w="10232488" h="1251847">
                <a:moveTo>
                  <a:pt x="0" y="0"/>
                </a:moveTo>
                <a:lnTo>
                  <a:pt x="10232488" y="0"/>
                </a:lnTo>
                <a:lnTo>
                  <a:pt x="10232488" y="1251847"/>
                </a:lnTo>
                <a:lnTo>
                  <a:pt x="0" y="1251847"/>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Target date funds</a:t>
            </a:r>
          </a:p>
        </p:txBody>
      </p:sp>
      <p:sp>
        <p:nvSpPr>
          <p:cNvPr id="9" name="TextBox 9"/>
          <p:cNvSpPr txBox="1"/>
          <p:nvPr/>
        </p:nvSpPr>
        <p:spPr>
          <a:xfrm>
            <a:off x="1744987" y="2453527"/>
            <a:ext cx="15664021" cy="1396284"/>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The closer a fund gets to its target date (your retirement date), the more it focuses on assets that traditionally have a lower risk profile, such as fixed income, cash and cash equivalents. </a:t>
            </a:r>
          </a:p>
        </p:txBody>
      </p:sp>
      <p:sp>
        <p:nvSpPr>
          <p:cNvPr id="10" name="TextBox 10"/>
          <p:cNvSpPr txBox="1"/>
          <p:nvPr/>
        </p:nvSpPr>
        <p:spPr>
          <a:xfrm>
            <a:off x="1049411" y="9247736"/>
            <a:ext cx="14951698" cy="315471"/>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Data source: Ibbotson Associates, 2018 (1926–2018). Past performance is no guarantee of future results. Returns include the reinvestment of dividends and other earnings. This chart is for illustrative purposes only and does not represent actual or implied performance of any investment option. See endnote 1 for detailed information.</a:t>
            </a:r>
          </a:p>
        </p:txBody>
      </p:sp>
      <p:sp>
        <p:nvSpPr>
          <p:cNvPr id="12" name="TextBox 11">
            <a:extLst>
              <a:ext uri="{FF2B5EF4-FFF2-40B4-BE49-F238E27FC236}">
                <a16:creationId xmlns:a16="http://schemas.microsoft.com/office/drawing/2014/main" id="{C4D7B3AB-EAD2-419A-F6EB-15A77DDD4006}"/>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Investing early Makes a difference</a:t>
            </a:r>
          </a:p>
        </p:txBody>
      </p:sp>
      <p:sp>
        <p:nvSpPr>
          <p:cNvPr id="6" name="Freeform 6"/>
          <p:cNvSpPr/>
          <p:nvPr/>
        </p:nvSpPr>
        <p:spPr>
          <a:xfrm>
            <a:off x="1371600" y="2039676"/>
            <a:ext cx="9091012" cy="6997644"/>
          </a:xfrm>
          <a:custGeom>
            <a:avLst/>
            <a:gdLst/>
            <a:ahLst/>
            <a:cxnLst/>
            <a:rect l="l" t="t" r="r" b="b"/>
            <a:pathLst>
              <a:path w="9091012" h="6997644">
                <a:moveTo>
                  <a:pt x="0" y="0"/>
                </a:moveTo>
                <a:lnTo>
                  <a:pt x="9091012" y="0"/>
                </a:lnTo>
                <a:lnTo>
                  <a:pt x="9091012" y="6997644"/>
                </a:lnTo>
                <a:lnTo>
                  <a:pt x="0" y="6997644"/>
                </a:lnTo>
                <a:lnTo>
                  <a:pt x="0" y="0"/>
                </a:lnTo>
                <a:close/>
              </a:path>
            </a:pathLst>
          </a:custGeom>
          <a:blipFill>
            <a:blip r:embed="rId4"/>
            <a:stretch>
              <a:fillRect t="-287" r="-34586" b="-287"/>
            </a:stretch>
          </a:blipFill>
        </p:spPr>
        <p:txBody>
          <a:bodyPr/>
          <a:lstStyle/>
          <a:p>
            <a:endParaRPr lang="en-US"/>
          </a:p>
        </p:txBody>
      </p:sp>
      <p:sp>
        <p:nvSpPr>
          <p:cNvPr id="7" name="TextBox 7"/>
          <p:cNvSpPr txBox="1"/>
          <p:nvPr/>
        </p:nvSpPr>
        <p:spPr>
          <a:xfrm>
            <a:off x="758191" y="9123045"/>
            <a:ext cx="15005017" cy="314325"/>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The above example is for illustrative purposes only and not indicative of any investment. Account value in this example assumes a 6.0% annual return and cash assumes a 2.0% annual return. Source: J.P. Morgan Asset Management, Long-Term Capital Market Assumptions. Compounding is the increasing value of assets due to investment return earned on both principal and prior investment gains.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5" tooltip="https://am.jpmorgan.com/content/dam/jpm-am-aem/global/en/insights/retirement-insights/guide-to-retirement-us.pdf"/>
              </a:rPr>
              <a:t>J.P. Morgan Asset Management, Guide to Retirement</a:t>
            </a:r>
          </a:p>
        </p:txBody>
      </p:sp>
      <p:sp>
        <p:nvSpPr>
          <p:cNvPr id="8" name="Freeform 8"/>
          <p:cNvSpPr/>
          <p:nvPr/>
        </p:nvSpPr>
        <p:spPr>
          <a:xfrm>
            <a:off x="11509860" y="2039676"/>
            <a:ext cx="5212124" cy="5589212"/>
          </a:xfrm>
          <a:custGeom>
            <a:avLst/>
            <a:gdLst/>
            <a:ahLst/>
            <a:cxnLst/>
            <a:rect l="l" t="t" r="r" b="b"/>
            <a:pathLst>
              <a:path w="5212124" h="5589212">
                <a:moveTo>
                  <a:pt x="0" y="0"/>
                </a:moveTo>
                <a:lnTo>
                  <a:pt x="5212124" y="0"/>
                </a:lnTo>
                <a:lnTo>
                  <a:pt x="5212124" y="5589212"/>
                </a:lnTo>
                <a:lnTo>
                  <a:pt x="0" y="5589212"/>
                </a:lnTo>
                <a:lnTo>
                  <a:pt x="0" y="0"/>
                </a:lnTo>
                <a:close/>
              </a:path>
            </a:pathLst>
          </a:custGeom>
          <a:blipFill>
            <a:blip r:embed="rId6"/>
            <a:stretch>
              <a:fillRect l="-269262" b="-98072"/>
            </a:stretch>
          </a:blipFill>
        </p:spPr>
        <p:txBody>
          <a:bodyPr/>
          <a:lstStyle/>
          <a:p>
            <a:endParaRPr lang="en-US"/>
          </a:p>
        </p:txBody>
      </p:sp>
      <p:sp>
        <p:nvSpPr>
          <p:cNvPr id="9" name="Freeform 9"/>
          <p:cNvSpPr/>
          <p:nvPr/>
        </p:nvSpPr>
        <p:spPr>
          <a:xfrm>
            <a:off x="11509860" y="2561511"/>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F3AA1866-CF88-ABDF-DA3D-FDFF38CFB5B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6948638" y="5487566"/>
            <a:ext cx="3164854" cy="617549"/>
            <a:chOff x="0" y="0"/>
            <a:chExt cx="1603937" cy="312972"/>
          </a:xfrm>
        </p:grpSpPr>
        <p:sp>
          <p:nvSpPr>
            <p:cNvPr id="6" name="Freeform 6"/>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7" name="TextBox 7"/>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a:off x="6948638" y="6205587"/>
            <a:ext cx="3164854" cy="617549"/>
            <a:chOff x="0" y="0"/>
            <a:chExt cx="1603937" cy="312972"/>
          </a:xfrm>
        </p:grpSpPr>
        <p:sp>
          <p:nvSpPr>
            <p:cNvPr id="9" name="Freeform 9"/>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C22331"/>
            </a:solidFill>
          </p:spPr>
          <p:txBody>
            <a:bodyPr/>
            <a:lstStyle/>
            <a:p>
              <a:endParaRPr lang="en-US"/>
            </a:p>
          </p:txBody>
        </p:sp>
        <p:sp>
          <p:nvSpPr>
            <p:cNvPr id="10" name="TextBox 10"/>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11" name="Group 11"/>
          <p:cNvGrpSpPr/>
          <p:nvPr/>
        </p:nvGrpSpPr>
        <p:grpSpPr>
          <a:xfrm>
            <a:off x="6948638" y="6922136"/>
            <a:ext cx="3164854" cy="617549"/>
            <a:chOff x="0" y="0"/>
            <a:chExt cx="1603937" cy="312972"/>
          </a:xfrm>
        </p:grpSpPr>
        <p:sp>
          <p:nvSpPr>
            <p:cNvPr id="12" name="Freeform 12"/>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13" name="TextBox 13"/>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14" name="Group 14"/>
          <p:cNvGrpSpPr/>
          <p:nvPr/>
        </p:nvGrpSpPr>
        <p:grpSpPr>
          <a:xfrm>
            <a:off x="6948638" y="7638685"/>
            <a:ext cx="3164854" cy="617549"/>
            <a:chOff x="0" y="0"/>
            <a:chExt cx="1603937" cy="312972"/>
          </a:xfrm>
        </p:grpSpPr>
        <p:sp>
          <p:nvSpPr>
            <p:cNvPr id="15" name="Freeform 15"/>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16" name="TextBox 16"/>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17" name="Group 17"/>
          <p:cNvGrpSpPr/>
          <p:nvPr/>
        </p:nvGrpSpPr>
        <p:grpSpPr>
          <a:xfrm>
            <a:off x="6948638" y="8355234"/>
            <a:ext cx="3164854" cy="617549"/>
            <a:chOff x="0" y="0"/>
            <a:chExt cx="1603937" cy="312972"/>
          </a:xfrm>
        </p:grpSpPr>
        <p:sp>
          <p:nvSpPr>
            <p:cNvPr id="18" name="Freeform 18"/>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19" name="TextBox 19"/>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20" name="Group 20"/>
          <p:cNvGrpSpPr/>
          <p:nvPr/>
        </p:nvGrpSpPr>
        <p:grpSpPr>
          <a:xfrm>
            <a:off x="6948638" y="4771017"/>
            <a:ext cx="3164854" cy="617549"/>
            <a:chOff x="0" y="0"/>
            <a:chExt cx="1603937" cy="312972"/>
          </a:xfrm>
        </p:grpSpPr>
        <p:sp>
          <p:nvSpPr>
            <p:cNvPr id="21" name="Freeform 21"/>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22" name="TextBox 22"/>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23" name="Group 23"/>
          <p:cNvGrpSpPr/>
          <p:nvPr/>
        </p:nvGrpSpPr>
        <p:grpSpPr>
          <a:xfrm>
            <a:off x="3916275" y="8362920"/>
            <a:ext cx="2984100" cy="617549"/>
            <a:chOff x="0" y="0"/>
            <a:chExt cx="1512332" cy="312972"/>
          </a:xfrm>
        </p:grpSpPr>
        <p:sp>
          <p:nvSpPr>
            <p:cNvPr id="24" name="Freeform 24"/>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9576E"/>
            </a:solidFill>
          </p:spPr>
          <p:txBody>
            <a:bodyPr/>
            <a:lstStyle/>
            <a:p>
              <a:endParaRPr lang="en-US"/>
            </a:p>
          </p:txBody>
        </p:sp>
        <p:sp>
          <p:nvSpPr>
            <p:cNvPr id="25" name="TextBox 25"/>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grpSp>
        <p:nvGrpSpPr>
          <p:cNvPr id="26" name="Group 26"/>
          <p:cNvGrpSpPr/>
          <p:nvPr/>
        </p:nvGrpSpPr>
        <p:grpSpPr>
          <a:xfrm>
            <a:off x="3964538" y="8420105"/>
            <a:ext cx="2872677" cy="503178"/>
            <a:chOff x="0" y="0"/>
            <a:chExt cx="756590" cy="132524"/>
          </a:xfrm>
        </p:grpSpPr>
        <p:sp>
          <p:nvSpPr>
            <p:cNvPr id="27" name="Freeform 27"/>
            <p:cNvSpPr/>
            <p:nvPr/>
          </p:nvSpPr>
          <p:spPr>
            <a:xfrm>
              <a:off x="0" y="0"/>
              <a:ext cx="756590" cy="132524"/>
            </a:xfrm>
            <a:custGeom>
              <a:avLst/>
              <a:gdLst/>
              <a:ahLst/>
              <a:cxnLst/>
              <a:rect l="l" t="t" r="r" b="b"/>
              <a:pathLst>
                <a:path w="756590" h="132524">
                  <a:moveTo>
                    <a:pt x="0" y="0"/>
                  </a:moveTo>
                  <a:lnTo>
                    <a:pt x="756590" y="0"/>
                  </a:lnTo>
                  <a:lnTo>
                    <a:pt x="756590" y="132524"/>
                  </a:lnTo>
                  <a:lnTo>
                    <a:pt x="0" y="132524"/>
                  </a:lnTo>
                  <a:close/>
                </a:path>
              </a:pathLst>
            </a:custGeom>
            <a:solidFill>
              <a:srgbClr val="FFFFFF"/>
            </a:solidFill>
          </p:spPr>
          <p:txBody>
            <a:bodyPr/>
            <a:lstStyle/>
            <a:p>
              <a:endParaRPr lang="en-US"/>
            </a:p>
          </p:txBody>
        </p:sp>
        <p:sp>
          <p:nvSpPr>
            <p:cNvPr id="28" name="TextBox 28"/>
            <p:cNvSpPr txBox="1"/>
            <p:nvPr/>
          </p:nvSpPr>
          <p:spPr>
            <a:xfrm>
              <a:off x="0" y="28575"/>
              <a:ext cx="756590" cy="103949"/>
            </a:xfrm>
            <a:prstGeom prst="rect">
              <a:avLst/>
            </a:prstGeom>
          </p:spPr>
          <p:txBody>
            <a:bodyPr lIns="50800" tIns="50800" rIns="50800" bIns="50800" rtlCol="0" anchor="ctr"/>
            <a:lstStyle/>
            <a:p>
              <a:pPr algn="ctr">
                <a:lnSpc>
                  <a:spcPts val="2199"/>
                </a:lnSpc>
              </a:pPr>
              <a:endParaRPr/>
            </a:p>
          </p:txBody>
        </p:sp>
      </p:grpSp>
      <p:sp>
        <p:nvSpPr>
          <p:cNvPr id="29" name="TextBox 29"/>
          <p:cNvSpPr txBox="1"/>
          <p:nvPr/>
        </p:nvSpPr>
        <p:spPr>
          <a:xfrm>
            <a:off x="4629351" y="8363746"/>
            <a:ext cx="1978334" cy="619400"/>
          </a:xfrm>
          <a:prstGeom prst="rect">
            <a:avLst/>
          </a:prstGeom>
        </p:spPr>
        <p:txBody>
          <a:bodyPr lIns="0" tIns="0" rIns="0" bIns="0" rtlCol="0" anchor="t">
            <a:spAutoFit/>
          </a:bodyPr>
          <a:lstStyle/>
          <a:p>
            <a:pPr algn="r">
              <a:lnSpc>
                <a:spcPts val="5040"/>
              </a:lnSpc>
            </a:pPr>
            <a:r>
              <a:rPr lang="en-US" sz="3600" dirty="0">
                <a:solidFill>
                  <a:srgbClr val="19576E"/>
                </a:solidFill>
                <a:latin typeface="Nunito Sans" pitchFamily="2" charset="77"/>
                <a:ea typeface="Nunito Sans 2 Bold"/>
                <a:cs typeface="Nunito Sans 2 Bold"/>
                <a:sym typeface="Nunito Sans 2 Bold"/>
              </a:rPr>
              <a:t>$50</a:t>
            </a:r>
          </a:p>
        </p:txBody>
      </p:sp>
      <p:grpSp>
        <p:nvGrpSpPr>
          <p:cNvPr id="30" name="Group 30"/>
          <p:cNvGrpSpPr/>
          <p:nvPr/>
        </p:nvGrpSpPr>
        <p:grpSpPr>
          <a:xfrm>
            <a:off x="3964538" y="4178771"/>
            <a:ext cx="2984100" cy="617549"/>
            <a:chOff x="0" y="0"/>
            <a:chExt cx="1512332" cy="312972"/>
          </a:xfrm>
        </p:grpSpPr>
        <p:sp>
          <p:nvSpPr>
            <p:cNvPr id="31" name="Freeform 31"/>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9576E"/>
            </a:solidFill>
          </p:spPr>
          <p:txBody>
            <a:bodyPr/>
            <a:lstStyle/>
            <a:p>
              <a:endParaRPr lang="en-US"/>
            </a:p>
          </p:txBody>
        </p:sp>
        <p:sp>
          <p:nvSpPr>
            <p:cNvPr id="32" name="TextBox 32"/>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grpSp>
        <p:nvGrpSpPr>
          <p:cNvPr id="33" name="Group 33"/>
          <p:cNvGrpSpPr/>
          <p:nvPr/>
        </p:nvGrpSpPr>
        <p:grpSpPr>
          <a:xfrm>
            <a:off x="10113492" y="4178771"/>
            <a:ext cx="2984100" cy="617549"/>
            <a:chOff x="0" y="0"/>
            <a:chExt cx="1512332" cy="312972"/>
          </a:xfrm>
        </p:grpSpPr>
        <p:sp>
          <p:nvSpPr>
            <p:cNvPr id="34" name="Freeform 34"/>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D3A6C"/>
            </a:solidFill>
          </p:spPr>
          <p:txBody>
            <a:bodyPr/>
            <a:lstStyle/>
            <a:p>
              <a:endParaRPr lang="en-US"/>
            </a:p>
          </p:txBody>
        </p:sp>
        <p:sp>
          <p:nvSpPr>
            <p:cNvPr id="35" name="TextBox 35"/>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sp>
        <p:nvSpPr>
          <p:cNvPr id="36" name="Freeform 36"/>
          <p:cNvSpPr/>
          <p:nvPr/>
        </p:nvSpPr>
        <p:spPr>
          <a:xfrm>
            <a:off x="1049411" y="26154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TextBox 37"/>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Age and volatility</a:t>
            </a:r>
          </a:p>
        </p:txBody>
      </p:sp>
      <p:sp>
        <p:nvSpPr>
          <p:cNvPr id="38" name="TextBox 38"/>
          <p:cNvSpPr txBox="1"/>
          <p:nvPr/>
        </p:nvSpPr>
        <p:spPr>
          <a:xfrm>
            <a:off x="7129392" y="5683406"/>
            <a:ext cx="2984100" cy="262636"/>
          </a:xfrm>
          <a:prstGeom prst="rect">
            <a:avLst/>
          </a:prstGeom>
        </p:spPr>
        <p:txBody>
          <a:bodyPr lIns="0" tIns="0" rIns="0" bIns="0" rtlCol="0" anchor="t">
            <a:spAutoFit/>
          </a:bodyPr>
          <a:lstStyle/>
          <a:p>
            <a:pPr algn="ctr">
              <a:lnSpc>
                <a:spcPts val="2011"/>
              </a:lnSpc>
            </a:pPr>
            <a:r>
              <a:rPr lang="en-US" sz="1828" dirty="0">
                <a:solidFill>
                  <a:srgbClr val="FFFFFF"/>
                </a:solidFill>
                <a:latin typeface="Nunito Sans" pitchFamily="2" charset="77"/>
                <a:ea typeface="Nunito Sans 2 Bold"/>
                <a:cs typeface="Nunito Sans 2 Bold"/>
                <a:sym typeface="Nunito Sans 2 Bold"/>
              </a:rPr>
              <a:t>Portfolio Balance</a:t>
            </a:r>
          </a:p>
        </p:txBody>
      </p:sp>
      <p:sp>
        <p:nvSpPr>
          <p:cNvPr id="39" name="TextBox 39"/>
          <p:cNvSpPr txBox="1"/>
          <p:nvPr/>
        </p:nvSpPr>
        <p:spPr>
          <a:xfrm>
            <a:off x="6948638" y="6300326"/>
            <a:ext cx="3164854" cy="406971"/>
          </a:xfrm>
          <a:prstGeom prst="rect">
            <a:avLst/>
          </a:prstGeom>
        </p:spPr>
        <p:txBody>
          <a:bodyPr lIns="0" tIns="0" rIns="0" bIns="0" rtlCol="0" anchor="t">
            <a:spAutoFit/>
          </a:bodyPr>
          <a:lstStyle/>
          <a:p>
            <a:pPr algn="ctr">
              <a:lnSpc>
                <a:spcPts val="3260"/>
              </a:lnSpc>
            </a:pPr>
            <a:r>
              <a:rPr lang="en-US" sz="2328" dirty="0">
                <a:solidFill>
                  <a:srgbClr val="FFFFFF"/>
                </a:solidFill>
                <a:latin typeface="Nunito Sans" pitchFamily="2" charset="77"/>
                <a:ea typeface="Nunito Sans 2 Bold"/>
                <a:cs typeface="Nunito Sans 2 Bold"/>
                <a:sym typeface="Nunito Sans 2 Bold"/>
              </a:rPr>
              <a:t>Impact of 25% loss</a:t>
            </a:r>
          </a:p>
        </p:txBody>
      </p:sp>
      <p:sp>
        <p:nvSpPr>
          <p:cNvPr id="40" name="TextBox 40"/>
          <p:cNvSpPr txBox="1"/>
          <p:nvPr/>
        </p:nvSpPr>
        <p:spPr>
          <a:xfrm>
            <a:off x="6948638" y="7055836"/>
            <a:ext cx="3164854" cy="320409"/>
          </a:xfrm>
          <a:prstGeom prst="rect">
            <a:avLst/>
          </a:prstGeom>
        </p:spPr>
        <p:txBody>
          <a:bodyPr lIns="0" tIns="0" rIns="0" bIns="0" rtlCol="0" anchor="t">
            <a:spAutoFit/>
          </a:bodyPr>
          <a:lstStyle/>
          <a:p>
            <a:pPr algn="ctr">
              <a:lnSpc>
                <a:spcPts val="2560"/>
              </a:lnSpc>
            </a:pPr>
            <a:r>
              <a:rPr lang="en-US" sz="1828" dirty="0">
                <a:solidFill>
                  <a:srgbClr val="FFFFFF"/>
                </a:solidFill>
                <a:latin typeface="Nunito Sans" pitchFamily="2" charset="77"/>
                <a:ea typeface="Nunito Sans 2 Bold"/>
                <a:cs typeface="Nunito Sans 2 Bold"/>
                <a:sym typeface="Nunito Sans 2 Bold"/>
              </a:rPr>
              <a:t>Next Monthly Contribution</a:t>
            </a:r>
          </a:p>
        </p:txBody>
      </p:sp>
      <p:sp>
        <p:nvSpPr>
          <p:cNvPr id="41" name="TextBox 41"/>
          <p:cNvSpPr txBox="1"/>
          <p:nvPr/>
        </p:nvSpPr>
        <p:spPr>
          <a:xfrm>
            <a:off x="6948638" y="7677837"/>
            <a:ext cx="3164854" cy="590305"/>
          </a:xfrm>
          <a:prstGeom prst="rect">
            <a:avLst/>
          </a:prstGeom>
        </p:spPr>
        <p:txBody>
          <a:bodyPr lIns="0" tIns="0" rIns="0" bIns="0" rtlCol="0" anchor="t">
            <a:spAutoFit/>
          </a:bodyPr>
          <a:lstStyle/>
          <a:p>
            <a:pPr algn="ctr">
              <a:lnSpc>
                <a:spcPts val="2560"/>
              </a:lnSpc>
            </a:pPr>
            <a:r>
              <a:rPr lang="en-US" sz="1828" dirty="0">
                <a:solidFill>
                  <a:srgbClr val="FFFFFF"/>
                </a:solidFill>
                <a:latin typeface="Nunito Sans" pitchFamily="2" charset="77"/>
                <a:ea typeface="Nunito Sans 2 Bold"/>
                <a:cs typeface="Nunito Sans 2 Bold"/>
                <a:sym typeface="Nunito Sans 2 Bold"/>
              </a:rPr>
              <a:t>Balance in </a:t>
            </a:r>
          </a:p>
          <a:p>
            <a:pPr algn="ctr">
              <a:lnSpc>
                <a:spcPts val="2011"/>
              </a:lnSpc>
            </a:pPr>
            <a:r>
              <a:rPr lang="en-US" sz="1828" dirty="0">
                <a:solidFill>
                  <a:srgbClr val="FFFFFF"/>
                </a:solidFill>
                <a:latin typeface="Nunito Sans" pitchFamily="2" charset="77"/>
                <a:ea typeface="Nunito Sans 2 Bold"/>
                <a:cs typeface="Nunito Sans 2 Bold"/>
                <a:sym typeface="Nunito Sans 2 Bold"/>
              </a:rPr>
              <a:t>subsequent month</a:t>
            </a:r>
          </a:p>
        </p:txBody>
      </p:sp>
      <p:sp>
        <p:nvSpPr>
          <p:cNvPr id="42" name="TextBox 42"/>
          <p:cNvSpPr txBox="1"/>
          <p:nvPr/>
        </p:nvSpPr>
        <p:spPr>
          <a:xfrm>
            <a:off x="6948638" y="8498995"/>
            <a:ext cx="3164854" cy="320409"/>
          </a:xfrm>
          <a:prstGeom prst="rect">
            <a:avLst/>
          </a:prstGeom>
        </p:spPr>
        <p:txBody>
          <a:bodyPr lIns="0" tIns="0" rIns="0" bIns="0" rtlCol="0" anchor="t">
            <a:spAutoFit/>
          </a:bodyPr>
          <a:lstStyle/>
          <a:p>
            <a:pPr algn="ctr">
              <a:lnSpc>
                <a:spcPts val="2560"/>
              </a:lnSpc>
            </a:pPr>
            <a:r>
              <a:rPr lang="en-US" sz="1828" dirty="0">
                <a:solidFill>
                  <a:srgbClr val="FFFFFF"/>
                </a:solidFill>
                <a:latin typeface="Nunito Sans" pitchFamily="2" charset="77"/>
                <a:ea typeface="Nunito Sans 2 Bold"/>
                <a:cs typeface="Nunito Sans 2 Bold"/>
                <a:sym typeface="Nunito Sans 2 Bold"/>
              </a:rPr>
              <a:t>Net </a:t>
            </a:r>
            <a:r>
              <a:rPr lang="en-US" sz="1828" dirty="0" err="1">
                <a:solidFill>
                  <a:srgbClr val="FFFFFF"/>
                </a:solidFill>
                <a:latin typeface="Nunito Sans" pitchFamily="2" charset="77"/>
                <a:ea typeface="Nunito Sans 2 Bold"/>
                <a:cs typeface="Nunito Sans 2 Bold"/>
                <a:sym typeface="Nunito Sans 2 Bold"/>
              </a:rPr>
              <a:t>gail</a:t>
            </a:r>
            <a:r>
              <a:rPr lang="en-US" sz="1828" dirty="0">
                <a:solidFill>
                  <a:srgbClr val="FFFFFF"/>
                </a:solidFill>
                <a:latin typeface="Nunito Sans" pitchFamily="2" charset="77"/>
                <a:ea typeface="Nunito Sans 2 Bold"/>
                <a:cs typeface="Nunito Sans 2 Bold"/>
                <a:sym typeface="Nunito Sans 2 Bold"/>
              </a:rPr>
              <a:t>/loss</a:t>
            </a:r>
          </a:p>
        </p:txBody>
      </p:sp>
      <p:sp>
        <p:nvSpPr>
          <p:cNvPr id="43" name="TextBox 43"/>
          <p:cNvSpPr txBox="1"/>
          <p:nvPr/>
        </p:nvSpPr>
        <p:spPr>
          <a:xfrm>
            <a:off x="7129392" y="4955322"/>
            <a:ext cx="2984100" cy="270970"/>
          </a:xfrm>
          <a:prstGeom prst="rect">
            <a:avLst/>
          </a:prstGeom>
        </p:spPr>
        <p:txBody>
          <a:bodyPr lIns="0" tIns="0" rIns="0" bIns="0" rtlCol="0" anchor="t">
            <a:spAutoFit/>
          </a:bodyPr>
          <a:lstStyle/>
          <a:p>
            <a:pPr algn="ctr">
              <a:lnSpc>
                <a:spcPts val="2240"/>
              </a:lnSpc>
            </a:pPr>
            <a:r>
              <a:rPr lang="en-US" sz="1600" dirty="0">
                <a:solidFill>
                  <a:srgbClr val="FFFFFF"/>
                </a:solidFill>
                <a:latin typeface="Nunito Sans" pitchFamily="2" charset="77"/>
                <a:ea typeface="Nunito Sans 2 Bold"/>
                <a:cs typeface="Nunito Sans 2 Bold"/>
                <a:sym typeface="Nunito Sans 2 Bold"/>
              </a:rPr>
              <a:t>Age</a:t>
            </a:r>
          </a:p>
        </p:txBody>
      </p:sp>
      <p:sp>
        <p:nvSpPr>
          <p:cNvPr id="44" name="TextBox 44"/>
          <p:cNvSpPr txBox="1"/>
          <p:nvPr/>
        </p:nvSpPr>
        <p:spPr>
          <a:xfrm>
            <a:off x="5712117" y="4765072"/>
            <a:ext cx="895568" cy="619400"/>
          </a:xfrm>
          <a:prstGeom prst="rect">
            <a:avLst/>
          </a:prstGeom>
        </p:spPr>
        <p:txBody>
          <a:bodyPr wrap="square"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22</a:t>
            </a:r>
          </a:p>
        </p:txBody>
      </p:sp>
      <p:sp>
        <p:nvSpPr>
          <p:cNvPr id="45" name="TextBox 45"/>
          <p:cNvSpPr txBox="1"/>
          <p:nvPr/>
        </p:nvSpPr>
        <p:spPr>
          <a:xfrm>
            <a:off x="10454601" y="4729644"/>
            <a:ext cx="1225716" cy="619400"/>
          </a:xfrm>
          <a:prstGeom prst="rect">
            <a:avLst/>
          </a:prstGeom>
        </p:spPr>
        <p:txBody>
          <a:bodyPr wrap="square" lIns="0" tIns="0" rIns="0" bIns="0" rtlCol="0" anchor="t">
            <a:spAutoFit/>
          </a:bodyPr>
          <a:lstStyle/>
          <a:p>
            <a:pPr algn="l">
              <a:lnSpc>
                <a:spcPts val="5040"/>
              </a:lnSpc>
            </a:pPr>
            <a:r>
              <a:rPr lang="en-US" sz="3600" dirty="0">
                <a:solidFill>
                  <a:srgbClr val="000000"/>
                </a:solidFill>
                <a:latin typeface="Nunito Sans" pitchFamily="2" charset="77"/>
                <a:ea typeface="Nunito Sans 2 Bold"/>
                <a:cs typeface="Nunito Sans 2 Bold"/>
                <a:sym typeface="Nunito Sans 2 Bold"/>
              </a:rPr>
              <a:t>60</a:t>
            </a:r>
          </a:p>
        </p:txBody>
      </p:sp>
      <p:sp>
        <p:nvSpPr>
          <p:cNvPr id="46" name="TextBox 46"/>
          <p:cNvSpPr txBox="1"/>
          <p:nvPr/>
        </p:nvSpPr>
        <p:spPr>
          <a:xfrm>
            <a:off x="4629351" y="5491745"/>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$1,000</a:t>
            </a:r>
          </a:p>
        </p:txBody>
      </p:sp>
      <p:sp>
        <p:nvSpPr>
          <p:cNvPr id="47" name="TextBox 47"/>
          <p:cNvSpPr txBox="1"/>
          <p:nvPr/>
        </p:nvSpPr>
        <p:spPr>
          <a:xfrm>
            <a:off x="4629351" y="6200783"/>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-$250</a:t>
            </a:r>
          </a:p>
        </p:txBody>
      </p:sp>
      <p:sp>
        <p:nvSpPr>
          <p:cNvPr id="48" name="TextBox 48"/>
          <p:cNvSpPr txBox="1"/>
          <p:nvPr/>
        </p:nvSpPr>
        <p:spPr>
          <a:xfrm>
            <a:off x="4629351" y="6880827"/>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$300</a:t>
            </a:r>
          </a:p>
        </p:txBody>
      </p:sp>
      <p:sp>
        <p:nvSpPr>
          <p:cNvPr id="49" name="TextBox 49"/>
          <p:cNvSpPr txBox="1"/>
          <p:nvPr/>
        </p:nvSpPr>
        <p:spPr>
          <a:xfrm>
            <a:off x="4629351" y="7639737"/>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$1,050</a:t>
            </a:r>
          </a:p>
        </p:txBody>
      </p:sp>
      <p:sp>
        <p:nvSpPr>
          <p:cNvPr id="50" name="TextBox 50"/>
          <p:cNvSpPr txBox="1"/>
          <p:nvPr/>
        </p:nvSpPr>
        <p:spPr>
          <a:xfrm>
            <a:off x="3964538" y="4251799"/>
            <a:ext cx="2984100" cy="420821"/>
          </a:xfrm>
          <a:prstGeom prst="rect">
            <a:avLst/>
          </a:prstGeom>
        </p:spPr>
        <p:txBody>
          <a:bodyPr lIns="0" tIns="0" rIns="0" bIns="0" rtlCol="0" anchor="t">
            <a:spAutoFit/>
          </a:bodyPr>
          <a:lstStyle/>
          <a:p>
            <a:pPr algn="ctr">
              <a:lnSpc>
                <a:spcPts val="3413"/>
              </a:lnSpc>
            </a:pPr>
            <a:r>
              <a:rPr lang="en-US" sz="2438" dirty="0">
                <a:solidFill>
                  <a:srgbClr val="FFFFFF"/>
                </a:solidFill>
                <a:latin typeface="Nunito Sans" pitchFamily="2" charset="77"/>
                <a:ea typeface="Nunito Sans 2 Bold"/>
                <a:cs typeface="Nunito Sans 2 Bold"/>
                <a:sym typeface="Nunito Sans 2 Bold"/>
              </a:rPr>
              <a:t>Early Career</a:t>
            </a:r>
          </a:p>
        </p:txBody>
      </p:sp>
      <p:sp>
        <p:nvSpPr>
          <p:cNvPr id="51" name="TextBox 51"/>
          <p:cNvSpPr txBox="1"/>
          <p:nvPr/>
        </p:nvSpPr>
        <p:spPr>
          <a:xfrm>
            <a:off x="10113492" y="4251799"/>
            <a:ext cx="2984100" cy="420821"/>
          </a:xfrm>
          <a:prstGeom prst="rect">
            <a:avLst/>
          </a:prstGeom>
        </p:spPr>
        <p:txBody>
          <a:bodyPr lIns="0" tIns="0" rIns="0" bIns="0" rtlCol="0" anchor="t">
            <a:spAutoFit/>
          </a:bodyPr>
          <a:lstStyle/>
          <a:p>
            <a:pPr algn="ctr">
              <a:lnSpc>
                <a:spcPts val="3413"/>
              </a:lnSpc>
            </a:pPr>
            <a:r>
              <a:rPr lang="en-US" sz="2438" dirty="0">
                <a:solidFill>
                  <a:srgbClr val="FFFFFF"/>
                </a:solidFill>
                <a:latin typeface="Nunito Sans" pitchFamily="2" charset="77"/>
                <a:ea typeface="Nunito Sans 2 Bold"/>
                <a:cs typeface="Nunito Sans 2 Bold"/>
                <a:sym typeface="Nunito Sans 2 Bold"/>
              </a:rPr>
              <a:t>Near Retiree</a:t>
            </a:r>
          </a:p>
        </p:txBody>
      </p:sp>
      <p:sp>
        <p:nvSpPr>
          <p:cNvPr id="52" name="TextBox 52"/>
          <p:cNvSpPr txBox="1"/>
          <p:nvPr/>
        </p:nvSpPr>
        <p:spPr>
          <a:xfrm>
            <a:off x="10454601" y="5465214"/>
            <a:ext cx="3128585"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$500,000</a:t>
            </a:r>
          </a:p>
        </p:txBody>
      </p:sp>
      <p:sp>
        <p:nvSpPr>
          <p:cNvPr id="53" name="TextBox 53"/>
          <p:cNvSpPr txBox="1"/>
          <p:nvPr/>
        </p:nvSpPr>
        <p:spPr>
          <a:xfrm>
            <a:off x="10454601" y="6200783"/>
            <a:ext cx="3358635"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-$125,000</a:t>
            </a:r>
          </a:p>
        </p:txBody>
      </p:sp>
      <p:sp>
        <p:nvSpPr>
          <p:cNvPr id="54" name="TextBox 54"/>
          <p:cNvSpPr txBox="1"/>
          <p:nvPr/>
        </p:nvSpPr>
        <p:spPr>
          <a:xfrm>
            <a:off x="10454601" y="6880827"/>
            <a:ext cx="1978334"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$637</a:t>
            </a:r>
          </a:p>
        </p:txBody>
      </p:sp>
      <p:sp>
        <p:nvSpPr>
          <p:cNvPr id="55" name="TextBox 55"/>
          <p:cNvSpPr txBox="1"/>
          <p:nvPr/>
        </p:nvSpPr>
        <p:spPr>
          <a:xfrm>
            <a:off x="10454601" y="7607437"/>
            <a:ext cx="2898535"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$375,637</a:t>
            </a:r>
          </a:p>
        </p:txBody>
      </p:sp>
      <p:grpSp>
        <p:nvGrpSpPr>
          <p:cNvPr id="56" name="Group 56"/>
          <p:cNvGrpSpPr/>
          <p:nvPr/>
        </p:nvGrpSpPr>
        <p:grpSpPr>
          <a:xfrm>
            <a:off x="10227792" y="8355234"/>
            <a:ext cx="2984100" cy="617549"/>
            <a:chOff x="0" y="0"/>
            <a:chExt cx="1512332" cy="312972"/>
          </a:xfrm>
        </p:grpSpPr>
        <p:sp>
          <p:nvSpPr>
            <p:cNvPr id="57" name="Freeform 57"/>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D3A6C"/>
            </a:solidFill>
          </p:spPr>
          <p:txBody>
            <a:bodyPr/>
            <a:lstStyle/>
            <a:p>
              <a:endParaRPr lang="en-US"/>
            </a:p>
          </p:txBody>
        </p:sp>
        <p:sp>
          <p:nvSpPr>
            <p:cNvPr id="58" name="TextBox 58"/>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grpSp>
        <p:nvGrpSpPr>
          <p:cNvPr id="59" name="Group 59"/>
          <p:cNvGrpSpPr/>
          <p:nvPr/>
        </p:nvGrpSpPr>
        <p:grpSpPr>
          <a:xfrm>
            <a:off x="10276055" y="8412419"/>
            <a:ext cx="2872677" cy="503178"/>
            <a:chOff x="0" y="0"/>
            <a:chExt cx="756590" cy="132524"/>
          </a:xfrm>
        </p:grpSpPr>
        <p:sp>
          <p:nvSpPr>
            <p:cNvPr id="60" name="Freeform 60"/>
            <p:cNvSpPr/>
            <p:nvPr/>
          </p:nvSpPr>
          <p:spPr>
            <a:xfrm>
              <a:off x="0" y="0"/>
              <a:ext cx="756590" cy="132524"/>
            </a:xfrm>
            <a:custGeom>
              <a:avLst/>
              <a:gdLst/>
              <a:ahLst/>
              <a:cxnLst/>
              <a:rect l="l" t="t" r="r" b="b"/>
              <a:pathLst>
                <a:path w="756590" h="132524">
                  <a:moveTo>
                    <a:pt x="0" y="0"/>
                  </a:moveTo>
                  <a:lnTo>
                    <a:pt x="756590" y="0"/>
                  </a:lnTo>
                  <a:lnTo>
                    <a:pt x="756590" y="132524"/>
                  </a:lnTo>
                  <a:lnTo>
                    <a:pt x="0" y="132524"/>
                  </a:lnTo>
                  <a:close/>
                </a:path>
              </a:pathLst>
            </a:custGeom>
            <a:solidFill>
              <a:srgbClr val="FFFFFF"/>
            </a:solidFill>
          </p:spPr>
          <p:txBody>
            <a:bodyPr/>
            <a:lstStyle/>
            <a:p>
              <a:endParaRPr lang="en-US"/>
            </a:p>
          </p:txBody>
        </p:sp>
        <p:sp>
          <p:nvSpPr>
            <p:cNvPr id="61" name="TextBox 61"/>
            <p:cNvSpPr txBox="1"/>
            <p:nvPr/>
          </p:nvSpPr>
          <p:spPr>
            <a:xfrm>
              <a:off x="0" y="28575"/>
              <a:ext cx="756590" cy="103949"/>
            </a:xfrm>
            <a:prstGeom prst="rect">
              <a:avLst/>
            </a:prstGeom>
          </p:spPr>
          <p:txBody>
            <a:bodyPr lIns="50800" tIns="50800" rIns="50800" bIns="50800" rtlCol="0" anchor="ctr"/>
            <a:lstStyle/>
            <a:p>
              <a:pPr algn="ctr">
                <a:lnSpc>
                  <a:spcPts val="2199"/>
                </a:lnSpc>
              </a:pPr>
              <a:endParaRPr/>
            </a:p>
          </p:txBody>
        </p:sp>
      </p:grpSp>
      <p:sp>
        <p:nvSpPr>
          <p:cNvPr id="62" name="TextBox 62"/>
          <p:cNvSpPr txBox="1"/>
          <p:nvPr/>
        </p:nvSpPr>
        <p:spPr>
          <a:xfrm>
            <a:off x="10454601" y="8353430"/>
            <a:ext cx="2898535" cy="619400"/>
          </a:xfrm>
          <a:prstGeom prst="rect">
            <a:avLst/>
          </a:prstGeom>
        </p:spPr>
        <p:txBody>
          <a:bodyPr lIns="0" tIns="0" rIns="0" bIns="0" rtlCol="0" anchor="t">
            <a:spAutoFit/>
          </a:bodyPr>
          <a:lstStyle/>
          <a:p>
            <a:pPr algn="just">
              <a:lnSpc>
                <a:spcPts val="5040"/>
              </a:lnSpc>
            </a:pPr>
            <a:r>
              <a:rPr lang="en-US" sz="3600" dirty="0">
                <a:solidFill>
                  <a:srgbClr val="1D3A6C"/>
                </a:solidFill>
                <a:latin typeface="Nunito Sans" pitchFamily="2" charset="77"/>
                <a:ea typeface="Nunito Sans 2 Bold"/>
                <a:cs typeface="Nunito Sans 2 Bold"/>
                <a:sym typeface="Nunito Sans 2 Bold"/>
              </a:rPr>
              <a:t>-$124,363</a:t>
            </a:r>
          </a:p>
        </p:txBody>
      </p:sp>
      <p:sp>
        <p:nvSpPr>
          <p:cNvPr id="63" name="TextBox 63"/>
          <p:cNvSpPr txBox="1"/>
          <p:nvPr/>
        </p:nvSpPr>
        <p:spPr>
          <a:xfrm>
            <a:off x="1744987" y="2682127"/>
            <a:ext cx="14676317" cy="939111"/>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The impact of a volatile market is greatly different, based on how long you have left in the market.</a:t>
            </a:r>
          </a:p>
        </p:txBody>
      </p:sp>
      <p:sp>
        <p:nvSpPr>
          <p:cNvPr id="64" name="TextBox 64"/>
          <p:cNvSpPr txBox="1"/>
          <p:nvPr/>
        </p:nvSpPr>
        <p:spPr>
          <a:xfrm>
            <a:off x="1049411" y="7975085"/>
            <a:ext cx="2704939" cy="1002030"/>
          </a:xfrm>
          <a:prstGeom prst="rect">
            <a:avLst/>
          </a:prstGeom>
        </p:spPr>
        <p:txBody>
          <a:bodyPr lIns="0" tIns="0" rIns="0" bIns="0" rtlCol="0" anchor="t">
            <a:spAutoFit/>
          </a:bodyPr>
          <a:lstStyle/>
          <a:p>
            <a:pPr algn="r">
              <a:lnSpc>
                <a:spcPts val="2639"/>
              </a:lnSpc>
            </a:pPr>
            <a:r>
              <a:rPr lang="en-US" sz="2399" dirty="0">
                <a:solidFill>
                  <a:srgbClr val="06617E"/>
                </a:solidFill>
                <a:latin typeface="Nunito Sans" pitchFamily="2" charset="77"/>
                <a:ea typeface="Nunito Sans 2 Bold"/>
                <a:cs typeface="Nunito Sans 2 Bold"/>
                <a:sym typeface="Nunito Sans 2 Bold"/>
              </a:rPr>
              <a:t>Contributions essentially</a:t>
            </a:r>
          </a:p>
          <a:p>
            <a:pPr algn="r">
              <a:lnSpc>
                <a:spcPts val="2639"/>
              </a:lnSpc>
            </a:pPr>
            <a:r>
              <a:rPr lang="en-US" sz="2399" dirty="0">
                <a:solidFill>
                  <a:srgbClr val="06617E"/>
                </a:solidFill>
                <a:latin typeface="Nunito Sans" pitchFamily="2" charset="77"/>
                <a:ea typeface="Nunito Sans 2 Bold"/>
                <a:cs typeface="Nunito Sans 2 Bold"/>
                <a:sym typeface="Nunito Sans 2 Bold"/>
              </a:rPr>
              <a:t>erase loss</a:t>
            </a:r>
          </a:p>
        </p:txBody>
      </p:sp>
      <p:sp>
        <p:nvSpPr>
          <p:cNvPr id="65" name="TextBox 65"/>
          <p:cNvSpPr txBox="1"/>
          <p:nvPr/>
        </p:nvSpPr>
        <p:spPr>
          <a:xfrm>
            <a:off x="13353136" y="7933377"/>
            <a:ext cx="2704939" cy="1002030"/>
          </a:xfrm>
          <a:prstGeom prst="rect">
            <a:avLst/>
          </a:prstGeom>
        </p:spPr>
        <p:txBody>
          <a:bodyPr lIns="0" tIns="0" rIns="0" bIns="0" rtlCol="0" anchor="t">
            <a:spAutoFit/>
          </a:bodyPr>
          <a:lstStyle/>
          <a:p>
            <a:pPr algn="just">
              <a:lnSpc>
                <a:spcPts val="2639"/>
              </a:lnSpc>
            </a:pPr>
            <a:r>
              <a:rPr lang="en-US" sz="2399" dirty="0">
                <a:solidFill>
                  <a:srgbClr val="1D3A6C"/>
                </a:solidFill>
                <a:latin typeface="Nunito Sans" pitchFamily="2" charset="77"/>
                <a:ea typeface="Nunito Sans 2 Bold"/>
                <a:cs typeface="Nunito Sans 2 Bold"/>
                <a:sym typeface="Nunito Sans 2 Bold"/>
              </a:rPr>
              <a:t>Losses</a:t>
            </a:r>
          </a:p>
          <a:p>
            <a:pPr algn="just">
              <a:lnSpc>
                <a:spcPts val="2639"/>
              </a:lnSpc>
            </a:pPr>
            <a:r>
              <a:rPr lang="en-US" sz="2399" dirty="0">
                <a:solidFill>
                  <a:srgbClr val="1D3A6C"/>
                </a:solidFill>
                <a:latin typeface="Nunito Sans" pitchFamily="2" charset="77"/>
                <a:ea typeface="Nunito Sans 2 Bold"/>
                <a:cs typeface="Nunito Sans 2 Bold"/>
                <a:sym typeface="Nunito Sans 2 Bold"/>
              </a:rPr>
              <a:t>are</a:t>
            </a:r>
          </a:p>
          <a:p>
            <a:pPr algn="just">
              <a:lnSpc>
                <a:spcPts val="2639"/>
              </a:lnSpc>
            </a:pPr>
            <a:r>
              <a:rPr lang="en-US" sz="2399" dirty="0">
                <a:solidFill>
                  <a:srgbClr val="1D3A6C"/>
                </a:solidFill>
                <a:latin typeface="Nunito Sans" pitchFamily="2" charset="77"/>
                <a:ea typeface="Nunito Sans 2 Bold"/>
                <a:cs typeface="Nunito Sans 2 Bold"/>
                <a:sym typeface="Nunito Sans 2 Bold"/>
              </a:rPr>
              <a:t>impactful</a:t>
            </a:r>
          </a:p>
        </p:txBody>
      </p:sp>
      <p:sp>
        <p:nvSpPr>
          <p:cNvPr id="67" name="TextBox 11">
            <a:extLst>
              <a:ext uri="{FF2B5EF4-FFF2-40B4-BE49-F238E27FC236}">
                <a16:creationId xmlns:a16="http://schemas.microsoft.com/office/drawing/2014/main" id="{AF851A99-6668-0049-0EF5-98AE44A13285}"/>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6938475" y="2746889"/>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7634051" y="2546864"/>
            <a:ext cx="8964087" cy="6662721"/>
          </a:xfrm>
          <a:prstGeom prst="rect">
            <a:avLst/>
          </a:prstGeom>
        </p:spPr>
        <p:txBody>
          <a:bodyPr lIns="0" tIns="0" rIns="0" bIns="0" rtlCol="0" anchor="t">
            <a:spAutoFit/>
          </a:bodyPr>
          <a:lstStyle/>
          <a:p>
            <a:pPr algn="l">
              <a:lnSpc>
                <a:spcPts val="6480"/>
              </a:lnSpc>
            </a:pPr>
            <a:r>
              <a:rPr lang="en-US" sz="3600" dirty="0">
                <a:solidFill>
                  <a:srgbClr val="000000"/>
                </a:solidFill>
                <a:latin typeface="Nunito Sans" pitchFamily="2" charset="77"/>
                <a:ea typeface="Nunito Sans 1"/>
                <a:cs typeface="Nunito Sans 1"/>
                <a:sym typeface="Nunito Sans 1"/>
              </a:rPr>
              <a:t>Review and update regularly</a:t>
            </a:r>
          </a:p>
          <a:p>
            <a:pPr algn="l">
              <a:lnSpc>
                <a:spcPts val="6480"/>
              </a:lnSpc>
            </a:pPr>
            <a:r>
              <a:rPr lang="en-US" sz="3600" dirty="0">
                <a:solidFill>
                  <a:srgbClr val="000000"/>
                </a:solidFill>
                <a:latin typeface="Nunito Sans" pitchFamily="2" charset="77"/>
                <a:ea typeface="Nunito Sans 1"/>
                <a:cs typeface="Nunito Sans 1"/>
                <a:sym typeface="Nunito Sans 1"/>
              </a:rPr>
              <a:t>401 (k) distributed using named beneficiary </a:t>
            </a:r>
          </a:p>
          <a:p>
            <a:pPr marL="777240" lvl="1" indent="-388620" algn="l">
              <a:lnSpc>
                <a:spcPts val="6480"/>
              </a:lnSpc>
              <a:buFont typeface="Arial"/>
              <a:buChar char="•"/>
            </a:pPr>
            <a:r>
              <a:rPr lang="en-US" sz="3600" dirty="0">
                <a:solidFill>
                  <a:srgbClr val="000000"/>
                </a:solidFill>
                <a:latin typeface="Nunito Sans" pitchFamily="2" charset="77"/>
                <a:ea typeface="Nunito Sans 1"/>
                <a:cs typeface="Nunito Sans 1"/>
                <a:sym typeface="Nunito Sans 1"/>
              </a:rPr>
              <a:t>no beneficiary = probate</a:t>
            </a:r>
          </a:p>
          <a:p>
            <a:pPr algn="l">
              <a:lnSpc>
                <a:spcPts val="6480"/>
              </a:lnSpc>
            </a:pPr>
            <a:r>
              <a:rPr lang="en-US" sz="3600" dirty="0">
                <a:solidFill>
                  <a:srgbClr val="000000"/>
                </a:solidFill>
                <a:latin typeface="Nunito Sans" pitchFamily="2" charset="77"/>
                <a:ea typeface="Nunito Sans 1"/>
                <a:cs typeface="Nunito Sans 1"/>
                <a:sym typeface="Nunito Sans 1"/>
              </a:rPr>
              <a:t>Name primary and contingent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primary = spouse unless otherwise consented to</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contingent = anyone</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sum of each must = 100%</a:t>
            </a:r>
          </a:p>
          <a:p>
            <a:pPr algn="l">
              <a:lnSpc>
                <a:spcPts val="6480"/>
              </a:lnSpc>
            </a:pPr>
            <a:r>
              <a:rPr lang="en-US" sz="3600" dirty="0">
                <a:solidFill>
                  <a:srgbClr val="000000"/>
                </a:solidFill>
                <a:latin typeface="Nunito Sans" pitchFamily="2" charset="77"/>
                <a:ea typeface="Nunito Sans 1"/>
                <a:cs typeface="Nunito Sans 1"/>
                <a:sym typeface="Nunito Sans 1"/>
              </a:rPr>
              <a:t>State determines custodian of minors</a:t>
            </a:r>
          </a:p>
        </p:txBody>
      </p:sp>
      <p:sp>
        <p:nvSpPr>
          <p:cNvPr id="7" name="Freeform 7"/>
          <p:cNvSpPr/>
          <p:nvPr/>
        </p:nvSpPr>
        <p:spPr>
          <a:xfrm>
            <a:off x="6938475" y="5074912"/>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938475" y="8406003"/>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938475" y="3461471"/>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28700" y="2666288"/>
            <a:ext cx="5379941" cy="6454298"/>
          </a:xfrm>
          <a:custGeom>
            <a:avLst/>
            <a:gdLst/>
            <a:ahLst/>
            <a:cxnLst/>
            <a:rect l="l" t="t" r="r" b="b"/>
            <a:pathLst>
              <a:path w="5379941" h="6454298">
                <a:moveTo>
                  <a:pt x="0" y="0"/>
                </a:moveTo>
                <a:lnTo>
                  <a:pt x="5379941" y="0"/>
                </a:lnTo>
                <a:lnTo>
                  <a:pt x="5379941" y="6454298"/>
                </a:lnTo>
                <a:lnTo>
                  <a:pt x="0" y="6454298"/>
                </a:lnTo>
                <a:lnTo>
                  <a:pt x="0" y="0"/>
                </a:lnTo>
                <a:close/>
              </a:path>
            </a:pathLst>
          </a:custGeom>
          <a:blipFill>
            <a:blip r:embed="rId6"/>
            <a:stretch>
              <a:fillRect l="-24747" t="-19615" r="-54072"/>
            </a:stretch>
          </a:blipFill>
        </p:spPr>
        <p:txBody>
          <a:bodyPr/>
          <a:lstStyle/>
          <a:p>
            <a:endParaRPr lang="en-US"/>
          </a:p>
        </p:txBody>
      </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Beneficiary Designation</a:t>
            </a:r>
          </a:p>
        </p:txBody>
      </p:sp>
      <p:sp>
        <p:nvSpPr>
          <p:cNvPr id="13" name="TextBox 11">
            <a:extLst>
              <a:ext uri="{FF2B5EF4-FFF2-40B4-BE49-F238E27FC236}">
                <a16:creationId xmlns:a16="http://schemas.microsoft.com/office/drawing/2014/main" id="{7D1FF18D-4FE8-7AE7-B414-96AC956D5260}"/>
              </a:ext>
            </a:extLst>
          </p:cNvPr>
          <p:cNvSpPr txBox="1"/>
          <p:nvPr/>
        </p:nvSpPr>
        <p:spPr>
          <a:xfrm>
            <a:off x="1181100" y="98495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860376"/>
            <a:chOff x="0" y="0"/>
            <a:chExt cx="24384000" cy="13147168"/>
          </a:xfrm>
        </p:grpSpPr>
        <p:sp>
          <p:nvSpPr>
            <p:cNvPr id="3" name="Freeform 3"/>
            <p:cNvSpPr/>
            <p:nvPr/>
          </p:nvSpPr>
          <p:spPr>
            <a:xfrm>
              <a:off x="0" y="0"/>
              <a:ext cx="24384000" cy="13147168"/>
            </a:xfrm>
            <a:custGeom>
              <a:avLst/>
              <a:gdLst/>
              <a:ahLst/>
              <a:cxnLst/>
              <a:rect l="l" t="t" r="r" b="b"/>
              <a:pathLst>
                <a:path w="24384000" h="13147168">
                  <a:moveTo>
                    <a:pt x="0" y="0"/>
                  </a:moveTo>
                  <a:lnTo>
                    <a:pt x="24384000" y="0"/>
                  </a:lnTo>
                  <a:lnTo>
                    <a:pt x="24384000" y="13147168"/>
                  </a:lnTo>
                  <a:lnTo>
                    <a:pt x="0" y="13147168"/>
                  </a:lnTo>
                  <a:lnTo>
                    <a:pt x="0" y="0"/>
                  </a:lnTo>
                  <a:close/>
                </a:path>
              </a:pathLst>
            </a:custGeom>
            <a:blipFill>
              <a:blip r:embed="rId3">
                <a:alphaModFix amt="38000"/>
              </a:blip>
              <a:stretch>
                <a:fillRect t="-5206" b="-10711"/>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Rollover</a:t>
            </a:r>
          </a:p>
        </p:txBody>
      </p:sp>
      <p:sp>
        <p:nvSpPr>
          <p:cNvPr id="9" name="TextBox 11">
            <a:extLst>
              <a:ext uri="{FF2B5EF4-FFF2-40B4-BE49-F238E27FC236}">
                <a16:creationId xmlns:a16="http://schemas.microsoft.com/office/drawing/2014/main" id="{A7758ED5-91CE-0063-3BE7-22A0A865557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5422" cy="10329500"/>
          </a:xfrm>
          <a:custGeom>
            <a:avLst/>
            <a:gdLst/>
            <a:ahLst/>
            <a:cxnLst/>
            <a:rect l="l" t="t" r="r" b="b"/>
            <a:pathLst>
              <a:path w="18275422" h="10329500">
                <a:moveTo>
                  <a:pt x="0" y="0"/>
                </a:moveTo>
                <a:lnTo>
                  <a:pt x="18275422" y="0"/>
                </a:lnTo>
                <a:lnTo>
                  <a:pt x="18275422" y="10329500"/>
                </a:lnTo>
                <a:lnTo>
                  <a:pt x="0" y="10329500"/>
                </a:lnTo>
                <a:lnTo>
                  <a:pt x="0" y="0"/>
                </a:lnTo>
                <a:close/>
              </a:path>
            </a:pathLst>
          </a:custGeom>
          <a:blipFill>
            <a:blip r:embed="rId2"/>
            <a:stretch>
              <a:fillRect l="-12703" t="-24163" b="-8686"/>
            </a:stretch>
          </a:blipFill>
        </p:spPr>
        <p:txBody>
          <a:bodyPr/>
          <a:lstStyle/>
          <a:p>
            <a:endParaRPr lang="en-US"/>
          </a:p>
        </p:txBody>
      </p:sp>
      <p:sp>
        <p:nvSpPr>
          <p:cNvPr id="3" name="Freeform 3"/>
          <p:cNvSpPr/>
          <p:nvPr/>
        </p:nvSpPr>
        <p:spPr>
          <a:xfrm rot="5400000">
            <a:off x="3987922"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3">
              <a:alphaModFix amt="65999"/>
            </a:blip>
            <a:stretch>
              <a:fillRect l="-92814" t="-3144" b="-3144"/>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543"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862402" y="2567286"/>
            <a:ext cx="14184081" cy="6860853"/>
          </a:xfrm>
          <a:prstGeom prst="rect">
            <a:avLst/>
          </a:prstGeom>
        </p:spPr>
        <p:txBody>
          <a:bodyPr lIns="0" tIns="0" rIns="0" bIns="0" rtlCol="0" anchor="t">
            <a:spAutoFit/>
          </a:bodyPr>
          <a:lstStyle/>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Choose your account type</a:t>
            </a:r>
          </a:p>
          <a:p>
            <a:pPr algn="l">
              <a:lnSpc>
                <a:spcPts val="5280"/>
              </a:lnSpc>
            </a:pPr>
            <a:endParaRPr lang="en-US" sz="4800" dirty="0">
              <a:solidFill>
                <a:srgbClr val="000000"/>
              </a:solidFill>
              <a:latin typeface="Nunito Sans" pitchFamily="2" charset="77"/>
              <a:ea typeface="Nunito Sans 2"/>
              <a:cs typeface="Nunito Sans 2"/>
              <a:sym typeface="Nunito Sans 2"/>
            </a:endParaRPr>
          </a:p>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Understand the investment choices, fees and other details your plan</a:t>
            </a:r>
          </a:p>
          <a:p>
            <a:pPr algn="l">
              <a:lnSpc>
                <a:spcPts val="5280"/>
              </a:lnSpc>
            </a:pPr>
            <a:endParaRPr lang="en-US" sz="4800" dirty="0">
              <a:solidFill>
                <a:srgbClr val="000000"/>
              </a:solidFill>
              <a:latin typeface="Nunito Sans" pitchFamily="2" charset="77"/>
              <a:ea typeface="Nunito Sans 2"/>
              <a:cs typeface="Nunito Sans 2"/>
              <a:sym typeface="Nunito Sans 2"/>
            </a:endParaRPr>
          </a:p>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Consolidate past 401(k)s into your current plan or roll over your money to an IRA</a:t>
            </a:r>
          </a:p>
          <a:p>
            <a:pPr algn="l">
              <a:lnSpc>
                <a:spcPts val="5280"/>
              </a:lnSpc>
            </a:pPr>
            <a:endParaRPr lang="en-US" sz="4800" dirty="0">
              <a:solidFill>
                <a:srgbClr val="000000"/>
              </a:solidFill>
              <a:latin typeface="Nunito Sans" pitchFamily="2" charset="77"/>
              <a:ea typeface="Nunito Sans 2"/>
              <a:cs typeface="Nunito Sans 2"/>
              <a:sym typeface="Nunito Sans 2"/>
            </a:endParaRPr>
          </a:p>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Name beneficiaries</a:t>
            </a:r>
          </a:p>
          <a:p>
            <a:pPr algn="l">
              <a:lnSpc>
                <a:spcPts val="5759"/>
              </a:lnSpc>
            </a:pPr>
            <a:endParaRPr lang="en-US" sz="4800" dirty="0">
              <a:solidFill>
                <a:srgbClr val="000000"/>
              </a:solidFill>
              <a:latin typeface="Nunito Sans" pitchFamily="2" charset="77"/>
              <a:ea typeface="Nunito Sans 2"/>
              <a:cs typeface="Nunito Sans 2"/>
              <a:sym typeface="Nunito Sans 2"/>
            </a:endParaRPr>
          </a:p>
        </p:txBody>
      </p:sp>
      <p:sp>
        <p:nvSpPr>
          <p:cNvPr id="6" name="Freeform 6"/>
          <p:cNvSpPr/>
          <p:nvPr/>
        </p:nvSpPr>
        <p:spPr>
          <a:xfrm>
            <a:off x="1524000" y="2465202"/>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24000" y="3792347"/>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24000" y="5833043"/>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524000" y="7810337"/>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Step by Step Rollover Guidance</a:t>
            </a:r>
          </a:p>
        </p:txBody>
      </p:sp>
      <p:sp>
        <p:nvSpPr>
          <p:cNvPr id="12" name="TextBox 11">
            <a:extLst>
              <a:ext uri="{FF2B5EF4-FFF2-40B4-BE49-F238E27FC236}">
                <a16:creationId xmlns:a16="http://schemas.microsoft.com/office/drawing/2014/main" id="{D9B91153-08FF-345F-B89E-ADB204460D0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223518" y="2748105"/>
            <a:ext cx="3068028" cy="689722"/>
          </a:xfrm>
          <a:prstGeom prst="rect">
            <a:avLst/>
          </a:prstGeom>
        </p:spPr>
        <p:txBody>
          <a:bodyPr lIns="0" tIns="0" rIns="0" bIns="0" rtlCol="0" anchor="t">
            <a:spAutoFit/>
          </a:bodyPr>
          <a:lstStyle/>
          <a:p>
            <a:pPr algn="l">
              <a:lnSpc>
                <a:spcPts val="5938"/>
              </a:lnSpc>
            </a:pPr>
            <a:r>
              <a:rPr lang="en-US" sz="3298" dirty="0">
                <a:solidFill>
                  <a:srgbClr val="000000"/>
                </a:solidFill>
                <a:latin typeface="Nunito Sans" pitchFamily="2" charset="77"/>
                <a:ea typeface="Nunito Sans 1"/>
                <a:cs typeface="Nunito Sans 1"/>
                <a:sym typeface="Nunito Sans 1"/>
              </a:rPr>
              <a:t>complete view</a:t>
            </a:r>
          </a:p>
        </p:txBody>
      </p:sp>
      <p:sp>
        <p:nvSpPr>
          <p:cNvPr id="6" name="Freeform 6"/>
          <p:cNvSpPr/>
          <p:nvPr/>
        </p:nvSpPr>
        <p:spPr>
          <a:xfrm>
            <a:off x="5062897" y="2867266"/>
            <a:ext cx="6161517" cy="6161517"/>
          </a:xfrm>
          <a:custGeom>
            <a:avLst/>
            <a:gdLst/>
            <a:ahLst/>
            <a:cxnLst/>
            <a:rect l="l" t="t" r="r" b="b"/>
            <a:pathLst>
              <a:path w="6161517" h="6161517">
                <a:moveTo>
                  <a:pt x="0" y="0"/>
                </a:moveTo>
                <a:lnTo>
                  <a:pt x="6161516" y="0"/>
                </a:lnTo>
                <a:lnTo>
                  <a:pt x="6161516" y="6161517"/>
                </a:lnTo>
                <a:lnTo>
                  <a:pt x="0" y="6161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The benefits of Consolidation</a:t>
            </a:r>
          </a:p>
        </p:txBody>
      </p:sp>
      <p:sp>
        <p:nvSpPr>
          <p:cNvPr id="8" name="TextBox 8"/>
          <p:cNvSpPr txBox="1"/>
          <p:nvPr/>
        </p:nvSpPr>
        <p:spPr>
          <a:xfrm>
            <a:off x="6198234" y="4969036"/>
            <a:ext cx="3890841" cy="1070293"/>
          </a:xfrm>
          <a:prstGeom prst="rect">
            <a:avLst/>
          </a:prstGeom>
        </p:spPr>
        <p:txBody>
          <a:bodyPr wrap="square" lIns="0" tIns="0" rIns="0" bIns="0" rtlCol="0" anchor="t">
            <a:spAutoFit/>
          </a:bodyPr>
          <a:lstStyle/>
          <a:p>
            <a:pPr algn="ctr">
              <a:lnSpc>
                <a:spcPts val="9417"/>
              </a:lnSpc>
            </a:pPr>
            <a:r>
              <a:rPr lang="en-US" sz="4400" b="1" dirty="0">
                <a:solidFill>
                  <a:srgbClr val="000000"/>
                </a:solidFill>
                <a:latin typeface="Libby" pitchFamily="2" charset="0"/>
                <a:ea typeface="Lovelo 1"/>
                <a:cs typeface="Lovelo 1"/>
                <a:sym typeface="Lovelo 1"/>
              </a:rPr>
              <a:t>Simplify</a:t>
            </a:r>
          </a:p>
        </p:txBody>
      </p:sp>
      <p:sp>
        <p:nvSpPr>
          <p:cNvPr id="9" name="TextBox 9"/>
          <p:cNvSpPr txBox="1"/>
          <p:nvPr/>
        </p:nvSpPr>
        <p:spPr>
          <a:xfrm>
            <a:off x="6352181" y="5994381"/>
            <a:ext cx="3582949" cy="978858"/>
          </a:xfrm>
          <a:prstGeom prst="rect">
            <a:avLst/>
          </a:prstGeom>
        </p:spPr>
        <p:txBody>
          <a:bodyPr lIns="0" tIns="0" rIns="0" bIns="0" rtlCol="0" anchor="t">
            <a:spAutoFit/>
          </a:bodyPr>
          <a:lstStyle/>
          <a:p>
            <a:pPr algn="ctr">
              <a:lnSpc>
                <a:spcPts val="3746"/>
              </a:lnSpc>
            </a:pPr>
            <a:r>
              <a:rPr lang="en-US" sz="3861" dirty="0">
                <a:solidFill>
                  <a:srgbClr val="000000"/>
                </a:solidFill>
                <a:latin typeface="Nunito Sans" pitchFamily="2" charset="77"/>
                <a:ea typeface="Nunito Sans 2 Bold"/>
                <a:cs typeface="Nunito Sans 2 Bold"/>
                <a:sym typeface="Nunito Sans 2 Bold"/>
              </a:rPr>
              <a:t>your </a:t>
            </a:r>
          </a:p>
          <a:p>
            <a:pPr algn="ctr">
              <a:lnSpc>
                <a:spcPts val="3746"/>
              </a:lnSpc>
            </a:pPr>
            <a:r>
              <a:rPr lang="en-US" sz="3861" dirty="0">
                <a:solidFill>
                  <a:srgbClr val="000000"/>
                </a:solidFill>
                <a:latin typeface="Nunito Sans" pitchFamily="2" charset="77"/>
                <a:ea typeface="Nunito Sans 2 Bold"/>
                <a:cs typeface="Nunito Sans 2 Bold"/>
                <a:sym typeface="Nunito Sans 2 Bold"/>
              </a:rPr>
              <a:t>financial life</a:t>
            </a:r>
          </a:p>
        </p:txBody>
      </p:sp>
      <p:sp>
        <p:nvSpPr>
          <p:cNvPr id="10" name="TextBox 10"/>
          <p:cNvSpPr txBox="1"/>
          <p:nvPr/>
        </p:nvSpPr>
        <p:spPr>
          <a:xfrm>
            <a:off x="840843" y="2838369"/>
            <a:ext cx="1368957" cy="603178"/>
          </a:xfrm>
          <a:prstGeom prst="rect">
            <a:avLst/>
          </a:prstGeom>
        </p:spPr>
        <p:txBody>
          <a:bodyPr wrap="square" lIns="0" tIns="0" rIns="0" bIns="0" rtlCol="0" anchor="t">
            <a:spAutoFit/>
          </a:bodyPr>
          <a:lstStyle/>
          <a:p>
            <a:pPr algn="ctr">
              <a:lnSpc>
                <a:spcPts val="5123"/>
              </a:lnSpc>
            </a:pPr>
            <a:r>
              <a:rPr lang="en-US" sz="3600" b="1" dirty="0">
                <a:solidFill>
                  <a:srgbClr val="C22331"/>
                </a:solidFill>
                <a:latin typeface="Libby" pitchFamily="2" charset="0"/>
                <a:ea typeface="Lovelo 1"/>
                <a:cs typeface="Lovelo 1"/>
                <a:sym typeface="Lovelo 1"/>
              </a:rPr>
              <a:t>ONE</a:t>
            </a:r>
          </a:p>
        </p:txBody>
      </p:sp>
      <p:sp>
        <p:nvSpPr>
          <p:cNvPr id="11" name="TextBox 11"/>
          <p:cNvSpPr txBox="1"/>
          <p:nvPr/>
        </p:nvSpPr>
        <p:spPr>
          <a:xfrm>
            <a:off x="833454" y="3561166"/>
            <a:ext cx="4805064" cy="1164089"/>
          </a:xfrm>
          <a:prstGeom prst="rect">
            <a:avLst/>
          </a:prstGeom>
        </p:spPr>
        <p:txBody>
          <a:bodyPr lIns="0" tIns="0" rIns="0" bIns="0" rtlCol="0" anchor="t">
            <a:spAutoFit/>
          </a:bodyPr>
          <a:lstStyle/>
          <a:p>
            <a:pPr marL="633109" lvl="1" indent="-316555" algn="l">
              <a:lnSpc>
                <a:spcPts val="3049"/>
              </a:lnSpc>
              <a:buFont typeface="Arial"/>
              <a:buChar char="•"/>
            </a:pPr>
            <a:r>
              <a:rPr lang="en-US" sz="2932" dirty="0">
                <a:solidFill>
                  <a:srgbClr val="000000"/>
                </a:solidFill>
                <a:latin typeface="Nunito Sans" pitchFamily="2" charset="77"/>
                <a:ea typeface="Nunito Sans 1"/>
                <a:cs typeface="Nunito Sans 1"/>
                <a:sym typeface="Nunito Sans 1"/>
              </a:rPr>
              <a:t>ONE statement</a:t>
            </a:r>
          </a:p>
          <a:p>
            <a:pPr marL="633109" lvl="1" indent="-316555" algn="l">
              <a:lnSpc>
                <a:spcPts val="3049"/>
              </a:lnSpc>
              <a:buFont typeface="Arial"/>
              <a:buChar char="•"/>
            </a:pPr>
            <a:r>
              <a:rPr lang="en-US" sz="2932" dirty="0">
                <a:solidFill>
                  <a:srgbClr val="000000"/>
                </a:solidFill>
                <a:latin typeface="Nunito Sans" pitchFamily="2" charset="77"/>
                <a:ea typeface="Nunito Sans 1"/>
                <a:cs typeface="Nunito Sans 1"/>
                <a:sym typeface="Nunito Sans 1"/>
              </a:rPr>
              <a:t>ONE website</a:t>
            </a:r>
          </a:p>
          <a:p>
            <a:pPr marL="633109" lvl="1" indent="-316555" algn="l">
              <a:lnSpc>
                <a:spcPts val="3049"/>
              </a:lnSpc>
              <a:buFont typeface="Arial"/>
              <a:buChar char="•"/>
            </a:pPr>
            <a:r>
              <a:rPr lang="en-US" sz="2932" dirty="0">
                <a:solidFill>
                  <a:srgbClr val="000000"/>
                </a:solidFill>
                <a:latin typeface="Nunito Sans" pitchFamily="2" charset="77"/>
                <a:ea typeface="Nunito Sans 1"/>
                <a:cs typeface="Nunito Sans 1"/>
                <a:sym typeface="Nunito Sans 1"/>
              </a:rPr>
              <a:t>ONE support center</a:t>
            </a:r>
          </a:p>
        </p:txBody>
      </p:sp>
      <p:sp>
        <p:nvSpPr>
          <p:cNvPr id="12" name="TextBox 12"/>
          <p:cNvSpPr txBox="1"/>
          <p:nvPr/>
        </p:nvSpPr>
        <p:spPr>
          <a:xfrm>
            <a:off x="1099703" y="8279075"/>
            <a:ext cx="3963194" cy="822533"/>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and avoid potential costly tax penalties</a:t>
            </a:r>
          </a:p>
        </p:txBody>
      </p:sp>
      <p:sp>
        <p:nvSpPr>
          <p:cNvPr id="13" name="TextBox 13"/>
          <p:cNvSpPr txBox="1"/>
          <p:nvPr/>
        </p:nvSpPr>
        <p:spPr>
          <a:xfrm>
            <a:off x="1099686" y="7661681"/>
            <a:ext cx="4805063" cy="603178"/>
          </a:xfrm>
          <a:prstGeom prst="rect">
            <a:avLst/>
          </a:prstGeom>
        </p:spPr>
        <p:txBody>
          <a:bodyPr wrap="square" lIns="0" tIns="0" rIns="0" bIns="0" rtlCol="0" anchor="t">
            <a:spAutoFit/>
          </a:bodyPr>
          <a:lstStyle/>
          <a:p>
            <a:pPr algn="l">
              <a:lnSpc>
                <a:spcPts val="5123"/>
              </a:lnSpc>
            </a:pPr>
            <a:r>
              <a:rPr lang="en-US" sz="3600" b="1" dirty="0">
                <a:solidFill>
                  <a:srgbClr val="1D3A6C"/>
                </a:solidFill>
                <a:latin typeface="Libby" pitchFamily="2" charset="0"/>
                <a:ea typeface="Lovelo 1"/>
                <a:cs typeface="Lovelo 1"/>
                <a:sym typeface="Lovelo 1"/>
              </a:rPr>
              <a:t>Distributions</a:t>
            </a:r>
          </a:p>
        </p:txBody>
      </p:sp>
      <p:sp>
        <p:nvSpPr>
          <p:cNvPr id="14" name="TextBox 14"/>
          <p:cNvSpPr txBox="1"/>
          <p:nvPr/>
        </p:nvSpPr>
        <p:spPr>
          <a:xfrm>
            <a:off x="11580823" y="4050192"/>
            <a:ext cx="3528385" cy="822533"/>
          </a:xfrm>
          <a:prstGeom prst="rect">
            <a:avLst/>
          </a:prstGeom>
        </p:spPr>
        <p:txBody>
          <a:bodyPr wrap="square"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for managing your retirement funds</a:t>
            </a:r>
          </a:p>
        </p:txBody>
      </p:sp>
      <p:sp>
        <p:nvSpPr>
          <p:cNvPr id="15" name="TextBox 15"/>
          <p:cNvSpPr txBox="1"/>
          <p:nvPr/>
        </p:nvSpPr>
        <p:spPr>
          <a:xfrm>
            <a:off x="11559214" y="3398147"/>
            <a:ext cx="3223585" cy="601318"/>
          </a:xfrm>
          <a:prstGeom prst="rect">
            <a:avLst/>
          </a:prstGeom>
        </p:spPr>
        <p:txBody>
          <a:bodyPr wrap="square" lIns="0" tIns="0" rIns="0" bIns="0" rtlCol="0" anchor="t">
            <a:spAutoFit/>
          </a:bodyPr>
          <a:lstStyle/>
          <a:p>
            <a:pPr algn="l">
              <a:lnSpc>
                <a:spcPts val="5123"/>
              </a:lnSpc>
            </a:pPr>
            <a:r>
              <a:rPr lang="en-US" sz="3600" b="1" dirty="0">
                <a:solidFill>
                  <a:srgbClr val="06617E"/>
                </a:solidFill>
                <a:latin typeface="Libby" pitchFamily="2" charset="0"/>
                <a:ea typeface="Lovelo 1"/>
                <a:cs typeface="Lovelo 1"/>
                <a:sym typeface="Lovelo 1"/>
              </a:rPr>
              <a:t>Strategy</a:t>
            </a:r>
          </a:p>
        </p:txBody>
      </p:sp>
      <p:sp>
        <p:nvSpPr>
          <p:cNvPr id="16" name="TextBox 16"/>
          <p:cNvSpPr txBox="1"/>
          <p:nvPr/>
        </p:nvSpPr>
        <p:spPr>
          <a:xfrm>
            <a:off x="11559215" y="7858584"/>
            <a:ext cx="3963194" cy="122007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with fewer fees</a:t>
            </a:r>
          </a:p>
          <a:p>
            <a:pPr algn="l">
              <a:lnSpc>
                <a:spcPts val="3068"/>
              </a:lnSpc>
            </a:pPr>
            <a:r>
              <a:rPr lang="en-US" sz="3298" dirty="0">
                <a:solidFill>
                  <a:srgbClr val="000000"/>
                </a:solidFill>
                <a:latin typeface="Nunito Sans" pitchFamily="2" charset="77"/>
                <a:ea typeface="Nunito Sans 1"/>
                <a:cs typeface="Nunito Sans 1"/>
                <a:sym typeface="Nunito Sans 1"/>
              </a:rPr>
              <a:t>than you may </a:t>
            </a:r>
          </a:p>
          <a:p>
            <a:pPr algn="l">
              <a:lnSpc>
                <a:spcPts val="3068"/>
              </a:lnSpc>
            </a:pPr>
            <a:r>
              <a:rPr lang="en-US" sz="3298" dirty="0">
                <a:solidFill>
                  <a:srgbClr val="000000"/>
                </a:solidFill>
                <a:latin typeface="Nunito Sans" pitchFamily="2" charset="77"/>
                <a:ea typeface="Nunito Sans 1"/>
                <a:cs typeface="Nunito Sans 1"/>
                <a:sym typeface="Nunito Sans 1"/>
              </a:rPr>
              <a:t>be paying separately</a:t>
            </a:r>
          </a:p>
        </p:txBody>
      </p:sp>
      <p:sp>
        <p:nvSpPr>
          <p:cNvPr id="17" name="TextBox 17"/>
          <p:cNvSpPr txBox="1"/>
          <p:nvPr/>
        </p:nvSpPr>
        <p:spPr>
          <a:xfrm>
            <a:off x="11548790" y="7261407"/>
            <a:ext cx="5367528" cy="603178"/>
          </a:xfrm>
          <a:prstGeom prst="rect">
            <a:avLst/>
          </a:prstGeom>
        </p:spPr>
        <p:txBody>
          <a:bodyPr lIns="0" tIns="0" rIns="0" bIns="0" rtlCol="0" anchor="t">
            <a:spAutoFit/>
          </a:bodyPr>
          <a:lstStyle/>
          <a:p>
            <a:pPr algn="l">
              <a:lnSpc>
                <a:spcPts val="5123"/>
              </a:lnSpc>
            </a:pPr>
            <a:r>
              <a:rPr lang="en-US" sz="3600" b="1" dirty="0">
                <a:solidFill>
                  <a:srgbClr val="7B0712"/>
                </a:solidFill>
                <a:latin typeface="Libby" pitchFamily="2" charset="0"/>
                <a:ea typeface="Lovelo 1"/>
                <a:cs typeface="Lovelo 1"/>
                <a:sym typeface="Lovelo 1"/>
              </a:rPr>
              <a:t>Savings</a:t>
            </a:r>
          </a:p>
        </p:txBody>
      </p:sp>
      <p:sp>
        <p:nvSpPr>
          <p:cNvPr id="18" name="TextBox 18"/>
          <p:cNvSpPr txBox="1"/>
          <p:nvPr/>
        </p:nvSpPr>
        <p:spPr>
          <a:xfrm>
            <a:off x="11559215" y="2952991"/>
            <a:ext cx="3963194" cy="42498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a single</a:t>
            </a:r>
          </a:p>
        </p:txBody>
      </p:sp>
      <p:sp>
        <p:nvSpPr>
          <p:cNvPr id="19" name="TextBox 19"/>
          <p:cNvSpPr txBox="1"/>
          <p:nvPr/>
        </p:nvSpPr>
        <p:spPr>
          <a:xfrm>
            <a:off x="1099703" y="7228963"/>
            <a:ext cx="3963194" cy="42498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simplify </a:t>
            </a:r>
          </a:p>
        </p:txBody>
      </p:sp>
      <p:sp>
        <p:nvSpPr>
          <p:cNvPr id="20" name="TextBox 20"/>
          <p:cNvSpPr txBox="1"/>
          <p:nvPr/>
        </p:nvSpPr>
        <p:spPr>
          <a:xfrm>
            <a:off x="11559215" y="6844642"/>
            <a:ext cx="3963194" cy="42498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potential</a:t>
            </a:r>
          </a:p>
        </p:txBody>
      </p:sp>
      <p:sp>
        <p:nvSpPr>
          <p:cNvPr id="22" name="TextBox 11">
            <a:extLst>
              <a:ext uri="{FF2B5EF4-FFF2-40B4-BE49-F238E27FC236}">
                <a16:creationId xmlns:a16="http://schemas.microsoft.com/office/drawing/2014/main" id="{23CA1461-F0D3-D4CC-F751-ABC6EF4D1F0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Weigh Your Options thoughtfully</a:t>
            </a:r>
          </a:p>
        </p:txBody>
      </p:sp>
      <p:sp>
        <p:nvSpPr>
          <p:cNvPr id="6" name="Freeform 6"/>
          <p:cNvSpPr/>
          <p:nvPr/>
        </p:nvSpPr>
        <p:spPr>
          <a:xfrm>
            <a:off x="9144000" y="2798884"/>
            <a:ext cx="6007612" cy="5764805"/>
          </a:xfrm>
          <a:custGeom>
            <a:avLst/>
            <a:gdLst/>
            <a:ahLst/>
            <a:cxnLst/>
            <a:rect l="l" t="t" r="r" b="b"/>
            <a:pathLst>
              <a:path w="6007612" h="5764805">
                <a:moveTo>
                  <a:pt x="0" y="0"/>
                </a:moveTo>
                <a:lnTo>
                  <a:pt x="6007612" y="0"/>
                </a:lnTo>
                <a:lnTo>
                  <a:pt x="6007612" y="5764805"/>
                </a:lnTo>
                <a:lnTo>
                  <a:pt x="0" y="5764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774393" y="3218640"/>
            <a:ext cx="1829458" cy="718145"/>
          </a:xfrm>
          <a:prstGeom prst="rect">
            <a:avLst/>
          </a:prstGeom>
        </p:spPr>
        <p:txBody>
          <a:bodyPr wrap="square"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LEAVE IT WHERE IT IS</a:t>
            </a:r>
          </a:p>
        </p:txBody>
      </p:sp>
      <p:sp>
        <p:nvSpPr>
          <p:cNvPr id="8" name="TextBox 8"/>
          <p:cNvSpPr txBox="1"/>
          <p:nvPr/>
        </p:nvSpPr>
        <p:spPr>
          <a:xfrm>
            <a:off x="9643098" y="6020218"/>
            <a:ext cx="1960753" cy="1436291"/>
          </a:xfrm>
          <a:prstGeom prst="rect">
            <a:avLst/>
          </a:prstGeom>
        </p:spPr>
        <p:txBody>
          <a:bodyPr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ROLL IT INTO YOUR NEW EMPLOYER’S PLAN</a:t>
            </a:r>
          </a:p>
        </p:txBody>
      </p:sp>
      <p:sp>
        <p:nvSpPr>
          <p:cNvPr id="9" name="TextBox 9"/>
          <p:cNvSpPr txBox="1"/>
          <p:nvPr/>
        </p:nvSpPr>
        <p:spPr>
          <a:xfrm>
            <a:off x="12816961" y="6305513"/>
            <a:ext cx="1950327" cy="1795363"/>
          </a:xfrm>
          <a:prstGeom prst="rect">
            <a:avLst/>
          </a:prstGeom>
        </p:spPr>
        <p:txBody>
          <a:bodyPr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ROLL IT OVER TO A QUALIFIED RETIREMENT ACCOUNT </a:t>
            </a:r>
          </a:p>
        </p:txBody>
      </p:sp>
      <p:sp>
        <p:nvSpPr>
          <p:cNvPr id="10" name="TextBox 10"/>
          <p:cNvSpPr txBox="1"/>
          <p:nvPr/>
        </p:nvSpPr>
        <p:spPr>
          <a:xfrm>
            <a:off x="12719486" y="3355816"/>
            <a:ext cx="1408930" cy="718145"/>
          </a:xfrm>
          <a:prstGeom prst="rect">
            <a:avLst/>
          </a:prstGeom>
        </p:spPr>
        <p:txBody>
          <a:bodyPr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TAKE IT IN CASH</a:t>
            </a:r>
          </a:p>
        </p:txBody>
      </p:sp>
      <p:sp>
        <p:nvSpPr>
          <p:cNvPr id="11" name="Freeform 11"/>
          <p:cNvSpPr/>
          <p:nvPr/>
        </p:nvSpPr>
        <p:spPr>
          <a:xfrm>
            <a:off x="1049411" y="26154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744986" y="2682127"/>
            <a:ext cx="4808213" cy="5563061"/>
          </a:xfrm>
          <a:prstGeom prst="rect">
            <a:avLst/>
          </a:prstGeom>
        </p:spPr>
        <p:txBody>
          <a:bodyPr wrap="square" lIns="0" tIns="0" rIns="0" bIns="0" rtlCol="0" anchor="t">
            <a:spAutoFit/>
          </a:bodyPr>
          <a:lstStyle/>
          <a:p>
            <a:pPr algn="l">
              <a:lnSpc>
                <a:spcPts val="3600"/>
              </a:lnSpc>
            </a:pPr>
            <a:r>
              <a:rPr lang="en-US" sz="3600" spc="3" dirty="0">
                <a:solidFill>
                  <a:srgbClr val="000000"/>
                </a:solidFill>
                <a:latin typeface="Nunito Sans" pitchFamily="2" charset="77"/>
                <a:ea typeface="Nunito Sans 1"/>
                <a:cs typeface="Nunito Sans 1"/>
                <a:sym typeface="Nunito Sans 1"/>
              </a:rPr>
              <a:t>When you change jobs or retire, you’ll need to decide what to do with your retirement plan savings. </a:t>
            </a:r>
          </a:p>
          <a:p>
            <a:pPr algn="l">
              <a:lnSpc>
                <a:spcPts val="3600"/>
              </a:lnSpc>
            </a:pPr>
            <a:endParaRPr lang="en-US" sz="3600" spc="3" dirty="0">
              <a:solidFill>
                <a:srgbClr val="000000"/>
              </a:solidFill>
              <a:latin typeface="Nunito Sans" pitchFamily="2" charset="77"/>
              <a:ea typeface="Nunito Sans 1"/>
              <a:cs typeface="Nunito Sans 1"/>
              <a:sym typeface="Nunito Sans 1"/>
            </a:endParaRPr>
          </a:p>
          <a:p>
            <a:pPr algn="l">
              <a:lnSpc>
                <a:spcPts val="3600"/>
              </a:lnSpc>
            </a:pPr>
            <a:r>
              <a:rPr lang="en-US" sz="2800" spc="3" dirty="0">
                <a:solidFill>
                  <a:srgbClr val="000000"/>
                </a:solidFill>
                <a:latin typeface="Nunito Sans" pitchFamily="2" charset="77"/>
                <a:ea typeface="Nunito Sans 1"/>
                <a:cs typeface="Nunito Sans 1"/>
                <a:sym typeface="Nunito Sans 1"/>
              </a:rPr>
              <a:t>The decisions you make today will impact your future, so it’s important to weigh each option and decide which may be best for your situation.</a:t>
            </a:r>
          </a:p>
          <a:p>
            <a:pPr algn="l">
              <a:lnSpc>
                <a:spcPts val="3600"/>
              </a:lnSpc>
            </a:pPr>
            <a:endParaRPr lang="en-US" sz="3600" spc="3" dirty="0">
              <a:solidFill>
                <a:srgbClr val="000000"/>
              </a:solidFill>
              <a:latin typeface="Nunito Sans" pitchFamily="2" charset="77"/>
              <a:ea typeface="Nunito Sans 1"/>
              <a:cs typeface="Nunito Sans 1"/>
              <a:sym typeface="Nunito Sans 1"/>
            </a:endParaRPr>
          </a:p>
        </p:txBody>
      </p:sp>
      <p:sp>
        <p:nvSpPr>
          <p:cNvPr id="13" name="TextBox 13"/>
          <p:cNvSpPr txBox="1"/>
          <p:nvPr/>
        </p:nvSpPr>
        <p:spPr>
          <a:xfrm>
            <a:off x="7099909" y="3349084"/>
            <a:ext cx="1930383" cy="1776768"/>
          </a:xfrm>
          <a:prstGeom prst="rect">
            <a:avLst/>
          </a:prstGeom>
        </p:spPr>
        <p:txBody>
          <a:bodyPr lIns="0" tIns="0" rIns="0" bIns="0" rtlCol="0" anchor="t">
            <a:spAutoFit/>
          </a:bodyPr>
          <a:lstStyle/>
          <a:p>
            <a:pPr algn="r">
              <a:lnSpc>
                <a:spcPts val="2310"/>
              </a:lnSpc>
            </a:pPr>
            <a:r>
              <a:rPr lang="en-US" sz="2100" dirty="0">
                <a:solidFill>
                  <a:srgbClr val="1D3A6C"/>
                </a:solidFill>
                <a:latin typeface="Nunito Sans" pitchFamily="2" charset="77"/>
                <a:ea typeface="Nunito Sans 2 Bold"/>
                <a:cs typeface="Nunito Sans 2 Bold"/>
                <a:sym typeface="Nunito Sans 2 Bold"/>
              </a:rPr>
              <a:t>You may be charged higher fees and no longer have an HR team at your disposal</a:t>
            </a:r>
          </a:p>
        </p:txBody>
      </p:sp>
      <p:sp>
        <p:nvSpPr>
          <p:cNvPr id="14" name="TextBox 14"/>
          <p:cNvSpPr txBox="1"/>
          <p:nvPr/>
        </p:nvSpPr>
        <p:spPr>
          <a:xfrm>
            <a:off x="14767288" y="8356770"/>
            <a:ext cx="1930383" cy="302006"/>
          </a:xfrm>
          <a:prstGeom prst="rect">
            <a:avLst/>
          </a:prstGeom>
        </p:spPr>
        <p:txBody>
          <a:bodyPr lIns="0" tIns="0" rIns="0" bIns="0" rtlCol="0" anchor="t">
            <a:spAutoFit/>
          </a:bodyPr>
          <a:lstStyle/>
          <a:p>
            <a:pPr algn="l">
              <a:lnSpc>
                <a:spcPts val="2310"/>
              </a:lnSpc>
            </a:pPr>
            <a:r>
              <a:rPr lang="en-US" sz="2100" dirty="0">
                <a:solidFill>
                  <a:srgbClr val="06617E"/>
                </a:solidFill>
                <a:latin typeface="Nunito Sans" pitchFamily="2" charset="77"/>
                <a:ea typeface="Nunito Sans 2 Bold"/>
                <a:cs typeface="Nunito Sans 2 Bold"/>
                <a:sym typeface="Nunito Sans 2 Bold"/>
              </a:rPr>
              <a:t>like an IRA</a:t>
            </a:r>
          </a:p>
        </p:txBody>
      </p:sp>
      <p:sp>
        <p:nvSpPr>
          <p:cNvPr id="15" name="TextBox 15"/>
          <p:cNvSpPr txBox="1"/>
          <p:nvPr/>
        </p:nvSpPr>
        <p:spPr>
          <a:xfrm>
            <a:off x="7213617" y="7777903"/>
            <a:ext cx="1930383" cy="596958"/>
          </a:xfrm>
          <a:prstGeom prst="rect">
            <a:avLst/>
          </a:prstGeom>
        </p:spPr>
        <p:txBody>
          <a:bodyPr lIns="0" tIns="0" rIns="0" bIns="0" rtlCol="0" anchor="t">
            <a:spAutoFit/>
          </a:bodyPr>
          <a:lstStyle/>
          <a:p>
            <a:pPr algn="r">
              <a:lnSpc>
                <a:spcPts val="2310"/>
              </a:lnSpc>
            </a:pPr>
            <a:r>
              <a:rPr lang="en-US" sz="2100" dirty="0">
                <a:solidFill>
                  <a:srgbClr val="7B0712"/>
                </a:solidFill>
                <a:latin typeface="Nunito Sans" pitchFamily="2" charset="77"/>
                <a:ea typeface="Nunito Sans 2 Bold"/>
                <a:cs typeface="Nunito Sans 2 Bold"/>
                <a:sym typeface="Nunito Sans 2 Bold"/>
              </a:rPr>
              <a:t>and simplify your finances</a:t>
            </a:r>
          </a:p>
        </p:txBody>
      </p:sp>
      <p:sp>
        <p:nvSpPr>
          <p:cNvPr id="16" name="TextBox 16"/>
          <p:cNvSpPr txBox="1"/>
          <p:nvPr/>
        </p:nvSpPr>
        <p:spPr>
          <a:xfrm>
            <a:off x="15144788" y="4106374"/>
            <a:ext cx="2907788" cy="1186863"/>
          </a:xfrm>
          <a:prstGeom prst="rect">
            <a:avLst/>
          </a:prstGeom>
        </p:spPr>
        <p:txBody>
          <a:bodyPr wrap="square" lIns="0" tIns="0" rIns="0" bIns="0" rtlCol="0" anchor="t">
            <a:spAutoFit/>
          </a:bodyPr>
          <a:lstStyle/>
          <a:p>
            <a:pPr algn="l">
              <a:lnSpc>
                <a:spcPts val="2310"/>
              </a:lnSpc>
            </a:pPr>
            <a:r>
              <a:rPr lang="en-US" sz="2100" dirty="0">
                <a:solidFill>
                  <a:srgbClr val="ED193D"/>
                </a:solidFill>
                <a:latin typeface="Nunito Sans" pitchFamily="2" charset="77"/>
                <a:ea typeface="Nunito Sans 2 Bold"/>
                <a:cs typeface="Nunito Sans 2 Bold"/>
                <a:sym typeface="Nunito Sans 2 Bold"/>
              </a:rPr>
              <a:t>You will be </a:t>
            </a:r>
          </a:p>
          <a:p>
            <a:pPr algn="l">
              <a:lnSpc>
                <a:spcPts val="2310"/>
              </a:lnSpc>
            </a:pPr>
            <a:r>
              <a:rPr lang="en-US" sz="2100" dirty="0">
                <a:solidFill>
                  <a:srgbClr val="ED193D"/>
                </a:solidFill>
                <a:latin typeface="Nunito Sans" pitchFamily="2" charset="77"/>
                <a:ea typeface="Nunito Sans 2 Bold"/>
                <a:cs typeface="Nunito Sans 2 Bold"/>
                <a:sym typeface="Nunito Sans 2 Bold"/>
              </a:rPr>
              <a:t>penalized 10% for </a:t>
            </a:r>
          </a:p>
          <a:p>
            <a:pPr algn="l">
              <a:lnSpc>
                <a:spcPts val="2310"/>
              </a:lnSpc>
            </a:pPr>
            <a:r>
              <a:rPr lang="en-US" sz="2100" dirty="0">
                <a:solidFill>
                  <a:srgbClr val="ED193D"/>
                </a:solidFill>
                <a:latin typeface="Nunito Sans" pitchFamily="2" charset="77"/>
                <a:ea typeface="Nunito Sans 2 Bold"/>
                <a:cs typeface="Nunito Sans 2 Bold"/>
                <a:sym typeface="Nunito Sans 2 Bold"/>
              </a:rPr>
              <a:t>early withdrawal and taxed on this money</a:t>
            </a:r>
          </a:p>
        </p:txBody>
      </p:sp>
      <p:sp>
        <p:nvSpPr>
          <p:cNvPr id="18" name="TextBox 11">
            <a:extLst>
              <a:ext uri="{FF2B5EF4-FFF2-40B4-BE49-F238E27FC236}">
                <a16:creationId xmlns:a16="http://schemas.microsoft.com/office/drawing/2014/main" id="{FE538C0C-9CAC-F350-64FD-8229C0631FB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3316749" y="3404598"/>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982135" y="3437249"/>
            <a:ext cx="9622057" cy="1036181"/>
          </a:xfrm>
          <a:prstGeom prst="rect">
            <a:avLst/>
          </a:prstGeom>
        </p:spPr>
        <p:txBody>
          <a:bodyPr lIns="0" tIns="0" rIns="0" bIns="0" rtlCol="0" anchor="t">
            <a:spAutoFit/>
          </a:bodyPr>
          <a:lstStyle/>
          <a:p>
            <a:pPr algn="l">
              <a:lnSpc>
                <a:spcPts val="3960"/>
              </a:lnSpc>
            </a:pPr>
            <a:r>
              <a:rPr lang="en-US" sz="3600" spc="3" dirty="0">
                <a:solidFill>
                  <a:srgbClr val="000000"/>
                </a:solidFill>
                <a:latin typeface="Nunito Sans" pitchFamily="2" charset="77"/>
                <a:ea typeface="Nunito Sans 1"/>
                <a:cs typeface="Nunito Sans 1"/>
                <a:sym typeface="Nunito Sans 1"/>
              </a:rPr>
              <a:t>Labor Department </a:t>
            </a:r>
          </a:p>
          <a:p>
            <a:pPr algn="l">
              <a:lnSpc>
                <a:spcPts val="3960"/>
              </a:lnSpc>
            </a:pPr>
            <a:r>
              <a:rPr lang="en-US" sz="3600" u="sng" spc="3" dirty="0">
                <a:solidFill>
                  <a:srgbClr val="C22331"/>
                </a:solidFill>
                <a:latin typeface="Nunito Sans" pitchFamily="2" charset="77"/>
                <a:ea typeface="Nunito Sans 1 Bold"/>
                <a:cs typeface="Nunito Sans 1 Bold"/>
                <a:sym typeface="Nunito Sans 1 Bold"/>
                <a:hlinkClick r:id="rId6" tooltip="https://www.efast.dol.gov/welcome.html"/>
              </a:rPr>
              <a:t>www.efast.dol.gov/welcome.html</a:t>
            </a:r>
          </a:p>
        </p:txBody>
      </p:sp>
      <p:sp>
        <p:nvSpPr>
          <p:cNvPr id="7" name="Freeform 7"/>
          <p:cNvSpPr/>
          <p:nvPr/>
        </p:nvSpPr>
        <p:spPr>
          <a:xfrm>
            <a:off x="3316749" y="5311886"/>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230680" y="7555625"/>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39788" y="2668836"/>
            <a:ext cx="1744835" cy="6159112"/>
            <a:chOff x="0" y="0"/>
            <a:chExt cx="459545" cy="1622153"/>
          </a:xfrm>
        </p:grpSpPr>
        <p:sp>
          <p:nvSpPr>
            <p:cNvPr id="10" name="Freeform 10"/>
            <p:cNvSpPr/>
            <p:nvPr/>
          </p:nvSpPr>
          <p:spPr>
            <a:xfrm>
              <a:off x="0" y="0"/>
              <a:ext cx="459545" cy="1622153"/>
            </a:xfrm>
            <a:custGeom>
              <a:avLst/>
              <a:gdLst/>
              <a:ahLst/>
              <a:cxnLst/>
              <a:rect l="l" t="t" r="r" b="b"/>
              <a:pathLst>
                <a:path w="459545" h="1622153">
                  <a:moveTo>
                    <a:pt x="0" y="0"/>
                  </a:moveTo>
                  <a:lnTo>
                    <a:pt x="459545" y="0"/>
                  </a:lnTo>
                  <a:lnTo>
                    <a:pt x="459545" y="1622153"/>
                  </a:lnTo>
                  <a:lnTo>
                    <a:pt x="0" y="1622153"/>
                  </a:lnTo>
                  <a:close/>
                </a:path>
              </a:pathLst>
            </a:custGeom>
            <a:solidFill>
              <a:srgbClr val="1D3A6C"/>
            </a:solidFill>
          </p:spPr>
          <p:txBody>
            <a:bodyPr/>
            <a:lstStyle/>
            <a:p>
              <a:endParaRPr lang="en-US"/>
            </a:p>
          </p:txBody>
        </p:sp>
        <p:sp>
          <p:nvSpPr>
            <p:cNvPr id="11" name="TextBox 11"/>
            <p:cNvSpPr txBox="1"/>
            <p:nvPr/>
          </p:nvSpPr>
          <p:spPr>
            <a:xfrm>
              <a:off x="0" y="-38100"/>
              <a:ext cx="459545" cy="1660253"/>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33850" y="2961837"/>
            <a:ext cx="1356711" cy="1356711"/>
            <a:chOff x="0" y="0"/>
            <a:chExt cx="1808948" cy="1808948"/>
          </a:xfrm>
        </p:grpSpPr>
        <p:sp>
          <p:nvSpPr>
            <p:cNvPr id="13" name="Freeform 13"/>
            <p:cNvSpPr/>
            <p:nvPr/>
          </p:nvSpPr>
          <p:spPr>
            <a:xfrm>
              <a:off x="0" y="0"/>
              <a:ext cx="1808948" cy="1808948"/>
            </a:xfrm>
            <a:custGeom>
              <a:avLst/>
              <a:gdLst/>
              <a:ahLst/>
              <a:cxnLst/>
              <a:rect l="l" t="t" r="r" b="b"/>
              <a:pathLst>
                <a:path w="1808948" h="1808948">
                  <a:moveTo>
                    <a:pt x="0" y="0"/>
                  </a:moveTo>
                  <a:lnTo>
                    <a:pt x="1808948" y="0"/>
                  </a:lnTo>
                  <a:lnTo>
                    <a:pt x="1808948" y="1808948"/>
                  </a:lnTo>
                  <a:lnTo>
                    <a:pt x="0" y="18089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4" name="TextBox 14"/>
          <p:cNvSpPr txBox="1"/>
          <p:nvPr/>
        </p:nvSpPr>
        <p:spPr>
          <a:xfrm>
            <a:off x="1028700" y="885825"/>
            <a:ext cx="16844389"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How to find past retirement accounts</a:t>
            </a:r>
          </a:p>
        </p:txBody>
      </p:sp>
      <p:grpSp>
        <p:nvGrpSpPr>
          <p:cNvPr id="16" name="Group 16"/>
          <p:cNvGrpSpPr/>
          <p:nvPr/>
        </p:nvGrpSpPr>
        <p:grpSpPr>
          <a:xfrm>
            <a:off x="1533850" y="4990821"/>
            <a:ext cx="1356711" cy="1356711"/>
            <a:chOff x="0" y="0"/>
            <a:chExt cx="1808948" cy="1808948"/>
          </a:xfrm>
        </p:grpSpPr>
        <p:sp>
          <p:nvSpPr>
            <p:cNvPr id="17" name="Freeform 17"/>
            <p:cNvSpPr/>
            <p:nvPr/>
          </p:nvSpPr>
          <p:spPr>
            <a:xfrm>
              <a:off x="0" y="0"/>
              <a:ext cx="1808948" cy="1808948"/>
            </a:xfrm>
            <a:custGeom>
              <a:avLst/>
              <a:gdLst/>
              <a:ahLst/>
              <a:cxnLst/>
              <a:rect l="l" t="t" r="r" b="b"/>
              <a:pathLst>
                <a:path w="1808948" h="1808948">
                  <a:moveTo>
                    <a:pt x="0" y="0"/>
                  </a:moveTo>
                  <a:lnTo>
                    <a:pt x="1808948" y="0"/>
                  </a:lnTo>
                  <a:lnTo>
                    <a:pt x="1808948" y="1808948"/>
                  </a:lnTo>
                  <a:lnTo>
                    <a:pt x="0" y="18089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18" name="Group 18"/>
          <p:cNvGrpSpPr/>
          <p:nvPr/>
        </p:nvGrpSpPr>
        <p:grpSpPr>
          <a:xfrm>
            <a:off x="1533850" y="7234561"/>
            <a:ext cx="1356711" cy="1356711"/>
            <a:chOff x="0" y="0"/>
            <a:chExt cx="1808948" cy="1808948"/>
          </a:xfrm>
        </p:grpSpPr>
        <p:sp>
          <p:nvSpPr>
            <p:cNvPr id="19" name="Freeform 19"/>
            <p:cNvSpPr/>
            <p:nvPr/>
          </p:nvSpPr>
          <p:spPr>
            <a:xfrm>
              <a:off x="0" y="0"/>
              <a:ext cx="1808948" cy="1808948"/>
            </a:xfrm>
            <a:custGeom>
              <a:avLst/>
              <a:gdLst/>
              <a:ahLst/>
              <a:cxnLst/>
              <a:rect l="l" t="t" r="r" b="b"/>
              <a:pathLst>
                <a:path w="1808948" h="1808948">
                  <a:moveTo>
                    <a:pt x="0" y="0"/>
                  </a:moveTo>
                  <a:lnTo>
                    <a:pt x="1808948" y="0"/>
                  </a:lnTo>
                  <a:lnTo>
                    <a:pt x="1808948" y="1808948"/>
                  </a:lnTo>
                  <a:lnTo>
                    <a:pt x="0" y="18089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20" name="TextBox 20"/>
          <p:cNvSpPr txBox="1"/>
          <p:nvPr/>
        </p:nvSpPr>
        <p:spPr>
          <a:xfrm>
            <a:off x="3854946" y="5247578"/>
            <a:ext cx="11078947" cy="1036181"/>
          </a:xfrm>
          <a:prstGeom prst="rect">
            <a:avLst/>
          </a:prstGeom>
        </p:spPr>
        <p:txBody>
          <a:bodyPr lIns="0" tIns="0" rIns="0" bIns="0" rtlCol="0" anchor="t">
            <a:spAutoFit/>
          </a:bodyPr>
          <a:lstStyle/>
          <a:p>
            <a:pPr algn="l">
              <a:lnSpc>
                <a:spcPts val="3960"/>
              </a:lnSpc>
            </a:pPr>
            <a:r>
              <a:rPr lang="en-US" sz="3600" spc="3" dirty="0">
                <a:solidFill>
                  <a:srgbClr val="000000"/>
                </a:solidFill>
                <a:latin typeface="Nunito Sans" pitchFamily="2" charset="77"/>
                <a:ea typeface="Nunito Sans 1"/>
                <a:cs typeface="Nunito Sans 1"/>
                <a:sym typeface="Nunito Sans 1"/>
              </a:rPr>
              <a:t>National Registry of Unclaimed Retirement Benefits </a:t>
            </a:r>
            <a:r>
              <a:rPr lang="en-US" sz="3600" spc="3" dirty="0">
                <a:solidFill>
                  <a:srgbClr val="C22331"/>
                </a:solidFill>
                <a:latin typeface="Nunito Sans" pitchFamily="2" charset="77"/>
                <a:ea typeface="Nunito Sans 1 Bold"/>
                <a:cs typeface="Nunito Sans 1 Bold"/>
                <a:sym typeface="Nunito Sans 1 Bold"/>
                <a:hlinkClick r:id="rId13" tooltip="https://unclaimedretirementbenefits.com/"/>
              </a:rPr>
              <a:t>unclaimedretirementbenefits.com</a:t>
            </a:r>
          </a:p>
        </p:txBody>
      </p:sp>
      <p:sp>
        <p:nvSpPr>
          <p:cNvPr id="21" name="TextBox 21"/>
          <p:cNvSpPr txBox="1"/>
          <p:nvPr/>
        </p:nvSpPr>
        <p:spPr>
          <a:xfrm>
            <a:off x="3854946" y="7444543"/>
            <a:ext cx="12125452" cy="1036181"/>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National Association of Unclaimed Property Administrators </a:t>
            </a:r>
          </a:p>
          <a:p>
            <a:pPr algn="l">
              <a:lnSpc>
                <a:spcPts val="3960"/>
              </a:lnSpc>
            </a:pPr>
            <a:r>
              <a:rPr lang="en-US" sz="3600" dirty="0">
                <a:solidFill>
                  <a:srgbClr val="C22331"/>
                </a:solidFill>
                <a:latin typeface="Nunito Sans" pitchFamily="2" charset="77"/>
                <a:ea typeface="Nunito Sans 1 Bold"/>
                <a:cs typeface="Nunito Sans 1 Bold"/>
                <a:sym typeface="Nunito Sans 1 Bold"/>
                <a:hlinkClick r:id="rId14" tooltip="https://unclaimed.org/search/"/>
              </a:rPr>
              <a:t>unclaimed.org/search</a:t>
            </a:r>
          </a:p>
        </p:txBody>
      </p:sp>
      <p:sp>
        <p:nvSpPr>
          <p:cNvPr id="22" name="TextBox 11">
            <a:extLst>
              <a:ext uri="{FF2B5EF4-FFF2-40B4-BE49-F238E27FC236}">
                <a16:creationId xmlns:a16="http://schemas.microsoft.com/office/drawing/2014/main" id="{8075EA68-4904-4884-4181-CE6722504D3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6624"/>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38000"/>
              </a:blip>
              <a:stretch>
                <a:fillRect t="-15356" b="-3087"/>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Pre-Tax vs ROTH</a:t>
            </a:r>
          </a:p>
        </p:txBody>
      </p:sp>
      <p:sp>
        <p:nvSpPr>
          <p:cNvPr id="9" name="TextBox 11">
            <a:extLst>
              <a:ext uri="{FF2B5EF4-FFF2-40B4-BE49-F238E27FC236}">
                <a16:creationId xmlns:a16="http://schemas.microsoft.com/office/drawing/2014/main" id="{60B704D3-8F2D-8F7D-0B57-E64A1C07EB8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2534996" y="7802582"/>
            <a:ext cx="2165242" cy="1312459"/>
            <a:chOff x="0" y="0"/>
            <a:chExt cx="791524" cy="479781"/>
          </a:xfrm>
        </p:grpSpPr>
        <p:sp>
          <p:nvSpPr>
            <p:cNvPr id="6" name="Freeform 6"/>
            <p:cNvSpPr/>
            <p:nvPr/>
          </p:nvSpPr>
          <p:spPr>
            <a:xfrm>
              <a:off x="16891" y="16891"/>
              <a:ext cx="757682" cy="445897"/>
            </a:xfrm>
            <a:custGeom>
              <a:avLst/>
              <a:gdLst/>
              <a:ahLst/>
              <a:cxnLst/>
              <a:rect l="l" t="t" r="r" b="b"/>
              <a:pathLst>
                <a:path w="757682" h="445897">
                  <a:moveTo>
                    <a:pt x="0" y="111506"/>
                  </a:moveTo>
                  <a:lnTo>
                    <a:pt x="528066" y="111506"/>
                  </a:lnTo>
                  <a:lnTo>
                    <a:pt x="528066" y="0"/>
                  </a:lnTo>
                  <a:lnTo>
                    <a:pt x="757682" y="223012"/>
                  </a:lnTo>
                  <a:lnTo>
                    <a:pt x="528066" y="445897"/>
                  </a:lnTo>
                  <a:lnTo>
                    <a:pt x="528066" y="334518"/>
                  </a:lnTo>
                  <a:lnTo>
                    <a:pt x="0" y="334518"/>
                  </a:lnTo>
                  <a:close/>
                </a:path>
              </a:pathLst>
            </a:custGeom>
            <a:solidFill>
              <a:srgbClr val="06617E"/>
            </a:solidFill>
          </p:spPr>
          <p:txBody>
            <a:bodyPr/>
            <a:lstStyle/>
            <a:p>
              <a:endParaRPr lang="en-US"/>
            </a:p>
          </p:txBody>
        </p:sp>
        <p:sp>
          <p:nvSpPr>
            <p:cNvPr id="7" name="Freeform 7"/>
            <p:cNvSpPr/>
            <p:nvPr/>
          </p:nvSpPr>
          <p:spPr>
            <a:xfrm>
              <a:off x="0" y="-1397"/>
              <a:ext cx="791464" cy="482473"/>
            </a:xfrm>
            <a:custGeom>
              <a:avLst/>
              <a:gdLst/>
              <a:ahLst/>
              <a:cxnLst/>
              <a:rect l="l" t="t" r="r" b="b"/>
              <a:pathLst>
                <a:path w="791464" h="482473">
                  <a:moveTo>
                    <a:pt x="16891" y="112903"/>
                  </a:moveTo>
                  <a:lnTo>
                    <a:pt x="544957" y="112903"/>
                  </a:lnTo>
                  <a:lnTo>
                    <a:pt x="544957" y="129794"/>
                  </a:lnTo>
                  <a:lnTo>
                    <a:pt x="528066" y="129794"/>
                  </a:lnTo>
                  <a:lnTo>
                    <a:pt x="528066" y="18288"/>
                  </a:lnTo>
                  <a:cubicBezTo>
                    <a:pt x="528066" y="11430"/>
                    <a:pt x="532130" y="5334"/>
                    <a:pt x="538353" y="2667"/>
                  </a:cubicBezTo>
                  <a:cubicBezTo>
                    <a:pt x="544576" y="0"/>
                    <a:pt x="551815" y="1397"/>
                    <a:pt x="556768" y="6096"/>
                  </a:cubicBezTo>
                  <a:lnTo>
                    <a:pt x="786384" y="229108"/>
                  </a:lnTo>
                  <a:cubicBezTo>
                    <a:pt x="789686" y="232283"/>
                    <a:pt x="791464" y="236728"/>
                    <a:pt x="791464" y="241300"/>
                  </a:cubicBezTo>
                  <a:cubicBezTo>
                    <a:pt x="791464" y="245872"/>
                    <a:pt x="789559" y="250317"/>
                    <a:pt x="786384" y="253492"/>
                  </a:cubicBezTo>
                  <a:lnTo>
                    <a:pt x="556768" y="476377"/>
                  </a:lnTo>
                  <a:cubicBezTo>
                    <a:pt x="551942" y="481076"/>
                    <a:pt x="544703" y="482473"/>
                    <a:pt x="538353" y="479806"/>
                  </a:cubicBezTo>
                  <a:cubicBezTo>
                    <a:pt x="532003" y="477139"/>
                    <a:pt x="528066" y="471043"/>
                    <a:pt x="528066" y="464185"/>
                  </a:cubicBezTo>
                  <a:lnTo>
                    <a:pt x="528066" y="352806"/>
                  </a:lnTo>
                  <a:lnTo>
                    <a:pt x="544957" y="352806"/>
                  </a:lnTo>
                  <a:lnTo>
                    <a:pt x="544957" y="369697"/>
                  </a:lnTo>
                  <a:lnTo>
                    <a:pt x="16891" y="369697"/>
                  </a:lnTo>
                  <a:cubicBezTo>
                    <a:pt x="7620" y="369697"/>
                    <a:pt x="0" y="362077"/>
                    <a:pt x="0" y="352806"/>
                  </a:cubicBezTo>
                  <a:lnTo>
                    <a:pt x="0" y="129794"/>
                  </a:lnTo>
                  <a:cubicBezTo>
                    <a:pt x="0" y="120396"/>
                    <a:pt x="7620" y="112903"/>
                    <a:pt x="16891" y="112903"/>
                  </a:cubicBezTo>
                  <a:moveTo>
                    <a:pt x="16891" y="146812"/>
                  </a:moveTo>
                  <a:lnTo>
                    <a:pt x="16891" y="129794"/>
                  </a:lnTo>
                  <a:lnTo>
                    <a:pt x="33909" y="129794"/>
                  </a:lnTo>
                  <a:lnTo>
                    <a:pt x="33909" y="352806"/>
                  </a:lnTo>
                  <a:lnTo>
                    <a:pt x="16891" y="352806"/>
                  </a:lnTo>
                  <a:lnTo>
                    <a:pt x="16891" y="335788"/>
                  </a:lnTo>
                  <a:lnTo>
                    <a:pt x="544957" y="335788"/>
                  </a:lnTo>
                  <a:cubicBezTo>
                    <a:pt x="554355" y="335788"/>
                    <a:pt x="561848" y="343408"/>
                    <a:pt x="561848" y="352679"/>
                  </a:cubicBezTo>
                  <a:lnTo>
                    <a:pt x="561848" y="464185"/>
                  </a:lnTo>
                  <a:lnTo>
                    <a:pt x="544957" y="464185"/>
                  </a:lnTo>
                  <a:lnTo>
                    <a:pt x="533146" y="451993"/>
                  </a:lnTo>
                  <a:lnTo>
                    <a:pt x="762762" y="229108"/>
                  </a:lnTo>
                  <a:lnTo>
                    <a:pt x="774573" y="241300"/>
                  </a:lnTo>
                  <a:lnTo>
                    <a:pt x="762762" y="253492"/>
                  </a:lnTo>
                  <a:lnTo>
                    <a:pt x="533146" y="30480"/>
                  </a:lnTo>
                  <a:lnTo>
                    <a:pt x="544957" y="18288"/>
                  </a:lnTo>
                  <a:lnTo>
                    <a:pt x="561848" y="18288"/>
                  </a:lnTo>
                  <a:lnTo>
                    <a:pt x="561848" y="129794"/>
                  </a:lnTo>
                  <a:cubicBezTo>
                    <a:pt x="561848" y="139192"/>
                    <a:pt x="554228" y="146685"/>
                    <a:pt x="544957" y="146685"/>
                  </a:cubicBezTo>
                  <a:lnTo>
                    <a:pt x="16891" y="146685"/>
                  </a:lnTo>
                  <a:close/>
                </a:path>
              </a:pathLst>
            </a:custGeom>
            <a:solidFill>
              <a:srgbClr val="06617E"/>
            </a:solidFill>
          </p:spPr>
          <p:txBody>
            <a:bodyPr/>
            <a:lstStyle/>
            <a:p>
              <a:endParaRPr lang="en-US"/>
            </a:p>
          </p:txBody>
        </p:sp>
      </p:grpSp>
      <p:grpSp>
        <p:nvGrpSpPr>
          <p:cNvPr id="8" name="Group 8"/>
          <p:cNvGrpSpPr/>
          <p:nvPr/>
        </p:nvGrpSpPr>
        <p:grpSpPr>
          <a:xfrm rot="-10800000">
            <a:off x="6265456" y="7802582"/>
            <a:ext cx="2165242" cy="1312459"/>
            <a:chOff x="0" y="0"/>
            <a:chExt cx="791524" cy="479781"/>
          </a:xfrm>
        </p:grpSpPr>
        <p:sp>
          <p:nvSpPr>
            <p:cNvPr id="9" name="Freeform 9"/>
            <p:cNvSpPr/>
            <p:nvPr/>
          </p:nvSpPr>
          <p:spPr>
            <a:xfrm>
              <a:off x="16891" y="16891"/>
              <a:ext cx="757682" cy="445897"/>
            </a:xfrm>
            <a:custGeom>
              <a:avLst/>
              <a:gdLst/>
              <a:ahLst/>
              <a:cxnLst/>
              <a:rect l="l" t="t" r="r" b="b"/>
              <a:pathLst>
                <a:path w="757682" h="445897">
                  <a:moveTo>
                    <a:pt x="0" y="111506"/>
                  </a:moveTo>
                  <a:lnTo>
                    <a:pt x="528066" y="111506"/>
                  </a:lnTo>
                  <a:lnTo>
                    <a:pt x="528066" y="0"/>
                  </a:lnTo>
                  <a:lnTo>
                    <a:pt x="757682" y="223012"/>
                  </a:lnTo>
                  <a:lnTo>
                    <a:pt x="528066" y="445897"/>
                  </a:lnTo>
                  <a:lnTo>
                    <a:pt x="528066" y="334518"/>
                  </a:lnTo>
                  <a:lnTo>
                    <a:pt x="0" y="334518"/>
                  </a:lnTo>
                  <a:close/>
                </a:path>
              </a:pathLst>
            </a:custGeom>
            <a:solidFill>
              <a:srgbClr val="06617E"/>
            </a:solidFill>
          </p:spPr>
          <p:txBody>
            <a:bodyPr/>
            <a:lstStyle/>
            <a:p>
              <a:endParaRPr lang="en-US"/>
            </a:p>
          </p:txBody>
        </p:sp>
        <p:sp>
          <p:nvSpPr>
            <p:cNvPr id="10" name="Freeform 10"/>
            <p:cNvSpPr/>
            <p:nvPr/>
          </p:nvSpPr>
          <p:spPr>
            <a:xfrm>
              <a:off x="0" y="-1397"/>
              <a:ext cx="791464" cy="482473"/>
            </a:xfrm>
            <a:custGeom>
              <a:avLst/>
              <a:gdLst/>
              <a:ahLst/>
              <a:cxnLst/>
              <a:rect l="l" t="t" r="r" b="b"/>
              <a:pathLst>
                <a:path w="791464" h="482473">
                  <a:moveTo>
                    <a:pt x="16891" y="112903"/>
                  </a:moveTo>
                  <a:lnTo>
                    <a:pt x="544957" y="112903"/>
                  </a:lnTo>
                  <a:lnTo>
                    <a:pt x="544957" y="129794"/>
                  </a:lnTo>
                  <a:lnTo>
                    <a:pt x="528066" y="129794"/>
                  </a:lnTo>
                  <a:lnTo>
                    <a:pt x="528066" y="18288"/>
                  </a:lnTo>
                  <a:cubicBezTo>
                    <a:pt x="528066" y="11430"/>
                    <a:pt x="532130" y="5334"/>
                    <a:pt x="538353" y="2667"/>
                  </a:cubicBezTo>
                  <a:cubicBezTo>
                    <a:pt x="544576" y="0"/>
                    <a:pt x="551815" y="1397"/>
                    <a:pt x="556768" y="6096"/>
                  </a:cubicBezTo>
                  <a:lnTo>
                    <a:pt x="786384" y="229108"/>
                  </a:lnTo>
                  <a:cubicBezTo>
                    <a:pt x="789686" y="232283"/>
                    <a:pt x="791464" y="236728"/>
                    <a:pt x="791464" y="241300"/>
                  </a:cubicBezTo>
                  <a:cubicBezTo>
                    <a:pt x="791464" y="245872"/>
                    <a:pt x="789559" y="250317"/>
                    <a:pt x="786384" y="253492"/>
                  </a:cubicBezTo>
                  <a:lnTo>
                    <a:pt x="556768" y="476377"/>
                  </a:lnTo>
                  <a:cubicBezTo>
                    <a:pt x="551942" y="481076"/>
                    <a:pt x="544703" y="482473"/>
                    <a:pt x="538353" y="479806"/>
                  </a:cubicBezTo>
                  <a:cubicBezTo>
                    <a:pt x="532003" y="477139"/>
                    <a:pt x="528066" y="471043"/>
                    <a:pt x="528066" y="464185"/>
                  </a:cubicBezTo>
                  <a:lnTo>
                    <a:pt x="528066" y="352806"/>
                  </a:lnTo>
                  <a:lnTo>
                    <a:pt x="544957" y="352806"/>
                  </a:lnTo>
                  <a:lnTo>
                    <a:pt x="544957" y="369697"/>
                  </a:lnTo>
                  <a:lnTo>
                    <a:pt x="16891" y="369697"/>
                  </a:lnTo>
                  <a:cubicBezTo>
                    <a:pt x="7620" y="369697"/>
                    <a:pt x="0" y="362077"/>
                    <a:pt x="0" y="352806"/>
                  </a:cubicBezTo>
                  <a:lnTo>
                    <a:pt x="0" y="129794"/>
                  </a:lnTo>
                  <a:cubicBezTo>
                    <a:pt x="0" y="120396"/>
                    <a:pt x="7620" y="112903"/>
                    <a:pt x="16891" y="112903"/>
                  </a:cubicBezTo>
                  <a:moveTo>
                    <a:pt x="16891" y="146812"/>
                  </a:moveTo>
                  <a:lnTo>
                    <a:pt x="16891" y="129794"/>
                  </a:lnTo>
                  <a:lnTo>
                    <a:pt x="33909" y="129794"/>
                  </a:lnTo>
                  <a:lnTo>
                    <a:pt x="33909" y="352806"/>
                  </a:lnTo>
                  <a:lnTo>
                    <a:pt x="16891" y="352806"/>
                  </a:lnTo>
                  <a:lnTo>
                    <a:pt x="16891" y="335788"/>
                  </a:lnTo>
                  <a:lnTo>
                    <a:pt x="544957" y="335788"/>
                  </a:lnTo>
                  <a:cubicBezTo>
                    <a:pt x="554355" y="335788"/>
                    <a:pt x="561848" y="343408"/>
                    <a:pt x="561848" y="352679"/>
                  </a:cubicBezTo>
                  <a:lnTo>
                    <a:pt x="561848" y="464185"/>
                  </a:lnTo>
                  <a:lnTo>
                    <a:pt x="544957" y="464185"/>
                  </a:lnTo>
                  <a:lnTo>
                    <a:pt x="533146" y="451993"/>
                  </a:lnTo>
                  <a:lnTo>
                    <a:pt x="762762" y="229108"/>
                  </a:lnTo>
                  <a:lnTo>
                    <a:pt x="774573" y="241300"/>
                  </a:lnTo>
                  <a:lnTo>
                    <a:pt x="762762" y="253492"/>
                  </a:lnTo>
                  <a:lnTo>
                    <a:pt x="533146" y="30480"/>
                  </a:lnTo>
                  <a:lnTo>
                    <a:pt x="544957" y="18288"/>
                  </a:lnTo>
                  <a:lnTo>
                    <a:pt x="561848" y="18288"/>
                  </a:lnTo>
                  <a:lnTo>
                    <a:pt x="561848" y="129794"/>
                  </a:lnTo>
                  <a:cubicBezTo>
                    <a:pt x="561848" y="139192"/>
                    <a:pt x="554228" y="146685"/>
                    <a:pt x="544957" y="146685"/>
                  </a:cubicBezTo>
                  <a:lnTo>
                    <a:pt x="16891" y="146685"/>
                  </a:lnTo>
                  <a:close/>
                </a:path>
              </a:pathLst>
            </a:custGeom>
            <a:solidFill>
              <a:srgbClr val="06617E"/>
            </a:solidFill>
          </p:spPr>
          <p:txBody>
            <a:bodyPr/>
            <a:lstStyle/>
            <a:p>
              <a:endParaRPr lang="en-US" dirty="0"/>
            </a:p>
          </p:txBody>
        </p:sp>
      </p:grpSp>
      <p:grpSp>
        <p:nvGrpSpPr>
          <p:cNvPr id="11" name="Group 11"/>
          <p:cNvGrpSpPr/>
          <p:nvPr/>
        </p:nvGrpSpPr>
        <p:grpSpPr>
          <a:xfrm>
            <a:off x="11885894" y="7876117"/>
            <a:ext cx="2135334" cy="1294330"/>
            <a:chOff x="0" y="0"/>
            <a:chExt cx="2847112" cy="1725774"/>
          </a:xfrm>
        </p:grpSpPr>
        <p:grpSp>
          <p:nvGrpSpPr>
            <p:cNvPr id="12" name="Group 12"/>
            <p:cNvGrpSpPr/>
            <p:nvPr/>
          </p:nvGrpSpPr>
          <p:grpSpPr>
            <a:xfrm>
              <a:off x="0" y="0"/>
              <a:ext cx="2847112" cy="1725774"/>
              <a:chOff x="0" y="0"/>
              <a:chExt cx="791524" cy="479781"/>
            </a:xfrm>
          </p:grpSpPr>
          <p:sp>
            <p:nvSpPr>
              <p:cNvPr id="13" name="Freeform 13"/>
              <p:cNvSpPr/>
              <p:nvPr/>
            </p:nvSpPr>
            <p:spPr>
              <a:xfrm>
                <a:off x="16891" y="16891"/>
                <a:ext cx="757682" cy="445897"/>
              </a:xfrm>
              <a:custGeom>
                <a:avLst/>
                <a:gdLst/>
                <a:ahLst/>
                <a:cxnLst/>
                <a:rect l="l" t="t" r="r" b="b"/>
                <a:pathLst>
                  <a:path w="757682" h="445897">
                    <a:moveTo>
                      <a:pt x="0" y="111506"/>
                    </a:moveTo>
                    <a:lnTo>
                      <a:pt x="528066" y="111506"/>
                    </a:lnTo>
                    <a:lnTo>
                      <a:pt x="528066" y="0"/>
                    </a:lnTo>
                    <a:lnTo>
                      <a:pt x="757682" y="223012"/>
                    </a:lnTo>
                    <a:lnTo>
                      <a:pt x="528066" y="445897"/>
                    </a:lnTo>
                    <a:lnTo>
                      <a:pt x="528066" y="334518"/>
                    </a:lnTo>
                    <a:lnTo>
                      <a:pt x="0" y="334518"/>
                    </a:lnTo>
                    <a:close/>
                  </a:path>
                </a:pathLst>
              </a:custGeom>
              <a:solidFill>
                <a:srgbClr val="6E6674"/>
              </a:solidFill>
            </p:spPr>
            <p:txBody>
              <a:bodyPr/>
              <a:lstStyle/>
              <a:p>
                <a:endParaRPr lang="en-US"/>
              </a:p>
            </p:txBody>
          </p:sp>
          <p:sp>
            <p:nvSpPr>
              <p:cNvPr id="14" name="Freeform 14"/>
              <p:cNvSpPr/>
              <p:nvPr/>
            </p:nvSpPr>
            <p:spPr>
              <a:xfrm>
                <a:off x="0" y="-1397"/>
                <a:ext cx="791464" cy="482473"/>
              </a:xfrm>
              <a:custGeom>
                <a:avLst/>
                <a:gdLst/>
                <a:ahLst/>
                <a:cxnLst/>
                <a:rect l="l" t="t" r="r" b="b"/>
                <a:pathLst>
                  <a:path w="791464" h="482473">
                    <a:moveTo>
                      <a:pt x="16891" y="112903"/>
                    </a:moveTo>
                    <a:lnTo>
                      <a:pt x="544957" y="112903"/>
                    </a:lnTo>
                    <a:lnTo>
                      <a:pt x="544957" y="129794"/>
                    </a:lnTo>
                    <a:lnTo>
                      <a:pt x="528066" y="129794"/>
                    </a:lnTo>
                    <a:lnTo>
                      <a:pt x="528066" y="18288"/>
                    </a:lnTo>
                    <a:cubicBezTo>
                      <a:pt x="528066" y="11430"/>
                      <a:pt x="532130" y="5334"/>
                      <a:pt x="538353" y="2667"/>
                    </a:cubicBezTo>
                    <a:cubicBezTo>
                      <a:pt x="544576" y="0"/>
                      <a:pt x="551815" y="1397"/>
                      <a:pt x="556768" y="6096"/>
                    </a:cubicBezTo>
                    <a:lnTo>
                      <a:pt x="786384" y="229108"/>
                    </a:lnTo>
                    <a:cubicBezTo>
                      <a:pt x="789686" y="232283"/>
                      <a:pt x="791464" y="236728"/>
                      <a:pt x="791464" y="241300"/>
                    </a:cubicBezTo>
                    <a:cubicBezTo>
                      <a:pt x="791464" y="245872"/>
                      <a:pt x="789559" y="250317"/>
                      <a:pt x="786384" y="253492"/>
                    </a:cubicBezTo>
                    <a:lnTo>
                      <a:pt x="556768" y="476377"/>
                    </a:lnTo>
                    <a:cubicBezTo>
                      <a:pt x="551942" y="481076"/>
                      <a:pt x="544703" y="482473"/>
                      <a:pt x="538353" y="479806"/>
                    </a:cubicBezTo>
                    <a:cubicBezTo>
                      <a:pt x="532003" y="477139"/>
                      <a:pt x="528066" y="471043"/>
                      <a:pt x="528066" y="464185"/>
                    </a:cubicBezTo>
                    <a:lnTo>
                      <a:pt x="528066" y="352806"/>
                    </a:lnTo>
                    <a:lnTo>
                      <a:pt x="544957" y="352806"/>
                    </a:lnTo>
                    <a:lnTo>
                      <a:pt x="544957" y="369697"/>
                    </a:lnTo>
                    <a:lnTo>
                      <a:pt x="16891" y="369697"/>
                    </a:lnTo>
                    <a:cubicBezTo>
                      <a:pt x="7620" y="369697"/>
                      <a:pt x="0" y="362077"/>
                      <a:pt x="0" y="352806"/>
                    </a:cubicBezTo>
                    <a:lnTo>
                      <a:pt x="0" y="129794"/>
                    </a:lnTo>
                    <a:cubicBezTo>
                      <a:pt x="0" y="120396"/>
                      <a:pt x="7620" y="112903"/>
                      <a:pt x="16891" y="112903"/>
                    </a:cubicBezTo>
                    <a:moveTo>
                      <a:pt x="16891" y="146812"/>
                    </a:moveTo>
                    <a:lnTo>
                      <a:pt x="16891" y="129794"/>
                    </a:lnTo>
                    <a:lnTo>
                      <a:pt x="33909" y="129794"/>
                    </a:lnTo>
                    <a:lnTo>
                      <a:pt x="33909" y="352806"/>
                    </a:lnTo>
                    <a:lnTo>
                      <a:pt x="16891" y="352806"/>
                    </a:lnTo>
                    <a:lnTo>
                      <a:pt x="16891" y="335788"/>
                    </a:lnTo>
                    <a:lnTo>
                      <a:pt x="544957" y="335788"/>
                    </a:lnTo>
                    <a:cubicBezTo>
                      <a:pt x="554355" y="335788"/>
                      <a:pt x="561848" y="343408"/>
                      <a:pt x="561848" y="352679"/>
                    </a:cubicBezTo>
                    <a:lnTo>
                      <a:pt x="561848" y="464185"/>
                    </a:lnTo>
                    <a:lnTo>
                      <a:pt x="544957" y="464185"/>
                    </a:lnTo>
                    <a:lnTo>
                      <a:pt x="533146" y="451993"/>
                    </a:lnTo>
                    <a:lnTo>
                      <a:pt x="762762" y="229108"/>
                    </a:lnTo>
                    <a:lnTo>
                      <a:pt x="774573" y="241300"/>
                    </a:lnTo>
                    <a:lnTo>
                      <a:pt x="762762" y="253492"/>
                    </a:lnTo>
                    <a:lnTo>
                      <a:pt x="533146" y="30480"/>
                    </a:lnTo>
                    <a:lnTo>
                      <a:pt x="544957" y="18288"/>
                    </a:lnTo>
                    <a:lnTo>
                      <a:pt x="561848" y="18288"/>
                    </a:lnTo>
                    <a:lnTo>
                      <a:pt x="561848" y="129794"/>
                    </a:lnTo>
                    <a:cubicBezTo>
                      <a:pt x="561848" y="139192"/>
                      <a:pt x="554228" y="146685"/>
                      <a:pt x="544957" y="146685"/>
                    </a:cubicBezTo>
                    <a:lnTo>
                      <a:pt x="16891" y="146685"/>
                    </a:lnTo>
                    <a:close/>
                  </a:path>
                </a:pathLst>
              </a:custGeom>
              <a:solidFill>
                <a:srgbClr val="6E6674"/>
              </a:solidFill>
            </p:spPr>
            <p:txBody>
              <a:bodyPr/>
              <a:lstStyle/>
              <a:p>
                <a:endParaRPr lang="en-US"/>
              </a:p>
            </p:txBody>
          </p:sp>
        </p:grpSp>
        <p:sp>
          <p:nvSpPr>
            <p:cNvPr id="15" name="TextBox 15"/>
            <p:cNvSpPr txBox="1"/>
            <p:nvPr/>
          </p:nvSpPr>
          <p:spPr>
            <a:xfrm>
              <a:off x="241967" y="457922"/>
              <a:ext cx="2605145" cy="780322"/>
            </a:xfrm>
            <a:prstGeom prst="rect">
              <a:avLst/>
            </a:prstGeom>
          </p:spPr>
          <p:txBody>
            <a:bodyPr wrap="square" lIns="0" tIns="0" rIns="0" bIns="0" rtlCol="0" anchor="t">
              <a:spAutoFit/>
            </a:bodyPr>
            <a:lstStyle/>
            <a:p>
              <a:pPr algn="l">
                <a:lnSpc>
                  <a:spcPts val="2330"/>
                </a:lnSpc>
              </a:pPr>
              <a:r>
                <a:rPr lang="en-US" sz="1942" spc="1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TT Rounds Condensed"/>
                </a:rPr>
                <a:t>sets up &amp;  contributes</a:t>
              </a:r>
            </a:p>
          </p:txBody>
        </p:sp>
      </p:grpSp>
      <p:sp>
        <p:nvSpPr>
          <p:cNvPr id="16" name="Freeform 16"/>
          <p:cNvSpPr/>
          <p:nvPr/>
        </p:nvSpPr>
        <p:spPr>
          <a:xfrm>
            <a:off x="4664805" y="7406150"/>
            <a:ext cx="1578958" cy="1852150"/>
          </a:xfrm>
          <a:custGeom>
            <a:avLst/>
            <a:gdLst/>
            <a:ahLst/>
            <a:cxnLst/>
            <a:rect l="l" t="t" r="r" b="b"/>
            <a:pathLst>
              <a:path w="1578958" h="1852150">
                <a:moveTo>
                  <a:pt x="0" y="0"/>
                </a:moveTo>
                <a:lnTo>
                  <a:pt x="1578958" y="0"/>
                </a:lnTo>
                <a:lnTo>
                  <a:pt x="1578958" y="1852150"/>
                </a:lnTo>
                <a:lnTo>
                  <a:pt x="0" y="1852150"/>
                </a:lnTo>
                <a:lnTo>
                  <a:pt x="0" y="0"/>
                </a:lnTo>
                <a:close/>
              </a:path>
            </a:pathLst>
          </a:custGeom>
          <a:blipFill>
            <a:blip r:embed="rId4"/>
            <a:stretch>
              <a:fillRect/>
            </a:stretch>
          </a:blipFill>
        </p:spPr>
        <p:txBody>
          <a:bodyPr/>
          <a:lstStyle/>
          <a:p>
            <a:endParaRPr lang="en-US"/>
          </a:p>
        </p:txBody>
      </p:sp>
      <p:sp>
        <p:nvSpPr>
          <p:cNvPr id="17" name="Freeform 17"/>
          <p:cNvSpPr/>
          <p:nvPr/>
        </p:nvSpPr>
        <p:spPr>
          <a:xfrm>
            <a:off x="14043181" y="7445463"/>
            <a:ext cx="1557148" cy="1826567"/>
          </a:xfrm>
          <a:custGeom>
            <a:avLst/>
            <a:gdLst/>
            <a:ahLst/>
            <a:cxnLst/>
            <a:rect l="l" t="t" r="r" b="b"/>
            <a:pathLst>
              <a:path w="1557148" h="1826567">
                <a:moveTo>
                  <a:pt x="0" y="0"/>
                </a:moveTo>
                <a:lnTo>
                  <a:pt x="1557148" y="0"/>
                </a:lnTo>
                <a:lnTo>
                  <a:pt x="1557148" y="1826567"/>
                </a:lnTo>
                <a:lnTo>
                  <a:pt x="0" y="1826567"/>
                </a:lnTo>
                <a:lnTo>
                  <a:pt x="0" y="0"/>
                </a:lnTo>
                <a:close/>
              </a:path>
            </a:pathLst>
          </a:custGeom>
          <a:blipFill>
            <a:blip r:embed="rId4"/>
            <a:stretch>
              <a:fillRect/>
            </a:stretch>
          </a:blipFill>
        </p:spPr>
        <p:txBody>
          <a:bodyPr/>
          <a:lstStyle/>
          <a:p>
            <a:endParaRPr lang="en-US"/>
          </a:p>
        </p:txBody>
      </p:sp>
      <p:sp>
        <p:nvSpPr>
          <p:cNvPr id="18" name="Freeform 18"/>
          <p:cNvSpPr/>
          <p:nvPr/>
        </p:nvSpPr>
        <p:spPr>
          <a:xfrm>
            <a:off x="8647635" y="7578001"/>
            <a:ext cx="624030" cy="1642183"/>
          </a:xfrm>
          <a:custGeom>
            <a:avLst/>
            <a:gdLst/>
            <a:ahLst/>
            <a:cxnLst/>
            <a:rect l="l" t="t" r="r" b="b"/>
            <a:pathLst>
              <a:path w="624030" h="1642183">
                <a:moveTo>
                  <a:pt x="0" y="0"/>
                </a:moveTo>
                <a:lnTo>
                  <a:pt x="624030" y="0"/>
                </a:lnTo>
                <a:lnTo>
                  <a:pt x="624030" y="1642183"/>
                </a:lnTo>
                <a:lnTo>
                  <a:pt x="0" y="1642183"/>
                </a:lnTo>
                <a:lnTo>
                  <a:pt x="0" y="0"/>
                </a:lnTo>
                <a:close/>
              </a:path>
            </a:pathLst>
          </a:custGeom>
          <a:blipFill>
            <a:blip r:embed="rId5"/>
            <a:stretch>
              <a:fillRect/>
            </a:stretch>
          </a:blipFill>
        </p:spPr>
        <p:txBody>
          <a:bodyPr/>
          <a:lstStyle/>
          <a:p>
            <a:endParaRPr lang="en-US"/>
          </a:p>
        </p:txBody>
      </p:sp>
      <p:sp>
        <p:nvSpPr>
          <p:cNvPr id="19" name="Freeform 19"/>
          <p:cNvSpPr/>
          <p:nvPr/>
        </p:nvSpPr>
        <p:spPr>
          <a:xfrm>
            <a:off x="11071890" y="7601120"/>
            <a:ext cx="615410" cy="1619501"/>
          </a:xfrm>
          <a:custGeom>
            <a:avLst/>
            <a:gdLst/>
            <a:ahLst/>
            <a:cxnLst/>
            <a:rect l="l" t="t" r="r" b="b"/>
            <a:pathLst>
              <a:path w="615410" h="1619501">
                <a:moveTo>
                  <a:pt x="0" y="0"/>
                </a:moveTo>
                <a:lnTo>
                  <a:pt x="615410" y="0"/>
                </a:lnTo>
                <a:lnTo>
                  <a:pt x="615410" y="1619500"/>
                </a:lnTo>
                <a:lnTo>
                  <a:pt x="0" y="1619500"/>
                </a:lnTo>
                <a:lnTo>
                  <a:pt x="0" y="0"/>
                </a:lnTo>
                <a:close/>
              </a:path>
            </a:pathLst>
          </a:custGeom>
          <a:blipFill>
            <a:blip r:embed="rId5"/>
            <a:stretch>
              <a:fillRect/>
            </a:stretch>
          </a:blipFill>
        </p:spPr>
        <p:txBody>
          <a:bodyPr/>
          <a:lstStyle/>
          <a:p>
            <a:endParaRPr lang="en-US"/>
          </a:p>
        </p:txBody>
      </p:sp>
      <p:sp>
        <p:nvSpPr>
          <p:cNvPr id="20" name="Freeform 20"/>
          <p:cNvSpPr/>
          <p:nvPr/>
        </p:nvSpPr>
        <p:spPr>
          <a:xfrm rot="-5400000">
            <a:off x="13339199" y="4179730"/>
            <a:ext cx="3973310" cy="1986655"/>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AutoShape 21"/>
          <p:cNvSpPr/>
          <p:nvPr/>
        </p:nvSpPr>
        <p:spPr>
          <a:xfrm rot="-10800000">
            <a:off x="9268873" y="3186403"/>
            <a:ext cx="5094903" cy="3973310"/>
          </a:xfrm>
          <a:prstGeom prst="rect">
            <a:avLst/>
          </a:prstGeom>
          <a:solidFill>
            <a:srgbClr val="6E6674"/>
          </a:solidFill>
        </p:spPr>
        <p:txBody>
          <a:bodyPr/>
          <a:lstStyle/>
          <a:p>
            <a:endParaRPr lang="en-US"/>
          </a:p>
        </p:txBody>
      </p:sp>
      <p:sp>
        <p:nvSpPr>
          <p:cNvPr id="22" name="Freeform 22"/>
          <p:cNvSpPr/>
          <p:nvPr/>
        </p:nvSpPr>
        <p:spPr>
          <a:xfrm rot="5400000">
            <a:off x="639960" y="4197105"/>
            <a:ext cx="3971248" cy="1936321"/>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AutoShape 23"/>
          <p:cNvSpPr/>
          <p:nvPr/>
        </p:nvSpPr>
        <p:spPr>
          <a:xfrm>
            <a:off x="3593745" y="3186403"/>
            <a:ext cx="5644024" cy="3964485"/>
          </a:xfrm>
          <a:prstGeom prst="rect">
            <a:avLst/>
          </a:prstGeom>
          <a:solidFill>
            <a:srgbClr val="06617E"/>
          </a:solidFill>
        </p:spPr>
        <p:txBody>
          <a:bodyPr/>
          <a:lstStyle/>
          <a:p>
            <a:endParaRPr lang="en-US"/>
          </a:p>
        </p:txBody>
      </p:sp>
      <p:sp>
        <p:nvSpPr>
          <p:cNvPr id="24" name="TextBox 24"/>
          <p:cNvSpPr txBox="1"/>
          <p:nvPr/>
        </p:nvSpPr>
        <p:spPr>
          <a:xfrm>
            <a:off x="2408068" y="4029446"/>
            <a:ext cx="5534107" cy="2277547"/>
          </a:xfrm>
          <a:prstGeom prst="rect">
            <a:avLst/>
          </a:prstGeom>
        </p:spPr>
        <p:txBody>
          <a:bodyPr wrap="square" lIns="0" tIns="0" rIns="0" bIns="0" rtlCol="0" anchor="t">
            <a:spAutoFit/>
          </a:bodyPr>
          <a:lstStyle/>
          <a:p>
            <a:pPr algn="l"/>
            <a:r>
              <a:rPr lang="en-US" sz="28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401(k)/ 403(b)s / 457(b)</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Higher contribution limits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No income restrictions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Automated payroll contributions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Employer contributions*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Limited investment options</a:t>
            </a:r>
          </a:p>
        </p:txBody>
      </p:sp>
      <p:sp>
        <p:nvSpPr>
          <p:cNvPr id="25" name="Freeform 25"/>
          <p:cNvSpPr/>
          <p:nvPr/>
        </p:nvSpPr>
        <p:spPr>
          <a:xfrm>
            <a:off x="7275043" y="3172880"/>
            <a:ext cx="3986832" cy="3986832"/>
          </a:xfrm>
          <a:custGeom>
            <a:avLst/>
            <a:gdLst/>
            <a:ahLst/>
            <a:cxnLst/>
            <a:rect l="l" t="t" r="r" b="b"/>
            <a:pathLst>
              <a:path w="3986832" h="3986832">
                <a:moveTo>
                  <a:pt x="0" y="0"/>
                </a:moveTo>
                <a:lnTo>
                  <a:pt x="3986833" y="0"/>
                </a:lnTo>
                <a:lnTo>
                  <a:pt x="3986833" y="3986833"/>
                </a:lnTo>
                <a:lnTo>
                  <a:pt x="0" y="39868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rot="5400000">
            <a:off x="8389841" y="4179730"/>
            <a:ext cx="3973310" cy="1986655"/>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TextBox 27"/>
          <p:cNvSpPr txBox="1"/>
          <p:nvPr/>
        </p:nvSpPr>
        <p:spPr>
          <a:xfrm>
            <a:off x="7789322" y="4383390"/>
            <a:ext cx="3156589" cy="1923604"/>
          </a:xfrm>
          <a:prstGeom prst="rect">
            <a:avLst/>
          </a:prstGeom>
        </p:spPr>
        <p:txBody>
          <a:bodyPr wrap="square" lIns="0" tIns="0" rIns="0" bIns="0" rtlCol="0" anchor="t">
            <a:spAutoFit/>
          </a:bodyPr>
          <a:lstStyle/>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Save for retirement </a:t>
            </a:r>
          </a:p>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Potential investment growth</a:t>
            </a:r>
          </a:p>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Tax advantages</a:t>
            </a:r>
          </a:p>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Pre-tax &amp; Roth options available</a:t>
            </a:r>
          </a:p>
        </p:txBody>
      </p:sp>
      <p:sp>
        <p:nvSpPr>
          <p:cNvPr id="28" name="Freeform 28"/>
          <p:cNvSpPr/>
          <p:nvPr/>
        </p:nvSpPr>
        <p:spPr>
          <a:xfrm rot="-5400000">
            <a:off x="6205516" y="4188555"/>
            <a:ext cx="3973310" cy="1986655"/>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9" name="Freeform 29"/>
          <p:cNvSpPr/>
          <p:nvPr/>
        </p:nvSpPr>
        <p:spPr>
          <a:xfrm>
            <a:off x="455361" y="7445463"/>
            <a:ext cx="1743664" cy="1774722"/>
          </a:xfrm>
          <a:custGeom>
            <a:avLst/>
            <a:gdLst/>
            <a:ahLst/>
            <a:cxnLst/>
            <a:rect l="l" t="t" r="r" b="b"/>
            <a:pathLst>
              <a:path w="1743664" h="1774722">
                <a:moveTo>
                  <a:pt x="0" y="0"/>
                </a:moveTo>
                <a:lnTo>
                  <a:pt x="1743664" y="0"/>
                </a:lnTo>
                <a:lnTo>
                  <a:pt x="1743664" y="1774721"/>
                </a:lnTo>
                <a:lnTo>
                  <a:pt x="0" y="1774721"/>
                </a:lnTo>
                <a:lnTo>
                  <a:pt x="0" y="0"/>
                </a:lnTo>
                <a:close/>
              </a:path>
            </a:pathLst>
          </a:custGeom>
          <a:blipFill>
            <a:blip r:embed="rId16"/>
            <a:stretch>
              <a:fillRect/>
            </a:stretch>
          </a:blipFill>
        </p:spPr>
        <p:txBody>
          <a:bodyPr/>
          <a:lstStyle/>
          <a:p>
            <a:endParaRPr lang="en-US"/>
          </a:p>
        </p:txBody>
      </p:sp>
      <p:sp>
        <p:nvSpPr>
          <p:cNvPr id="30" name="TextBox 30"/>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Types of Retirement accounts</a:t>
            </a:r>
          </a:p>
        </p:txBody>
      </p:sp>
      <p:sp>
        <p:nvSpPr>
          <p:cNvPr id="31" name="TextBox 31"/>
          <p:cNvSpPr txBox="1"/>
          <p:nvPr/>
        </p:nvSpPr>
        <p:spPr>
          <a:xfrm>
            <a:off x="3733800" y="2396411"/>
            <a:ext cx="3402688" cy="803746"/>
          </a:xfrm>
          <a:prstGeom prst="rect">
            <a:avLst/>
          </a:prstGeom>
        </p:spPr>
        <p:txBody>
          <a:bodyPr wrap="square" lIns="0" tIns="0" rIns="0" bIns="0" rtlCol="0" anchor="t">
            <a:spAutoFit/>
          </a:bodyPr>
          <a:lstStyle/>
          <a:p>
            <a:pPr algn="r">
              <a:lnSpc>
                <a:spcPts val="3090"/>
              </a:lnSpc>
            </a:pPr>
            <a:r>
              <a:rPr lang="en-US" sz="2809" dirty="0">
                <a:solidFill>
                  <a:srgbClr val="06617E"/>
                </a:solidFill>
                <a:latin typeface="Nunito Sans" pitchFamily="2" charset="77"/>
                <a:ea typeface="Nunito Sans 1 Bold"/>
                <a:cs typeface="Nunito Sans 1 Bold"/>
                <a:sym typeface="Nunito Sans 1 Bold"/>
              </a:rPr>
              <a:t>Employer </a:t>
            </a:r>
            <a:r>
              <a:rPr lang="en-US" sz="2809" dirty="0">
                <a:solidFill>
                  <a:srgbClr val="06617E"/>
                </a:solidFill>
                <a:latin typeface="Nunito Sans" pitchFamily="2" charset="77"/>
                <a:ea typeface="Nunito Sans 1"/>
                <a:cs typeface="Nunito Sans 1"/>
                <a:sym typeface="Nunito Sans 1"/>
              </a:rPr>
              <a:t>sponsored retirement plans</a:t>
            </a:r>
          </a:p>
        </p:txBody>
      </p:sp>
      <p:sp>
        <p:nvSpPr>
          <p:cNvPr id="32" name="TextBox 32"/>
          <p:cNvSpPr txBox="1"/>
          <p:nvPr/>
        </p:nvSpPr>
        <p:spPr>
          <a:xfrm>
            <a:off x="11519924" y="4029446"/>
            <a:ext cx="4378098" cy="2601803"/>
          </a:xfrm>
          <a:prstGeom prst="rect">
            <a:avLst/>
          </a:prstGeom>
        </p:spPr>
        <p:txBody>
          <a:bodyPr lIns="0" tIns="0" rIns="0" bIns="0" rtlCol="0" anchor="t">
            <a:spAutoFit/>
          </a:bodyPr>
          <a:lstStyle/>
          <a:p>
            <a:pPr algn="l"/>
            <a:r>
              <a:rPr lang="en-US" sz="2800" dirty="0">
                <a:solidFill>
                  <a:srgbClr val="FFFFFF"/>
                </a:solidFill>
                <a:latin typeface="Nunito Sans" pitchFamily="2" charset="77"/>
                <a:ea typeface="Nunito 1 Bold"/>
                <a:cs typeface="Nunito 1 Bold"/>
                <a:sym typeface="Nunito 1 Bold"/>
              </a:rPr>
              <a:t>IRA</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Lower contribution limits</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Income restrictions </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Manual contributions</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No employer contributions </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More investment options</a:t>
            </a:r>
          </a:p>
          <a:p>
            <a:pPr marL="254254" lvl="1" indent="-127127" algn="l"/>
            <a:endParaRPr lang="en-US" sz="2107" dirty="0">
              <a:solidFill>
                <a:srgbClr val="FFFFFF"/>
              </a:solidFill>
              <a:latin typeface="Nunito Sans" pitchFamily="2" charset="77"/>
              <a:ea typeface="Nunito 1 Bold"/>
              <a:cs typeface="Nunito 1 Bold"/>
              <a:sym typeface="Nunito 1 Bold"/>
            </a:endParaRPr>
          </a:p>
        </p:txBody>
      </p:sp>
      <p:sp>
        <p:nvSpPr>
          <p:cNvPr id="33" name="TextBox 33"/>
          <p:cNvSpPr txBox="1"/>
          <p:nvPr/>
        </p:nvSpPr>
        <p:spPr>
          <a:xfrm>
            <a:off x="10519041" y="2312775"/>
            <a:ext cx="4710322" cy="803746"/>
          </a:xfrm>
          <a:prstGeom prst="rect">
            <a:avLst/>
          </a:prstGeom>
        </p:spPr>
        <p:txBody>
          <a:bodyPr lIns="0" tIns="0" rIns="0" bIns="0" rtlCol="0" anchor="t">
            <a:spAutoFit/>
          </a:bodyPr>
          <a:lstStyle/>
          <a:p>
            <a:pPr algn="just">
              <a:lnSpc>
                <a:spcPts val="3090"/>
              </a:lnSpc>
            </a:pPr>
            <a:r>
              <a:rPr lang="en-US" sz="2809" dirty="0">
                <a:solidFill>
                  <a:srgbClr val="6E6674"/>
                </a:solidFill>
                <a:latin typeface="Nunito Sans" pitchFamily="2" charset="77"/>
                <a:ea typeface="Nunito Sans 1 Bold"/>
                <a:cs typeface="Nunito Sans 1 Bold"/>
                <a:sym typeface="Nunito Sans 1 Bold"/>
              </a:rPr>
              <a:t>Individual</a:t>
            </a:r>
          </a:p>
          <a:p>
            <a:pPr algn="just">
              <a:lnSpc>
                <a:spcPts val="3090"/>
              </a:lnSpc>
            </a:pPr>
            <a:r>
              <a:rPr lang="en-US" sz="2809" dirty="0">
                <a:solidFill>
                  <a:srgbClr val="6E6674"/>
                </a:solidFill>
                <a:latin typeface="Nunito Sans" pitchFamily="2" charset="77"/>
                <a:ea typeface="Nunito Sans 1"/>
                <a:cs typeface="Nunito Sans 1"/>
                <a:sym typeface="Nunito Sans 1"/>
              </a:rPr>
              <a:t>retirement plans</a:t>
            </a:r>
          </a:p>
        </p:txBody>
      </p:sp>
      <p:sp>
        <p:nvSpPr>
          <p:cNvPr id="34" name="TextBox 34"/>
          <p:cNvSpPr txBox="1"/>
          <p:nvPr/>
        </p:nvSpPr>
        <p:spPr>
          <a:xfrm>
            <a:off x="2735770" y="8135245"/>
            <a:ext cx="1715950" cy="603755"/>
          </a:xfrm>
          <a:prstGeom prst="rect">
            <a:avLst/>
          </a:prstGeom>
        </p:spPr>
        <p:txBody>
          <a:bodyPr lIns="0" tIns="0" rIns="0" bIns="0" rtlCol="0" anchor="t">
            <a:spAutoFit/>
          </a:bodyPr>
          <a:lstStyle/>
          <a:p>
            <a:pPr algn="l">
              <a:lnSpc>
                <a:spcPts val="2363"/>
              </a:lnSpc>
            </a:pPr>
            <a:r>
              <a:rPr lang="en-US" sz="1969" spc="1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TT Rounds Condensed"/>
              </a:rPr>
              <a:t>sets up &amp; may contribute</a:t>
            </a:r>
          </a:p>
        </p:txBody>
      </p:sp>
      <p:sp>
        <p:nvSpPr>
          <p:cNvPr id="35" name="TextBox 35"/>
          <p:cNvSpPr txBox="1"/>
          <p:nvPr/>
        </p:nvSpPr>
        <p:spPr>
          <a:xfrm>
            <a:off x="7049648" y="8156190"/>
            <a:ext cx="1334843" cy="603820"/>
          </a:xfrm>
          <a:prstGeom prst="rect">
            <a:avLst/>
          </a:prstGeom>
        </p:spPr>
        <p:txBody>
          <a:bodyPr wrap="square" lIns="0" tIns="0" rIns="0" bIns="0" rtlCol="0" anchor="t">
            <a:spAutoFit/>
          </a:bodyPr>
          <a:lstStyle/>
          <a:p>
            <a:pPr algn="l">
              <a:lnSpc>
                <a:spcPts val="2363"/>
              </a:lnSpc>
            </a:pPr>
            <a:r>
              <a:rPr lang="en-US" sz="1969" spc="1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TT Rounds Condensed"/>
              </a:rPr>
              <a:t>%  out of paycheck</a:t>
            </a:r>
          </a:p>
        </p:txBody>
      </p:sp>
      <p:sp>
        <p:nvSpPr>
          <p:cNvPr id="37" name="TextBox 11">
            <a:extLst>
              <a:ext uri="{FF2B5EF4-FFF2-40B4-BE49-F238E27FC236}">
                <a16:creationId xmlns:a16="http://schemas.microsoft.com/office/drawing/2014/main" id="{3FDD01E0-55D2-5387-8785-BD8EA87D064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a:grpSpLocks noChangeAspect="1"/>
          </p:cNvGrpSpPr>
          <p:nvPr/>
        </p:nvGrpSpPr>
        <p:grpSpPr>
          <a:xfrm>
            <a:off x="1047750" y="5327387"/>
            <a:ext cx="4010440" cy="12870"/>
            <a:chOff x="0" y="0"/>
            <a:chExt cx="1979752" cy="6350"/>
          </a:xfrm>
        </p:grpSpPr>
        <p:sp>
          <p:nvSpPr>
            <p:cNvPr id="6" name="Freeform 6"/>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grpSp>
        <p:nvGrpSpPr>
          <p:cNvPr id="7" name="Group 7"/>
          <p:cNvGrpSpPr>
            <a:grpSpLocks noChangeAspect="1"/>
          </p:cNvGrpSpPr>
          <p:nvPr/>
        </p:nvGrpSpPr>
        <p:grpSpPr>
          <a:xfrm>
            <a:off x="1065260" y="6388457"/>
            <a:ext cx="4010440" cy="12870"/>
            <a:chOff x="0" y="0"/>
            <a:chExt cx="1979752" cy="6350"/>
          </a:xfrm>
        </p:grpSpPr>
        <p:sp>
          <p:nvSpPr>
            <p:cNvPr id="8" name="Freeform 8"/>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grpSp>
        <p:nvGrpSpPr>
          <p:cNvPr id="9" name="Group 9"/>
          <p:cNvGrpSpPr>
            <a:grpSpLocks noChangeAspect="1"/>
          </p:cNvGrpSpPr>
          <p:nvPr/>
        </p:nvGrpSpPr>
        <p:grpSpPr>
          <a:xfrm>
            <a:off x="10057000" y="6369153"/>
            <a:ext cx="4447917" cy="12870"/>
            <a:chOff x="0" y="0"/>
            <a:chExt cx="2195716" cy="6350"/>
          </a:xfrm>
        </p:grpSpPr>
        <p:sp>
          <p:nvSpPr>
            <p:cNvPr id="10" name="Freeform 10"/>
            <p:cNvSpPr/>
            <p:nvPr/>
          </p:nvSpPr>
          <p:spPr>
            <a:xfrm>
              <a:off x="0" y="0"/>
              <a:ext cx="2195703" cy="6350"/>
            </a:xfrm>
            <a:custGeom>
              <a:avLst/>
              <a:gdLst/>
              <a:ahLst/>
              <a:cxnLst/>
              <a:rect l="l" t="t" r="r" b="b"/>
              <a:pathLst>
                <a:path w="2195703" h="6350">
                  <a:moveTo>
                    <a:pt x="0" y="0"/>
                  </a:moveTo>
                  <a:lnTo>
                    <a:pt x="2195703" y="0"/>
                  </a:lnTo>
                  <a:lnTo>
                    <a:pt x="2195703" y="6350"/>
                  </a:lnTo>
                  <a:lnTo>
                    <a:pt x="0" y="6350"/>
                  </a:lnTo>
                  <a:close/>
                </a:path>
              </a:pathLst>
            </a:custGeom>
            <a:solidFill>
              <a:srgbClr val="06617E"/>
            </a:solidFill>
          </p:spPr>
          <p:txBody>
            <a:bodyPr/>
            <a:lstStyle/>
            <a:p>
              <a:endParaRPr lang="en-US"/>
            </a:p>
          </p:txBody>
        </p:sp>
      </p:grpSp>
      <p:sp>
        <p:nvSpPr>
          <p:cNvPr id="11" name="Freeform 11"/>
          <p:cNvSpPr/>
          <p:nvPr/>
        </p:nvSpPr>
        <p:spPr>
          <a:xfrm>
            <a:off x="5941033" y="4052915"/>
            <a:ext cx="3719482" cy="4363028"/>
          </a:xfrm>
          <a:custGeom>
            <a:avLst/>
            <a:gdLst/>
            <a:ahLst/>
            <a:cxnLst/>
            <a:rect l="l" t="t" r="r" b="b"/>
            <a:pathLst>
              <a:path w="3719482" h="4363028">
                <a:moveTo>
                  <a:pt x="0" y="0"/>
                </a:moveTo>
                <a:lnTo>
                  <a:pt x="3719482" y="0"/>
                </a:lnTo>
                <a:lnTo>
                  <a:pt x="3719482" y="4363029"/>
                </a:lnTo>
                <a:lnTo>
                  <a:pt x="0" y="4363029"/>
                </a:lnTo>
                <a:lnTo>
                  <a:pt x="0" y="0"/>
                </a:lnTo>
                <a:close/>
              </a:path>
            </a:pathLst>
          </a:custGeom>
          <a:blipFill>
            <a:blip r:embed="rId4"/>
            <a:stretch>
              <a:fillRect/>
            </a:stretch>
          </a:blipFill>
        </p:spPr>
        <p:txBody>
          <a:bodyPr/>
          <a:lstStyle/>
          <a:p>
            <a:endParaRPr lang="en-US"/>
          </a:p>
        </p:txBody>
      </p:sp>
      <p:grpSp>
        <p:nvGrpSpPr>
          <p:cNvPr id="12" name="Group 12"/>
          <p:cNvGrpSpPr>
            <a:grpSpLocks noChangeAspect="1"/>
          </p:cNvGrpSpPr>
          <p:nvPr/>
        </p:nvGrpSpPr>
        <p:grpSpPr>
          <a:xfrm>
            <a:off x="1047750" y="7450823"/>
            <a:ext cx="4010440" cy="12870"/>
            <a:chOff x="0" y="0"/>
            <a:chExt cx="1979752" cy="6350"/>
          </a:xfrm>
        </p:grpSpPr>
        <p:sp>
          <p:nvSpPr>
            <p:cNvPr id="13" name="Freeform 13"/>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sp>
        <p:nvSpPr>
          <p:cNvPr id="14" name="Freeform 14"/>
          <p:cNvSpPr/>
          <p:nvPr/>
        </p:nvSpPr>
        <p:spPr>
          <a:xfrm rot="2151389" flipH="1" flipV="1">
            <a:off x="8473759" y="3165779"/>
            <a:ext cx="1270342" cy="1417218"/>
          </a:xfrm>
          <a:custGeom>
            <a:avLst/>
            <a:gdLst/>
            <a:ahLst/>
            <a:cxnLst/>
            <a:rect l="l" t="t" r="r" b="b"/>
            <a:pathLst>
              <a:path w="1270342" h="1417218">
                <a:moveTo>
                  <a:pt x="1270342" y="1417217"/>
                </a:moveTo>
                <a:lnTo>
                  <a:pt x="0" y="1417217"/>
                </a:lnTo>
                <a:lnTo>
                  <a:pt x="0" y="0"/>
                </a:lnTo>
                <a:lnTo>
                  <a:pt x="1270342" y="0"/>
                </a:lnTo>
                <a:lnTo>
                  <a:pt x="1270342" y="141721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a:grpSpLocks noChangeAspect="1"/>
          </p:cNvGrpSpPr>
          <p:nvPr/>
        </p:nvGrpSpPr>
        <p:grpSpPr>
          <a:xfrm>
            <a:off x="10038800" y="5327387"/>
            <a:ext cx="4010440" cy="12870"/>
            <a:chOff x="0" y="0"/>
            <a:chExt cx="1979752" cy="6350"/>
          </a:xfrm>
        </p:grpSpPr>
        <p:sp>
          <p:nvSpPr>
            <p:cNvPr id="16" name="Freeform 16"/>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grpSp>
        <p:nvGrpSpPr>
          <p:cNvPr id="17" name="Group 17"/>
          <p:cNvGrpSpPr>
            <a:grpSpLocks noChangeAspect="1"/>
          </p:cNvGrpSpPr>
          <p:nvPr/>
        </p:nvGrpSpPr>
        <p:grpSpPr>
          <a:xfrm>
            <a:off x="10038800" y="7716770"/>
            <a:ext cx="4010440" cy="12870"/>
            <a:chOff x="0" y="0"/>
            <a:chExt cx="1979752" cy="6350"/>
          </a:xfrm>
        </p:grpSpPr>
        <p:sp>
          <p:nvSpPr>
            <p:cNvPr id="18" name="Freeform 18"/>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sp>
        <p:nvSpPr>
          <p:cNvPr id="19" name="TextBox 19"/>
          <p:cNvSpPr txBox="1"/>
          <p:nvPr/>
        </p:nvSpPr>
        <p:spPr>
          <a:xfrm>
            <a:off x="1028700" y="3678820"/>
            <a:ext cx="3828662" cy="526811"/>
          </a:xfrm>
          <a:prstGeom prst="rect">
            <a:avLst/>
          </a:prstGeom>
        </p:spPr>
        <p:txBody>
          <a:bodyPr lIns="0" tIns="0" rIns="0" bIns="0" rtlCol="0" anchor="t">
            <a:spAutoFit/>
          </a:bodyPr>
          <a:lstStyle/>
          <a:p>
            <a:pPr algn="l">
              <a:lnSpc>
                <a:spcPts val="4384"/>
              </a:lnSpc>
            </a:pPr>
            <a:r>
              <a:rPr lang="en-US" sz="3131"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a:rPr>
              <a:t>Employee Pre-Tax</a:t>
            </a:r>
          </a:p>
        </p:txBody>
      </p:sp>
      <p:sp>
        <p:nvSpPr>
          <p:cNvPr id="20" name="TextBox 20"/>
          <p:cNvSpPr txBox="1"/>
          <p:nvPr/>
        </p:nvSpPr>
        <p:spPr>
          <a:xfrm>
            <a:off x="1047750" y="4237214"/>
            <a:ext cx="4637978" cy="665740"/>
          </a:xfrm>
          <a:prstGeom prst="rect">
            <a:avLst/>
          </a:prstGeom>
        </p:spPr>
        <p:txBody>
          <a:bodyPr lIns="0" tIns="0" rIns="0" bIns="0" rtlCol="0" anchor="t">
            <a:spAutoFit/>
          </a:bodyPr>
          <a:lstStyle/>
          <a:p>
            <a:pPr algn="l">
              <a:lnSpc>
                <a:spcPts val="6077"/>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Contributions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made before tax</a:t>
            </a:r>
          </a:p>
        </p:txBody>
      </p:sp>
      <p:sp>
        <p:nvSpPr>
          <p:cNvPr id="21" name="TextBox 21"/>
          <p:cNvSpPr txBox="1"/>
          <p:nvPr/>
        </p:nvSpPr>
        <p:spPr>
          <a:xfrm>
            <a:off x="1028700" y="4855329"/>
            <a:ext cx="4912333" cy="343428"/>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Reduce your current taxable income </a:t>
            </a:r>
          </a:p>
        </p:txBody>
      </p:sp>
      <p:sp>
        <p:nvSpPr>
          <p:cNvPr id="22" name="Freeform 22"/>
          <p:cNvSpPr/>
          <p:nvPr/>
        </p:nvSpPr>
        <p:spPr>
          <a:xfrm rot="8338394" flipH="1">
            <a:off x="4920870" y="3189852"/>
            <a:ext cx="1374646" cy="1533581"/>
          </a:xfrm>
          <a:custGeom>
            <a:avLst/>
            <a:gdLst/>
            <a:ahLst/>
            <a:cxnLst/>
            <a:rect l="l" t="t" r="r" b="b"/>
            <a:pathLst>
              <a:path w="1374646" h="1533581">
                <a:moveTo>
                  <a:pt x="1374646" y="0"/>
                </a:moveTo>
                <a:lnTo>
                  <a:pt x="0" y="0"/>
                </a:lnTo>
                <a:lnTo>
                  <a:pt x="0" y="1533581"/>
                </a:lnTo>
                <a:lnTo>
                  <a:pt x="1374646" y="1533581"/>
                </a:lnTo>
                <a:lnTo>
                  <a:pt x="137464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rot="5400000">
            <a:off x="7055101" y="3316810"/>
            <a:ext cx="882431" cy="589780"/>
          </a:xfrm>
          <a:custGeom>
            <a:avLst/>
            <a:gdLst/>
            <a:ahLst/>
            <a:cxnLst/>
            <a:rect l="l" t="t" r="r" b="b"/>
            <a:pathLst>
              <a:path w="882431" h="589780">
                <a:moveTo>
                  <a:pt x="0" y="0"/>
                </a:moveTo>
                <a:lnTo>
                  <a:pt x="882431" y="0"/>
                </a:lnTo>
                <a:lnTo>
                  <a:pt x="882431" y="589780"/>
                </a:lnTo>
                <a:lnTo>
                  <a:pt x="0" y="589780"/>
                </a:lnTo>
                <a:lnTo>
                  <a:pt x="0" y="0"/>
                </a:lnTo>
                <a:close/>
              </a:path>
            </a:pathLst>
          </a:custGeom>
          <a:blipFill>
            <a:blip r:embed="rId7">
              <a:extLst>
                <a:ext uri="{96DAC541-7B7A-43D3-8B79-37D633B846F1}">
                  <asvg:svgBlip xmlns:asvg="http://schemas.microsoft.com/office/drawing/2016/SVG/main" r:embed="rId8"/>
                </a:ext>
              </a:extLst>
            </a:blip>
            <a:stretch>
              <a:fillRect l="-124528" t="-1622"/>
            </a:stretch>
          </a:blipFill>
        </p:spPr>
        <p:txBody>
          <a:bodyPr/>
          <a:lstStyle/>
          <a:p>
            <a:endParaRPr lang="en-US"/>
          </a:p>
        </p:txBody>
      </p:sp>
      <p:sp>
        <p:nvSpPr>
          <p:cNvPr id="24" name="TextBox 24"/>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Understanding Contributions</a:t>
            </a:r>
          </a:p>
        </p:txBody>
      </p:sp>
      <p:sp>
        <p:nvSpPr>
          <p:cNvPr id="25" name="TextBox 25"/>
          <p:cNvSpPr txBox="1"/>
          <p:nvPr/>
        </p:nvSpPr>
        <p:spPr>
          <a:xfrm>
            <a:off x="10057000" y="3502410"/>
            <a:ext cx="4790170" cy="526811"/>
          </a:xfrm>
          <a:prstGeom prst="rect">
            <a:avLst/>
          </a:prstGeom>
        </p:spPr>
        <p:txBody>
          <a:bodyPr lIns="0" tIns="0" rIns="0" bIns="0" rtlCol="0" anchor="t">
            <a:spAutoFit/>
          </a:bodyPr>
          <a:lstStyle/>
          <a:p>
            <a:pPr algn="l">
              <a:lnSpc>
                <a:spcPts val="4384"/>
              </a:lnSpc>
            </a:pPr>
            <a:r>
              <a:rPr lang="en-US" sz="3131"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a:rPr>
              <a:t>Employee Roth</a:t>
            </a:r>
          </a:p>
        </p:txBody>
      </p:sp>
      <p:sp>
        <p:nvSpPr>
          <p:cNvPr id="26" name="TextBox 26"/>
          <p:cNvSpPr txBox="1"/>
          <p:nvPr/>
        </p:nvSpPr>
        <p:spPr>
          <a:xfrm>
            <a:off x="6401470" y="6371027"/>
            <a:ext cx="2798609" cy="920188"/>
          </a:xfrm>
          <a:prstGeom prst="rect">
            <a:avLst/>
          </a:prstGeom>
        </p:spPr>
        <p:txBody>
          <a:bodyPr lIns="0" tIns="0" rIns="0" bIns="0" rtlCol="0" anchor="t">
            <a:spAutoFit/>
          </a:bodyPr>
          <a:lstStyle/>
          <a:p>
            <a:pPr algn="ctr">
              <a:lnSpc>
                <a:spcPts val="2325"/>
              </a:lnSpc>
            </a:pPr>
            <a:r>
              <a:rPr lang="en-US" sz="2836" dirty="0">
                <a:solidFill>
                  <a:srgbClr val="1D3A6C"/>
                </a:solidFill>
                <a:latin typeface="Nunito Sans" pitchFamily="2" charset="77"/>
                <a:ea typeface="Nunito Sans 2 Bold"/>
                <a:cs typeface="Nunito Sans 2 Bold"/>
                <a:sym typeface="Nunito Sans 2 Bold"/>
              </a:rPr>
              <a:t>Total</a:t>
            </a:r>
          </a:p>
          <a:p>
            <a:pPr algn="ctr">
              <a:lnSpc>
                <a:spcPts val="2325"/>
              </a:lnSpc>
            </a:pPr>
            <a:r>
              <a:rPr lang="en-US" sz="2836" dirty="0">
                <a:solidFill>
                  <a:srgbClr val="1D3A6C"/>
                </a:solidFill>
                <a:latin typeface="Nunito Sans" pitchFamily="2" charset="77"/>
                <a:ea typeface="Nunito Sans 2 Bold"/>
                <a:cs typeface="Nunito Sans 2 Bold"/>
                <a:sym typeface="Nunito Sans 2 Bold"/>
              </a:rPr>
              <a:t>combine 401(k) contribution</a:t>
            </a:r>
          </a:p>
        </p:txBody>
      </p:sp>
      <p:sp>
        <p:nvSpPr>
          <p:cNvPr id="27" name="TextBox 27"/>
          <p:cNvSpPr txBox="1"/>
          <p:nvPr/>
        </p:nvSpPr>
        <p:spPr>
          <a:xfrm>
            <a:off x="6690503" y="8357023"/>
            <a:ext cx="2032496" cy="569771"/>
          </a:xfrm>
          <a:prstGeom prst="rect">
            <a:avLst/>
          </a:prstGeom>
        </p:spPr>
        <p:txBody>
          <a:bodyPr wrap="square" lIns="0" tIns="0" rIns="0" bIns="0" rtlCol="0" anchor="t">
            <a:spAutoFit/>
          </a:bodyPr>
          <a:lstStyle/>
          <a:p>
            <a:pPr algn="ctr">
              <a:lnSpc>
                <a:spcPts val="2268"/>
              </a:lnSpc>
            </a:pPr>
            <a:r>
              <a:rPr lang="en-US" sz="162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(not to exceed annual IRS limits)</a:t>
            </a:r>
          </a:p>
        </p:txBody>
      </p:sp>
      <p:grpSp>
        <p:nvGrpSpPr>
          <p:cNvPr id="28" name="Group 28"/>
          <p:cNvGrpSpPr/>
          <p:nvPr/>
        </p:nvGrpSpPr>
        <p:grpSpPr>
          <a:xfrm>
            <a:off x="1065260" y="5696113"/>
            <a:ext cx="4928480" cy="581364"/>
            <a:chOff x="0" y="114300"/>
            <a:chExt cx="6571307" cy="775151"/>
          </a:xfrm>
        </p:grpSpPr>
        <p:sp>
          <p:nvSpPr>
            <p:cNvPr id="29" name="TextBox 29"/>
            <p:cNvSpPr txBox="1"/>
            <p:nvPr/>
          </p:nvSpPr>
          <p:spPr>
            <a:xfrm>
              <a:off x="0" y="114300"/>
              <a:ext cx="5623642"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Taxes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paid on withdrawals</a:t>
              </a:r>
            </a:p>
          </p:txBody>
        </p:sp>
        <p:sp>
          <p:nvSpPr>
            <p:cNvPr id="30" name="TextBox 30"/>
            <p:cNvSpPr txBox="1"/>
            <p:nvPr/>
          </p:nvSpPr>
          <p:spPr>
            <a:xfrm>
              <a:off x="23345" y="441037"/>
              <a:ext cx="6547962" cy="448414"/>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Taxed as income when withdrawn</a:t>
              </a:r>
            </a:p>
          </p:txBody>
        </p:sp>
      </p:grpSp>
      <p:grpSp>
        <p:nvGrpSpPr>
          <p:cNvPr id="31" name="Group 31"/>
          <p:cNvGrpSpPr/>
          <p:nvPr/>
        </p:nvGrpSpPr>
        <p:grpSpPr>
          <a:xfrm>
            <a:off x="1065260" y="6767755"/>
            <a:ext cx="5672682" cy="567297"/>
            <a:chOff x="0" y="114300"/>
            <a:chExt cx="7563576" cy="756396"/>
          </a:xfrm>
        </p:grpSpPr>
        <p:sp>
          <p:nvSpPr>
            <p:cNvPr id="32" name="TextBox 32"/>
            <p:cNvSpPr txBox="1"/>
            <p:nvPr/>
          </p:nvSpPr>
          <p:spPr>
            <a:xfrm>
              <a:off x="23346" y="485781"/>
              <a:ext cx="7540230" cy="384915"/>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Money available penalty-free at age 59 ½ </a:t>
              </a:r>
            </a:p>
          </p:txBody>
        </p:sp>
        <p:sp>
          <p:nvSpPr>
            <p:cNvPr id="33" name="TextBox 33"/>
            <p:cNvSpPr txBox="1"/>
            <p:nvPr/>
          </p:nvSpPr>
          <p:spPr>
            <a:xfrm>
              <a:off x="0" y="114300"/>
              <a:ext cx="5104883"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Earnings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are tax-deferred</a:t>
              </a:r>
            </a:p>
          </p:txBody>
        </p:sp>
      </p:grpSp>
      <p:grpSp>
        <p:nvGrpSpPr>
          <p:cNvPr id="34" name="Group 34"/>
          <p:cNvGrpSpPr/>
          <p:nvPr/>
        </p:nvGrpSpPr>
        <p:grpSpPr>
          <a:xfrm>
            <a:off x="1047750" y="7838844"/>
            <a:ext cx="5291045" cy="842868"/>
            <a:chOff x="0" y="114300"/>
            <a:chExt cx="7054726" cy="1123823"/>
          </a:xfrm>
        </p:grpSpPr>
        <p:sp>
          <p:nvSpPr>
            <p:cNvPr id="35" name="TextBox 35"/>
            <p:cNvSpPr txBox="1"/>
            <p:nvPr/>
          </p:nvSpPr>
          <p:spPr>
            <a:xfrm>
              <a:off x="23347" y="485781"/>
              <a:ext cx="5600295" cy="752342"/>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10% penalty plus federal and state taxes (where applicable)</a:t>
              </a:r>
            </a:p>
          </p:txBody>
        </p:sp>
        <p:sp>
          <p:nvSpPr>
            <p:cNvPr id="36" name="TextBox 36"/>
            <p:cNvSpPr txBox="1"/>
            <p:nvPr/>
          </p:nvSpPr>
          <p:spPr>
            <a:xfrm>
              <a:off x="0" y="114300"/>
              <a:ext cx="7054726"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Early withdrawals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with penalty</a:t>
              </a:r>
            </a:p>
          </p:txBody>
        </p:sp>
      </p:grpSp>
      <p:grpSp>
        <p:nvGrpSpPr>
          <p:cNvPr id="37" name="Group 37"/>
          <p:cNvGrpSpPr/>
          <p:nvPr/>
        </p:nvGrpSpPr>
        <p:grpSpPr>
          <a:xfrm>
            <a:off x="10038800" y="4311033"/>
            <a:ext cx="6420400" cy="1251586"/>
            <a:chOff x="0" y="-295275"/>
            <a:chExt cx="7190646" cy="1668781"/>
          </a:xfrm>
        </p:grpSpPr>
        <p:sp>
          <p:nvSpPr>
            <p:cNvPr id="38" name="TextBox 38"/>
            <p:cNvSpPr txBox="1"/>
            <p:nvPr/>
          </p:nvSpPr>
          <p:spPr>
            <a:xfrm>
              <a:off x="0" y="-295275"/>
              <a:ext cx="6745047" cy="889560"/>
            </a:xfrm>
            <a:prstGeom prst="rect">
              <a:avLst/>
            </a:prstGeom>
          </p:spPr>
          <p:txBody>
            <a:bodyPr lIns="0" tIns="0" rIns="0" bIns="0" rtlCol="0" anchor="t">
              <a:spAutoFit/>
            </a:bodyPr>
            <a:lstStyle/>
            <a:p>
              <a:pPr algn="l">
                <a:lnSpc>
                  <a:spcPts val="6077"/>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Contributions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made after-tax</a:t>
              </a:r>
            </a:p>
          </p:txBody>
        </p:sp>
        <p:sp>
          <p:nvSpPr>
            <p:cNvPr id="39" name="TextBox 39"/>
            <p:cNvSpPr txBox="1"/>
            <p:nvPr/>
          </p:nvSpPr>
          <p:spPr>
            <a:xfrm>
              <a:off x="24267" y="446329"/>
              <a:ext cx="7166379" cy="927177"/>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Does not reduce your current taxable income </a:t>
              </a:r>
            </a:p>
          </p:txBody>
        </p:sp>
      </p:grpSp>
      <p:grpSp>
        <p:nvGrpSpPr>
          <p:cNvPr id="43" name="Group 43"/>
          <p:cNvGrpSpPr/>
          <p:nvPr/>
        </p:nvGrpSpPr>
        <p:grpSpPr>
          <a:xfrm>
            <a:off x="10057000" y="6757173"/>
            <a:ext cx="6398732" cy="1112127"/>
            <a:chOff x="0" y="114300"/>
            <a:chExt cx="6770234" cy="1482837"/>
          </a:xfrm>
        </p:grpSpPr>
        <p:sp>
          <p:nvSpPr>
            <p:cNvPr id="44" name="TextBox 44"/>
            <p:cNvSpPr txBox="1"/>
            <p:nvPr/>
          </p:nvSpPr>
          <p:spPr>
            <a:xfrm>
              <a:off x="24267" y="468622"/>
              <a:ext cx="6745967" cy="1128515"/>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Money available penalty-free at age 59 ½  and account needs to be open for 5+ years</a:t>
              </a:r>
            </a:p>
          </p:txBody>
        </p:sp>
        <p:sp>
          <p:nvSpPr>
            <p:cNvPr id="45" name="TextBox 45"/>
            <p:cNvSpPr txBox="1"/>
            <p:nvPr/>
          </p:nvSpPr>
          <p:spPr>
            <a:xfrm>
              <a:off x="0" y="114300"/>
              <a:ext cx="5104882"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Earnings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are tax free</a:t>
              </a:r>
            </a:p>
          </p:txBody>
        </p:sp>
      </p:grpSp>
      <p:grpSp>
        <p:nvGrpSpPr>
          <p:cNvPr id="46" name="Group 46"/>
          <p:cNvGrpSpPr/>
          <p:nvPr/>
        </p:nvGrpSpPr>
        <p:grpSpPr>
          <a:xfrm>
            <a:off x="10057000" y="8024826"/>
            <a:ext cx="6249800" cy="842868"/>
            <a:chOff x="0" y="114300"/>
            <a:chExt cx="7054726" cy="1123823"/>
          </a:xfrm>
        </p:grpSpPr>
        <p:sp>
          <p:nvSpPr>
            <p:cNvPr id="47" name="TextBox 47"/>
            <p:cNvSpPr txBox="1"/>
            <p:nvPr/>
          </p:nvSpPr>
          <p:spPr>
            <a:xfrm>
              <a:off x="23347" y="485781"/>
              <a:ext cx="5600295" cy="752342"/>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10% penalty plus income taxes paid on earnings</a:t>
              </a:r>
            </a:p>
          </p:txBody>
        </p:sp>
        <p:sp>
          <p:nvSpPr>
            <p:cNvPr id="48" name="TextBox 48"/>
            <p:cNvSpPr txBox="1"/>
            <p:nvPr/>
          </p:nvSpPr>
          <p:spPr>
            <a:xfrm>
              <a:off x="0" y="114300"/>
              <a:ext cx="7054726"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Early withdrawals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with penalty</a:t>
              </a:r>
            </a:p>
          </p:txBody>
        </p:sp>
      </p:grpSp>
      <p:sp>
        <p:nvSpPr>
          <p:cNvPr id="49" name="TextBox 49"/>
          <p:cNvSpPr txBox="1"/>
          <p:nvPr/>
        </p:nvSpPr>
        <p:spPr>
          <a:xfrm>
            <a:off x="5831853" y="2577407"/>
            <a:ext cx="3828662" cy="526811"/>
          </a:xfrm>
          <a:prstGeom prst="rect">
            <a:avLst/>
          </a:prstGeom>
        </p:spPr>
        <p:txBody>
          <a:bodyPr lIns="0" tIns="0" rIns="0" bIns="0" rtlCol="0" anchor="t">
            <a:spAutoFit/>
          </a:bodyPr>
          <a:lstStyle/>
          <a:p>
            <a:pPr algn="l">
              <a:lnSpc>
                <a:spcPts val="4384"/>
              </a:lnSpc>
            </a:pPr>
            <a:r>
              <a:rPr lang="en-US" sz="3131"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a:rPr>
              <a:t>Employer Match</a:t>
            </a:r>
          </a:p>
        </p:txBody>
      </p:sp>
      <p:sp>
        <p:nvSpPr>
          <p:cNvPr id="51" name="TextBox 11">
            <a:extLst>
              <a:ext uri="{FF2B5EF4-FFF2-40B4-BE49-F238E27FC236}">
                <a16:creationId xmlns:a16="http://schemas.microsoft.com/office/drawing/2014/main" id="{76C89484-CAB6-AA26-AB1E-058807174C4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grpSp>
        <p:nvGrpSpPr>
          <p:cNvPr id="52" name="Group 28">
            <a:extLst>
              <a:ext uri="{FF2B5EF4-FFF2-40B4-BE49-F238E27FC236}">
                <a16:creationId xmlns:a16="http://schemas.microsoft.com/office/drawing/2014/main" id="{26D32866-AA78-A5D1-7B5A-A4378CC23775}"/>
              </a:ext>
            </a:extLst>
          </p:cNvPr>
          <p:cNvGrpSpPr/>
          <p:nvPr/>
        </p:nvGrpSpPr>
        <p:grpSpPr>
          <a:xfrm>
            <a:off x="10110519" y="5652758"/>
            <a:ext cx="4928480" cy="581364"/>
            <a:chOff x="0" y="114300"/>
            <a:chExt cx="6571307" cy="775151"/>
          </a:xfrm>
        </p:grpSpPr>
        <p:sp>
          <p:nvSpPr>
            <p:cNvPr id="53" name="TextBox 29">
              <a:extLst>
                <a:ext uri="{FF2B5EF4-FFF2-40B4-BE49-F238E27FC236}">
                  <a16:creationId xmlns:a16="http://schemas.microsoft.com/office/drawing/2014/main" id="{6A3A19C8-BAA2-055C-952F-C213F7A97E03}"/>
                </a:ext>
              </a:extLst>
            </p:cNvPr>
            <p:cNvSpPr txBox="1"/>
            <p:nvPr/>
          </p:nvSpPr>
          <p:spPr>
            <a:xfrm>
              <a:off x="0" y="114300"/>
              <a:ext cx="5623642"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Taxed</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now</a:t>
              </a:r>
            </a:p>
          </p:txBody>
        </p:sp>
        <p:sp>
          <p:nvSpPr>
            <p:cNvPr id="54" name="TextBox 30">
              <a:extLst>
                <a:ext uri="{FF2B5EF4-FFF2-40B4-BE49-F238E27FC236}">
                  <a16:creationId xmlns:a16="http://schemas.microsoft.com/office/drawing/2014/main" id="{1320F1C3-3B7A-EF01-E5B6-ED04C77602EC}"/>
                </a:ext>
              </a:extLst>
            </p:cNvPr>
            <p:cNvSpPr txBox="1"/>
            <p:nvPr/>
          </p:nvSpPr>
          <p:spPr>
            <a:xfrm>
              <a:off x="23345" y="441037"/>
              <a:ext cx="6547962" cy="448414"/>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Taxed at current rate, through payroll</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38000"/>
              </a:blip>
              <a:stretch>
                <a:fillRect t="-9333" b="-9333"/>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3221"/>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401(k) Loans</a:t>
            </a:r>
          </a:p>
        </p:txBody>
      </p:sp>
      <p:sp>
        <p:nvSpPr>
          <p:cNvPr id="9" name="TextBox 11">
            <a:extLst>
              <a:ext uri="{FF2B5EF4-FFF2-40B4-BE49-F238E27FC236}">
                <a16:creationId xmlns:a16="http://schemas.microsoft.com/office/drawing/2014/main" id="{396CE147-2D0F-BF73-D6BE-E2162F5DBDC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65" t="-22330" r="-11165"/>
            </a:stretch>
          </a:blipFill>
        </p:spPr>
        <p:txBody>
          <a:bodyPr/>
          <a:lstStyle/>
          <a:p>
            <a:endParaRPr lang="en-US"/>
          </a:p>
        </p:txBody>
      </p:sp>
      <p:sp>
        <p:nvSpPr>
          <p:cNvPr id="3" name="Freeform 3"/>
          <p:cNvSpPr/>
          <p:nvPr/>
        </p:nvSpPr>
        <p:spPr>
          <a:xfrm rot="5400000">
            <a:off x="4000500" y="-4012755"/>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3">
              <a:alphaModFix amt="81000"/>
            </a:blip>
            <a:stretch>
              <a:fillRect l="-92814" t="-3144" b="-3144"/>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2872060" y="6736818"/>
            <a:ext cx="14732888" cy="3254806"/>
            <a:chOff x="0" y="114300"/>
            <a:chExt cx="19643850" cy="4339742"/>
          </a:xfrm>
        </p:grpSpPr>
        <p:sp>
          <p:nvSpPr>
            <p:cNvPr id="6" name="TextBox 6"/>
            <p:cNvSpPr txBox="1"/>
            <p:nvPr/>
          </p:nvSpPr>
          <p:spPr>
            <a:xfrm>
              <a:off x="8384926" y="1006944"/>
              <a:ext cx="11190058" cy="3447098"/>
            </a:xfrm>
            <a:prstGeom prst="rect">
              <a:avLst/>
            </a:prstGeom>
          </p:spPr>
          <p:txBody>
            <a:bodyPr lIns="0" tIns="0" rIns="0" bIns="0" rtlCol="0" anchor="t">
              <a:spAutoFit/>
            </a:bodyPr>
            <a:lstStyle/>
            <a:p>
              <a:pPr algn="r"/>
              <a:endParaRPr lang="en-US" sz="4200" dirty="0">
                <a:solidFill>
                  <a:srgbClr val="FFFFFF"/>
                </a:solidFill>
                <a:latin typeface="Nunito Sans" pitchFamily="2" charset="77"/>
                <a:ea typeface="Nunito Sans 1 Heavy"/>
                <a:cs typeface="Nunito Sans 1 Heavy"/>
                <a:sym typeface="Nunito Sans 1 Heavy"/>
              </a:endParaRPr>
            </a:p>
            <a:p>
              <a:pPr algn="r"/>
              <a:r>
                <a:rPr lang="en-US" sz="4200" dirty="0">
                  <a:solidFill>
                    <a:srgbClr val="FFFFFF"/>
                  </a:solidFill>
                  <a:latin typeface="Nunito Sans" pitchFamily="2" charset="77"/>
                  <a:ea typeface="Nunito Sans 1 Heavy"/>
                  <a:cs typeface="Nunito Sans 1 Heavy"/>
                  <a:sym typeface="Nunito Sans 1 Heavy"/>
                </a:rPr>
                <a:t>Exploring Additional Savings Strategies for Your Future</a:t>
              </a:r>
            </a:p>
            <a:p>
              <a:pPr algn="r"/>
              <a:endParaRPr lang="en-US" sz="4200" dirty="0">
                <a:solidFill>
                  <a:srgbClr val="FFFFFF"/>
                </a:solidFill>
                <a:latin typeface="Nunito Sans" pitchFamily="2" charset="77"/>
                <a:ea typeface="Nunito Sans 1 Heavy"/>
                <a:cs typeface="Nunito Sans 1 Heavy"/>
                <a:sym typeface="Nunito Sans 1 Heavy"/>
              </a:endParaRPr>
            </a:p>
          </p:txBody>
        </p:sp>
        <p:sp>
          <p:nvSpPr>
            <p:cNvPr id="7" name="TextBox 7"/>
            <p:cNvSpPr txBox="1"/>
            <p:nvPr/>
          </p:nvSpPr>
          <p:spPr>
            <a:xfrm>
              <a:off x="0" y="114300"/>
              <a:ext cx="19643850" cy="101224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BEYOND THE 401(K)</a:t>
              </a:r>
            </a:p>
          </p:txBody>
        </p:sp>
      </p:grpSp>
      <p:sp>
        <p:nvSpPr>
          <p:cNvPr id="8" name="TextBox 8"/>
          <p:cNvSpPr txBox="1"/>
          <p:nvPr/>
        </p:nvSpPr>
        <p:spPr>
          <a:xfrm>
            <a:off x="326205" y="9220200"/>
            <a:ext cx="8099849" cy="1054545"/>
          </a:xfrm>
          <a:prstGeom prst="rect">
            <a:avLst/>
          </a:prstGeom>
        </p:spPr>
        <p:txBody>
          <a:bodyPr wrap="square" lIns="0" tIns="0" rIns="0" bIns="0" rtlCol="0" anchor="t">
            <a:spAutoFit/>
          </a:bodyPr>
          <a:lstStyle/>
          <a:p>
            <a:pPr algn="just">
              <a:lnSpc>
                <a:spcPts val="1960"/>
              </a:lnSpc>
            </a:pPr>
            <a:r>
              <a:rPr lang="en-US" sz="1400" dirty="0">
                <a:solidFill>
                  <a:srgbClr val="545454"/>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just">
              <a:lnSpc>
                <a:spcPts val="2520"/>
              </a:lnSpc>
            </a:pPr>
            <a:endParaRPr lang="en-US" sz="1400" dirty="0">
              <a:solidFill>
                <a:srgbClr val="545454"/>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99963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Impact of taking a 401(k) Loan</a:t>
            </a:r>
          </a:p>
        </p:txBody>
      </p:sp>
      <p:grpSp>
        <p:nvGrpSpPr>
          <p:cNvPr id="6" name="Group 6"/>
          <p:cNvGrpSpPr/>
          <p:nvPr/>
        </p:nvGrpSpPr>
        <p:grpSpPr>
          <a:xfrm>
            <a:off x="1028700" y="3909552"/>
            <a:ext cx="3562264" cy="5348748"/>
            <a:chOff x="0" y="0"/>
            <a:chExt cx="707090" cy="1061697"/>
          </a:xfrm>
        </p:grpSpPr>
        <p:sp>
          <p:nvSpPr>
            <p:cNvPr id="7" name="Freeform 7"/>
            <p:cNvSpPr/>
            <p:nvPr/>
          </p:nvSpPr>
          <p:spPr>
            <a:xfrm>
              <a:off x="0" y="0"/>
              <a:ext cx="707090" cy="1061697"/>
            </a:xfrm>
            <a:custGeom>
              <a:avLst/>
              <a:gdLst/>
              <a:ahLst/>
              <a:cxnLst/>
              <a:rect l="l" t="t" r="r" b="b"/>
              <a:pathLst>
                <a:path w="707090" h="1061697">
                  <a:moveTo>
                    <a:pt x="0" y="0"/>
                  </a:moveTo>
                  <a:lnTo>
                    <a:pt x="707090" y="0"/>
                  </a:lnTo>
                  <a:lnTo>
                    <a:pt x="707090" y="1061697"/>
                  </a:lnTo>
                  <a:lnTo>
                    <a:pt x="0" y="1061697"/>
                  </a:lnTo>
                  <a:close/>
                </a:path>
              </a:pathLst>
            </a:custGeom>
            <a:solidFill>
              <a:srgbClr val="1D3A6C"/>
            </a:solidFill>
          </p:spPr>
          <p:txBody>
            <a:bodyPr/>
            <a:lstStyle/>
            <a:p>
              <a:endParaRPr lang="en-US"/>
            </a:p>
          </p:txBody>
        </p:sp>
        <p:sp>
          <p:nvSpPr>
            <p:cNvPr id="8" name="TextBox 8"/>
            <p:cNvSpPr txBox="1"/>
            <p:nvPr/>
          </p:nvSpPr>
          <p:spPr>
            <a:xfrm>
              <a:off x="0" y="-66675"/>
              <a:ext cx="707090" cy="1128372"/>
            </a:xfrm>
            <a:prstGeom prst="rect">
              <a:avLst/>
            </a:prstGeom>
          </p:spPr>
          <p:txBody>
            <a:bodyPr lIns="50800" tIns="50800" rIns="50800" bIns="50800" rtlCol="0" anchor="ctr"/>
            <a:lstStyle/>
            <a:p>
              <a:pPr algn="l">
                <a:lnSpc>
                  <a:spcPts val="2065"/>
                </a:lnSpc>
              </a:pPr>
              <a:endParaRPr/>
            </a:p>
          </p:txBody>
        </p:sp>
      </p:grpSp>
      <p:sp>
        <p:nvSpPr>
          <p:cNvPr id="9" name="TextBox 9"/>
          <p:cNvSpPr txBox="1"/>
          <p:nvPr/>
        </p:nvSpPr>
        <p:spPr>
          <a:xfrm>
            <a:off x="1218270" y="4021371"/>
            <a:ext cx="1985700" cy="738279"/>
          </a:xfrm>
          <a:prstGeom prst="rect">
            <a:avLst/>
          </a:prstGeom>
        </p:spPr>
        <p:txBody>
          <a:bodyPr wrap="square" lIns="0" tIns="0" rIns="0" bIns="0" rtlCol="0" anchor="t">
            <a:spAutoFit/>
          </a:bodyPr>
          <a:lstStyle/>
          <a:p>
            <a:pPr algn="l">
              <a:lnSpc>
                <a:spcPts val="2958"/>
              </a:lnSpc>
            </a:pPr>
            <a:r>
              <a:rPr lang="en-US" dirty="0">
                <a:solidFill>
                  <a:srgbClr val="FFFFFF"/>
                </a:solidFill>
                <a:latin typeface="Libby" pitchFamily="2" charset="0"/>
                <a:ea typeface="Lovelo 2"/>
                <a:cs typeface="Lovelo 2"/>
                <a:sym typeface="Lovelo 2"/>
              </a:rPr>
              <a:t>IT IS NOT FREE MONEY</a:t>
            </a:r>
          </a:p>
        </p:txBody>
      </p:sp>
      <p:sp>
        <p:nvSpPr>
          <p:cNvPr id="10" name="TextBox 10"/>
          <p:cNvSpPr txBox="1"/>
          <p:nvPr/>
        </p:nvSpPr>
        <p:spPr>
          <a:xfrm>
            <a:off x="1061586" y="5029086"/>
            <a:ext cx="3335484" cy="3786101"/>
          </a:xfrm>
          <a:prstGeom prst="rect">
            <a:avLst/>
          </a:prstGeom>
        </p:spPr>
        <p:txBody>
          <a:bodyPr lIns="0" tIns="0" rIns="0" bIns="0" rtlCol="0" anchor="t">
            <a:spAutoFit/>
          </a:bodyPr>
          <a:lstStyle/>
          <a:p>
            <a:pPr marL="417064" lvl="1" indent="-208532"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Payments are typically  deducted from your payroll each month, leaving you with less take home pay</a:t>
            </a:r>
          </a:p>
          <a:p>
            <a:pPr algn="l">
              <a:lnSpc>
                <a:spcPts val="2704"/>
              </a:lnSpc>
            </a:pPr>
            <a:endPar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endParaRPr>
          </a:p>
          <a:p>
            <a:pPr marL="417064" lvl="1" indent="-208532"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There is a structured repayment plan </a:t>
            </a:r>
          </a:p>
          <a:p>
            <a:pPr algn="l">
              <a:lnSpc>
                <a:spcPts val="2704"/>
              </a:lnSpc>
            </a:pPr>
            <a:endPar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endParaRPr>
          </a:p>
          <a:p>
            <a:pPr marL="417066" lvl="1" indent="-208533"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Interest payments are due on the loan principle</a:t>
            </a:r>
          </a:p>
        </p:txBody>
      </p:sp>
      <p:sp>
        <p:nvSpPr>
          <p:cNvPr id="11" name="AutoShape 11"/>
          <p:cNvSpPr/>
          <p:nvPr/>
        </p:nvSpPr>
        <p:spPr>
          <a:xfrm>
            <a:off x="1218270" y="4816054"/>
            <a:ext cx="3178800" cy="1"/>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4774963" y="3909552"/>
            <a:ext cx="3562264" cy="5348748"/>
            <a:chOff x="0" y="0"/>
            <a:chExt cx="707090" cy="1061697"/>
          </a:xfrm>
        </p:grpSpPr>
        <p:sp>
          <p:nvSpPr>
            <p:cNvPr id="13" name="Freeform 13"/>
            <p:cNvSpPr/>
            <p:nvPr/>
          </p:nvSpPr>
          <p:spPr>
            <a:xfrm>
              <a:off x="0" y="0"/>
              <a:ext cx="707090" cy="1061697"/>
            </a:xfrm>
            <a:custGeom>
              <a:avLst/>
              <a:gdLst/>
              <a:ahLst/>
              <a:cxnLst/>
              <a:rect l="l" t="t" r="r" b="b"/>
              <a:pathLst>
                <a:path w="707090" h="1061697">
                  <a:moveTo>
                    <a:pt x="0" y="0"/>
                  </a:moveTo>
                  <a:lnTo>
                    <a:pt x="707090" y="0"/>
                  </a:lnTo>
                  <a:lnTo>
                    <a:pt x="707090" y="1061697"/>
                  </a:lnTo>
                  <a:lnTo>
                    <a:pt x="0" y="1061697"/>
                  </a:lnTo>
                  <a:close/>
                </a:path>
              </a:pathLst>
            </a:custGeom>
            <a:solidFill>
              <a:srgbClr val="06617E"/>
            </a:solidFill>
          </p:spPr>
          <p:txBody>
            <a:bodyPr/>
            <a:lstStyle/>
            <a:p>
              <a:endParaRPr lang="en-US"/>
            </a:p>
          </p:txBody>
        </p:sp>
        <p:sp>
          <p:nvSpPr>
            <p:cNvPr id="14" name="TextBox 14"/>
            <p:cNvSpPr txBox="1"/>
            <p:nvPr/>
          </p:nvSpPr>
          <p:spPr>
            <a:xfrm>
              <a:off x="0" y="-66675"/>
              <a:ext cx="707090" cy="1128372"/>
            </a:xfrm>
            <a:prstGeom prst="rect">
              <a:avLst/>
            </a:prstGeom>
          </p:spPr>
          <p:txBody>
            <a:bodyPr lIns="50800" tIns="50800" rIns="50800" bIns="50800" rtlCol="0" anchor="ctr"/>
            <a:lstStyle/>
            <a:p>
              <a:pPr algn="l">
                <a:lnSpc>
                  <a:spcPts val="2065"/>
                </a:lnSpc>
              </a:pPr>
              <a:endParaRPr/>
            </a:p>
          </p:txBody>
        </p:sp>
      </p:grpSp>
      <p:sp>
        <p:nvSpPr>
          <p:cNvPr id="15" name="TextBox 15"/>
          <p:cNvSpPr txBox="1"/>
          <p:nvPr/>
        </p:nvSpPr>
        <p:spPr>
          <a:xfrm>
            <a:off x="5119873" y="4076555"/>
            <a:ext cx="3073075" cy="937051"/>
          </a:xfrm>
          <a:prstGeom prst="rect">
            <a:avLst/>
          </a:prstGeom>
        </p:spPr>
        <p:txBody>
          <a:bodyPr wrap="square" lIns="0" tIns="0" rIns="0" bIns="0" rtlCol="0" anchor="t">
            <a:spAutoFit/>
          </a:bodyPr>
          <a:lstStyle/>
          <a:p>
            <a:pPr algn="l">
              <a:lnSpc>
                <a:spcPts val="2535"/>
              </a:lnSpc>
            </a:pPr>
            <a:r>
              <a:rPr lang="en-US" dirty="0">
                <a:solidFill>
                  <a:srgbClr val="FFFFFF"/>
                </a:solidFill>
                <a:latin typeface="Libby" pitchFamily="2" charset="0"/>
                <a:ea typeface="Lovelo 2"/>
                <a:cs typeface="Lovelo 2"/>
                <a:sym typeface="Lovelo 2"/>
              </a:rPr>
              <a:t>THE MONEY CAN NO LONGER GROW</a:t>
            </a:r>
          </a:p>
          <a:p>
            <a:pPr algn="l">
              <a:lnSpc>
                <a:spcPts val="2535"/>
              </a:lnSpc>
            </a:pPr>
            <a:endParaRPr lang="en-US" dirty="0">
              <a:solidFill>
                <a:srgbClr val="FFFFFF"/>
              </a:solidFill>
              <a:latin typeface="Libby" pitchFamily="2" charset="0"/>
              <a:ea typeface="Lovelo 2"/>
              <a:cs typeface="Lovelo 2"/>
              <a:sym typeface="Lovelo 2"/>
            </a:endParaRPr>
          </a:p>
        </p:txBody>
      </p:sp>
      <p:sp>
        <p:nvSpPr>
          <p:cNvPr id="16" name="TextBox 16"/>
          <p:cNvSpPr txBox="1"/>
          <p:nvPr/>
        </p:nvSpPr>
        <p:spPr>
          <a:xfrm>
            <a:off x="5153383" y="5043195"/>
            <a:ext cx="3039565" cy="2731325"/>
          </a:xfrm>
          <a:prstGeom prst="rect">
            <a:avLst/>
          </a:prstGeom>
        </p:spPr>
        <p:txBody>
          <a:bodyPr lIns="0" tIns="0" rIns="0" bIns="0" rtlCol="0" anchor="t">
            <a:spAutoFit/>
          </a:bodyPr>
          <a:lstStyle/>
          <a:p>
            <a:pPr algn="l">
              <a:lnSpc>
                <a:spcPts val="2789"/>
              </a:lnSpc>
            </a:pPr>
            <a:r>
              <a:rPr lang="en-US" sz="1931" dirty="0">
                <a:solidFill>
                  <a:srgbClr val="FFFFFF"/>
                </a:solidFill>
                <a:latin typeface="Nunito Sans" pitchFamily="2" charset="77"/>
                <a:ea typeface="Nunito Sans 2 Bold"/>
                <a:cs typeface="Nunito Sans 2 Bold"/>
                <a:sym typeface="Nunito Sans 2 Bold"/>
              </a:rPr>
              <a:t>Withdrawn money will miss out on potential:</a:t>
            </a:r>
          </a:p>
          <a:p>
            <a:pPr marL="417066" lvl="1" indent="-208533" algn="l">
              <a:lnSpc>
                <a:spcPts val="4829"/>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Capital appreciation</a:t>
            </a:r>
          </a:p>
          <a:p>
            <a:pPr marL="417066" lvl="1" indent="-208533" algn="l">
              <a:lnSpc>
                <a:spcPts val="3152"/>
              </a:lnSpc>
              <a:buFont typeface="Arial"/>
              <a:buChar char="•"/>
            </a:pPr>
            <a:r>
              <a:rPr lang="en-US" sz="1931" spc="1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Dividends</a:t>
            </a:r>
          </a:p>
          <a:p>
            <a:pPr marL="417066" lvl="1" indent="-208533" algn="l">
              <a:lnSpc>
                <a:spcPts val="4829"/>
              </a:lnSpc>
              <a:buFont typeface="Arial"/>
              <a:buChar char="•"/>
            </a:pPr>
            <a:r>
              <a:rPr lang="en-US" sz="1931" spc="1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Rising markets</a:t>
            </a:r>
          </a:p>
          <a:p>
            <a:pPr marL="417066" lvl="1" indent="-208533" algn="l">
              <a:lnSpc>
                <a:spcPts val="3152"/>
              </a:lnSpc>
              <a:buFont typeface="Arial"/>
              <a:buChar char="•"/>
            </a:pPr>
            <a:r>
              <a:rPr lang="en-US" sz="1931" spc="9"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Compounded growth</a:t>
            </a:r>
          </a:p>
        </p:txBody>
      </p:sp>
      <p:sp>
        <p:nvSpPr>
          <p:cNvPr id="17" name="AutoShape 17"/>
          <p:cNvSpPr/>
          <p:nvPr/>
        </p:nvSpPr>
        <p:spPr>
          <a:xfrm>
            <a:off x="4975837" y="4830166"/>
            <a:ext cx="3178800" cy="1"/>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18" name="Group 18"/>
          <p:cNvGrpSpPr/>
          <p:nvPr/>
        </p:nvGrpSpPr>
        <p:grpSpPr>
          <a:xfrm>
            <a:off x="8518040" y="3909552"/>
            <a:ext cx="3562264" cy="5348748"/>
            <a:chOff x="0" y="0"/>
            <a:chExt cx="707090" cy="1061697"/>
          </a:xfrm>
        </p:grpSpPr>
        <p:sp>
          <p:nvSpPr>
            <p:cNvPr id="19" name="Freeform 19"/>
            <p:cNvSpPr/>
            <p:nvPr/>
          </p:nvSpPr>
          <p:spPr>
            <a:xfrm>
              <a:off x="0" y="0"/>
              <a:ext cx="707090" cy="1061697"/>
            </a:xfrm>
            <a:custGeom>
              <a:avLst/>
              <a:gdLst/>
              <a:ahLst/>
              <a:cxnLst/>
              <a:rect l="l" t="t" r="r" b="b"/>
              <a:pathLst>
                <a:path w="707090" h="1061697">
                  <a:moveTo>
                    <a:pt x="0" y="0"/>
                  </a:moveTo>
                  <a:lnTo>
                    <a:pt x="707090" y="0"/>
                  </a:lnTo>
                  <a:lnTo>
                    <a:pt x="707090" y="1061697"/>
                  </a:lnTo>
                  <a:lnTo>
                    <a:pt x="0" y="1061697"/>
                  </a:lnTo>
                  <a:close/>
                </a:path>
              </a:pathLst>
            </a:custGeom>
            <a:solidFill>
              <a:srgbClr val="3F91AB"/>
            </a:solidFill>
          </p:spPr>
          <p:txBody>
            <a:bodyPr/>
            <a:lstStyle/>
            <a:p>
              <a:endParaRPr lang="en-US"/>
            </a:p>
          </p:txBody>
        </p:sp>
        <p:sp>
          <p:nvSpPr>
            <p:cNvPr id="20" name="TextBox 20"/>
            <p:cNvSpPr txBox="1"/>
            <p:nvPr/>
          </p:nvSpPr>
          <p:spPr>
            <a:xfrm>
              <a:off x="0" y="-66675"/>
              <a:ext cx="707090" cy="1128372"/>
            </a:xfrm>
            <a:prstGeom prst="rect">
              <a:avLst/>
            </a:prstGeom>
          </p:spPr>
          <p:txBody>
            <a:bodyPr lIns="50800" tIns="50800" rIns="50800" bIns="50800" rtlCol="0" anchor="ctr"/>
            <a:lstStyle/>
            <a:p>
              <a:pPr algn="l">
                <a:lnSpc>
                  <a:spcPts val="2065"/>
                </a:lnSpc>
              </a:pPr>
              <a:endParaRPr/>
            </a:p>
          </p:txBody>
        </p:sp>
      </p:grpSp>
      <p:sp>
        <p:nvSpPr>
          <p:cNvPr id="21" name="TextBox 21"/>
          <p:cNvSpPr txBox="1"/>
          <p:nvPr/>
        </p:nvSpPr>
        <p:spPr>
          <a:xfrm>
            <a:off x="8844656" y="4083105"/>
            <a:ext cx="2675001" cy="620619"/>
          </a:xfrm>
          <a:prstGeom prst="rect">
            <a:avLst/>
          </a:prstGeom>
        </p:spPr>
        <p:txBody>
          <a:bodyPr lIns="0" tIns="0" rIns="0" bIns="0" rtlCol="0" anchor="t">
            <a:spAutoFit/>
          </a:bodyPr>
          <a:lstStyle/>
          <a:p>
            <a:pPr algn="l">
              <a:lnSpc>
                <a:spcPts val="2535"/>
              </a:lnSpc>
            </a:pPr>
            <a:r>
              <a:rPr lang="en-US" dirty="0">
                <a:solidFill>
                  <a:srgbClr val="FFFFFF"/>
                </a:solidFill>
                <a:latin typeface="Libby" pitchFamily="2" charset="0"/>
                <a:ea typeface="Open Sans" panose="020B0606030504020204" pitchFamily="34" charset="0"/>
                <a:cs typeface="Open Sans" panose="020B0606030504020204" pitchFamily="34" charset="0"/>
                <a:sym typeface="Open Sans 2 Bold"/>
              </a:rPr>
              <a:t>YOU MUST REPAY THE LOAN</a:t>
            </a:r>
            <a:r>
              <a:rPr lang="en-US" spc="7" dirty="0">
                <a:solidFill>
                  <a:srgbClr val="FFFFFF"/>
                </a:solidFill>
                <a:latin typeface="Libby" pitchFamily="2" charset="0"/>
                <a:ea typeface="Open Sans" panose="020B0606030504020204" pitchFamily="34" charset="0"/>
                <a:cs typeface="Open Sans" panose="020B0606030504020204" pitchFamily="34" charset="0"/>
                <a:sym typeface="Open Sans 2"/>
              </a:rPr>
              <a:t> </a:t>
            </a:r>
          </a:p>
        </p:txBody>
      </p:sp>
      <p:sp>
        <p:nvSpPr>
          <p:cNvPr id="22" name="TextBox 22"/>
          <p:cNvSpPr txBox="1"/>
          <p:nvPr/>
        </p:nvSpPr>
        <p:spPr>
          <a:xfrm>
            <a:off x="8711492" y="5043195"/>
            <a:ext cx="3035880" cy="4132350"/>
          </a:xfrm>
          <a:prstGeom prst="rect">
            <a:avLst/>
          </a:prstGeom>
        </p:spPr>
        <p:txBody>
          <a:bodyPr lIns="0" tIns="0" rIns="0" bIns="0" rtlCol="0" anchor="t">
            <a:spAutoFit/>
          </a:bodyPr>
          <a:lstStyle/>
          <a:p>
            <a:pPr marL="417064" lvl="1" indent="-208532" algn="l">
              <a:lnSpc>
                <a:spcPts val="2704"/>
              </a:lnSpc>
              <a:buFont typeface="Arial"/>
              <a:buChar char="•"/>
            </a:pPr>
            <a:r>
              <a:rPr lang="en-US" sz="193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Even if you leave your job, you are responsible for repaying the loan </a:t>
            </a:r>
          </a:p>
          <a:p>
            <a:pPr algn="l">
              <a:lnSpc>
                <a:spcPts val="2704"/>
              </a:lnSpc>
            </a:pPr>
            <a:endParaRPr lang="en-US" sz="193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endParaRPr>
          </a:p>
          <a:p>
            <a:pPr marL="417066" lvl="1" indent="-208533"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If you are younger than 59 ½, defaulting on the loan would incur a 10% tax-penalty, in addition to federal and possible state tax</a:t>
            </a:r>
          </a:p>
        </p:txBody>
      </p:sp>
      <p:sp>
        <p:nvSpPr>
          <p:cNvPr id="23" name="AutoShape 23"/>
          <p:cNvSpPr/>
          <p:nvPr/>
        </p:nvSpPr>
        <p:spPr>
          <a:xfrm>
            <a:off x="8687541" y="4830167"/>
            <a:ext cx="3178800" cy="1"/>
          </a:xfrm>
          <a:prstGeom prst="line">
            <a:avLst/>
          </a:prstGeom>
          <a:ln w="66675" cap="flat">
            <a:solidFill>
              <a:srgbClr val="FFFFFF"/>
            </a:solidFill>
            <a:prstDash val="solid"/>
            <a:headEnd type="none" w="sm" len="sm"/>
            <a:tailEnd type="none" w="sm" len="sm"/>
          </a:ln>
        </p:spPr>
        <p:txBody>
          <a:bodyPr/>
          <a:lstStyle/>
          <a:p>
            <a:endParaRPr lang="en-US"/>
          </a:p>
        </p:txBody>
      </p:sp>
      <p:sp>
        <p:nvSpPr>
          <p:cNvPr id="24" name="TextBox 24"/>
          <p:cNvSpPr txBox="1"/>
          <p:nvPr/>
        </p:nvSpPr>
        <p:spPr>
          <a:xfrm>
            <a:off x="1779666" y="2524736"/>
            <a:ext cx="15877008" cy="908582"/>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Borrowing from your future should always be your last option and one you should not consider until you’ve assessed the implications</a:t>
            </a:r>
          </a:p>
        </p:txBody>
      </p:sp>
      <p:sp>
        <p:nvSpPr>
          <p:cNvPr id="25" name="TextBox 25"/>
          <p:cNvSpPr txBox="1"/>
          <p:nvPr/>
        </p:nvSpPr>
        <p:spPr>
          <a:xfrm>
            <a:off x="12442254" y="3976472"/>
            <a:ext cx="5138680" cy="723916"/>
          </a:xfrm>
          <a:prstGeom prst="rect">
            <a:avLst/>
          </a:prstGeom>
        </p:spPr>
        <p:txBody>
          <a:bodyPr lIns="0" tIns="0" rIns="0" bIns="0" rtlCol="0" anchor="t">
            <a:spAutoFit/>
          </a:bodyPr>
          <a:lstStyle/>
          <a:p>
            <a:pPr algn="l">
              <a:lnSpc>
                <a:spcPts val="2879"/>
              </a:lnSpc>
            </a:pPr>
            <a:r>
              <a:rPr lang="en-US" sz="2400" b="1" dirty="0">
                <a:solidFill>
                  <a:srgbClr val="C22331"/>
                </a:solidFill>
                <a:latin typeface="Libby" pitchFamily="2" charset="0"/>
                <a:ea typeface="Lovelo 2"/>
                <a:cs typeface="Lovelo 2"/>
                <a:sym typeface="Lovelo 2"/>
              </a:rPr>
              <a:t>WHAT HAPPENS TO 401(K) LOANS?</a:t>
            </a:r>
          </a:p>
        </p:txBody>
      </p:sp>
      <p:sp>
        <p:nvSpPr>
          <p:cNvPr id="26" name="TextBox 26"/>
          <p:cNvSpPr txBox="1"/>
          <p:nvPr/>
        </p:nvSpPr>
        <p:spPr>
          <a:xfrm>
            <a:off x="12442254" y="4838700"/>
            <a:ext cx="3421759" cy="941610"/>
          </a:xfrm>
          <a:prstGeom prst="rect">
            <a:avLst/>
          </a:prstGeom>
        </p:spPr>
        <p:txBody>
          <a:bodyPr lIns="0" tIns="0" rIns="0" bIns="0" rtlCol="0" anchor="t">
            <a:spAutoFit/>
          </a:bodyPr>
          <a:lstStyle/>
          <a:p>
            <a:pPr algn="l">
              <a:lnSpc>
                <a:spcPts val="8199"/>
              </a:lnSpc>
            </a:pPr>
            <a:r>
              <a:rPr lang="en-US" sz="442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$10,400</a:t>
            </a:r>
          </a:p>
        </p:txBody>
      </p:sp>
      <p:sp>
        <p:nvSpPr>
          <p:cNvPr id="27" name="TextBox 27"/>
          <p:cNvSpPr txBox="1"/>
          <p:nvPr/>
        </p:nvSpPr>
        <p:spPr>
          <a:xfrm>
            <a:off x="14639408" y="6131144"/>
            <a:ext cx="2777001" cy="615553"/>
          </a:xfrm>
          <a:prstGeom prst="rect">
            <a:avLst/>
          </a:prstGeom>
        </p:spPr>
        <p:txBody>
          <a:bodyPr lIns="0" tIns="0" rIns="0" bIns="0" rtlCol="0" anchor="t">
            <a:spAutoFit/>
          </a:bodyPr>
          <a:lstStyle/>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of employees </a:t>
            </a: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Bold"/>
              </a:rPr>
              <a:t>default</a:t>
            </a:r>
          </a:p>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on 401(k) loans</a:t>
            </a:r>
          </a:p>
        </p:txBody>
      </p:sp>
      <p:sp>
        <p:nvSpPr>
          <p:cNvPr id="28" name="TextBox 28"/>
          <p:cNvSpPr txBox="1"/>
          <p:nvPr/>
        </p:nvSpPr>
        <p:spPr>
          <a:xfrm>
            <a:off x="12751651" y="5753357"/>
            <a:ext cx="1584063" cy="1051711"/>
          </a:xfrm>
          <a:prstGeom prst="rect">
            <a:avLst/>
          </a:prstGeom>
        </p:spPr>
        <p:txBody>
          <a:bodyPr lIns="0" tIns="0" rIns="0" bIns="0" rtlCol="0" anchor="t">
            <a:spAutoFit/>
          </a:bodyPr>
          <a:lstStyle/>
          <a:p>
            <a:pPr algn="r">
              <a:lnSpc>
                <a:spcPts val="9301"/>
              </a:lnSpc>
            </a:pPr>
            <a:r>
              <a:rPr lang="en-US" sz="4427" spc="44" dirty="0">
                <a:solidFill>
                  <a:srgbClr val="06617E"/>
                </a:solidFill>
                <a:latin typeface="Aleo" pitchFamily="2" charset="77"/>
                <a:ea typeface="IBM Plex Sans Bold Italics"/>
                <a:cs typeface="IBM Plex Sans Bold Italics"/>
                <a:sym typeface="IBM Plex Sans Bold Italics"/>
              </a:rPr>
              <a:t>10%</a:t>
            </a:r>
          </a:p>
        </p:txBody>
      </p:sp>
      <p:sp>
        <p:nvSpPr>
          <p:cNvPr id="29" name="TextBox 29"/>
          <p:cNvSpPr txBox="1"/>
          <p:nvPr/>
        </p:nvSpPr>
        <p:spPr>
          <a:xfrm>
            <a:off x="14678675" y="5133975"/>
            <a:ext cx="2684491" cy="615553"/>
          </a:xfrm>
          <a:prstGeom prst="rect">
            <a:avLst/>
          </a:prstGeom>
        </p:spPr>
        <p:txBody>
          <a:bodyPr lIns="0" tIns="0" rIns="0" bIns="0" rtlCol="0" anchor="t">
            <a:spAutoFit/>
          </a:bodyPr>
          <a:lstStyle/>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Average </a:t>
            </a: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Bold"/>
              </a:rPr>
              <a:t>unpaid </a:t>
            </a:r>
          </a:p>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loan balance</a:t>
            </a:r>
          </a:p>
        </p:txBody>
      </p:sp>
      <p:sp>
        <p:nvSpPr>
          <p:cNvPr id="30" name="TextBox 30"/>
          <p:cNvSpPr txBox="1"/>
          <p:nvPr/>
        </p:nvSpPr>
        <p:spPr>
          <a:xfrm>
            <a:off x="15023417" y="4674251"/>
            <a:ext cx="60613" cy="136384"/>
          </a:xfrm>
          <a:prstGeom prst="rect">
            <a:avLst/>
          </a:prstGeom>
        </p:spPr>
        <p:txBody>
          <a:bodyPr lIns="0" tIns="0" rIns="0" bIns="0" rtlCol="0" anchor="t">
            <a:spAutoFit/>
          </a:bodyPr>
          <a:lstStyle/>
          <a:p>
            <a:pPr algn="ctr">
              <a:lnSpc>
                <a:spcPts val="1113"/>
              </a:lnSpc>
            </a:pPr>
            <a:r>
              <a:rPr lang="en-US" sz="795" dirty="0">
                <a:solidFill>
                  <a:srgbClr val="000000"/>
                </a:solidFill>
                <a:latin typeface="Nunito Sans" pitchFamily="2" charset="77"/>
                <a:ea typeface="Nunito Sans 2"/>
                <a:cs typeface="Nunito Sans 2"/>
                <a:sym typeface="Nunito Sans 2"/>
              </a:rPr>
              <a:t>1</a:t>
            </a:r>
          </a:p>
        </p:txBody>
      </p:sp>
      <p:sp>
        <p:nvSpPr>
          <p:cNvPr id="31" name="TextBox 31"/>
          <p:cNvSpPr txBox="1"/>
          <p:nvPr/>
        </p:nvSpPr>
        <p:spPr>
          <a:xfrm>
            <a:off x="17602731" y="4530111"/>
            <a:ext cx="53943" cy="123432"/>
          </a:xfrm>
          <a:prstGeom prst="rect">
            <a:avLst/>
          </a:prstGeom>
        </p:spPr>
        <p:txBody>
          <a:bodyPr lIns="0" tIns="0" rIns="0" bIns="0" rtlCol="0" anchor="t">
            <a:spAutoFit/>
          </a:bodyPr>
          <a:lstStyle/>
          <a:p>
            <a:pPr algn="ctr">
              <a:lnSpc>
                <a:spcPts val="990"/>
              </a:lnSpc>
            </a:pPr>
            <a:r>
              <a:rPr lang="en-US" sz="707" dirty="0">
                <a:solidFill>
                  <a:srgbClr val="000000"/>
                </a:solidFill>
                <a:latin typeface="Nunito Sans" pitchFamily="2" charset="77"/>
                <a:ea typeface="Nunito Sans 2"/>
                <a:cs typeface="Nunito Sans 2"/>
                <a:sym typeface="Nunito Sans 2"/>
              </a:rPr>
              <a:t>1</a:t>
            </a:r>
          </a:p>
        </p:txBody>
      </p:sp>
      <p:sp>
        <p:nvSpPr>
          <p:cNvPr id="33" name="Freeform 33"/>
          <p:cNvSpPr/>
          <p:nvPr/>
        </p:nvSpPr>
        <p:spPr>
          <a:xfrm>
            <a:off x="1121919" y="2394870"/>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TextBox 11">
            <a:extLst>
              <a:ext uri="{FF2B5EF4-FFF2-40B4-BE49-F238E27FC236}">
                <a16:creationId xmlns:a16="http://schemas.microsoft.com/office/drawing/2014/main" id="{C73A8CEB-0DD4-F29F-C2AD-0F3232EEF70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3526772" y="5564438"/>
            <a:ext cx="6342236" cy="3170078"/>
          </a:xfrm>
          <a:custGeom>
            <a:avLst/>
            <a:gdLst/>
            <a:ahLst/>
            <a:cxnLst/>
            <a:rect l="l" t="t" r="r" b="b"/>
            <a:pathLst>
              <a:path w="6342236" h="3170078">
                <a:moveTo>
                  <a:pt x="0" y="0"/>
                </a:moveTo>
                <a:lnTo>
                  <a:pt x="6342236" y="0"/>
                </a:lnTo>
                <a:lnTo>
                  <a:pt x="6342236" y="3170078"/>
                </a:lnTo>
                <a:lnTo>
                  <a:pt x="0" y="3170078"/>
                </a:lnTo>
                <a:lnTo>
                  <a:pt x="0" y="0"/>
                </a:lnTo>
                <a:close/>
              </a:path>
            </a:pathLst>
          </a:custGeom>
          <a:blipFill>
            <a:blip r:embed="rId4">
              <a:alphaModFix amt="60000"/>
            </a:blip>
            <a:stretch>
              <a:fillRect t="-16771" b="-16771"/>
            </a:stretch>
          </a:blipFill>
        </p:spPr>
        <p:txBody>
          <a:bodyPr/>
          <a:lstStyle/>
          <a:p>
            <a:endParaRPr lang="en-US"/>
          </a:p>
        </p:txBody>
      </p:sp>
      <p:sp>
        <p:nvSpPr>
          <p:cNvPr id="6" name="Freeform 6"/>
          <p:cNvSpPr/>
          <p:nvPr/>
        </p:nvSpPr>
        <p:spPr>
          <a:xfrm flipH="1">
            <a:off x="3526772" y="2191997"/>
            <a:ext cx="6342236" cy="3170078"/>
          </a:xfrm>
          <a:custGeom>
            <a:avLst/>
            <a:gdLst/>
            <a:ahLst/>
            <a:cxnLst/>
            <a:rect l="l" t="t" r="r" b="b"/>
            <a:pathLst>
              <a:path w="6342236" h="3170078">
                <a:moveTo>
                  <a:pt x="6342236" y="0"/>
                </a:moveTo>
                <a:lnTo>
                  <a:pt x="0" y="0"/>
                </a:lnTo>
                <a:lnTo>
                  <a:pt x="0" y="3170078"/>
                </a:lnTo>
                <a:lnTo>
                  <a:pt x="6342236" y="3170078"/>
                </a:lnTo>
                <a:lnTo>
                  <a:pt x="6342236" y="0"/>
                </a:lnTo>
                <a:close/>
              </a:path>
            </a:pathLst>
          </a:custGeom>
          <a:blipFill>
            <a:blip r:embed="rId5">
              <a:alphaModFix amt="64000"/>
            </a:blip>
            <a:stretch>
              <a:fillRect l="-29210" t="-27046" b="-45183"/>
            </a:stretch>
          </a:blipFill>
        </p:spPr>
        <p:txBody>
          <a:bodyPr/>
          <a:lstStyle/>
          <a:p>
            <a:endParaRPr lang="en-US"/>
          </a:p>
        </p:txBody>
      </p:sp>
      <p:sp>
        <p:nvSpPr>
          <p:cNvPr id="7" name="Freeform 7"/>
          <p:cNvSpPr/>
          <p:nvPr/>
        </p:nvSpPr>
        <p:spPr>
          <a:xfrm>
            <a:off x="10102726" y="2213385"/>
            <a:ext cx="5899274" cy="3170078"/>
          </a:xfrm>
          <a:custGeom>
            <a:avLst/>
            <a:gdLst/>
            <a:ahLst/>
            <a:cxnLst/>
            <a:rect l="l" t="t" r="r" b="b"/>
            <a:pathLst>
              <a:path w="5899274" h="3170078">
                <a:moveTo>
                  <a:pt x="0" y="0"/>
                </a:moveTo>
                <a:lnTo>
                  <a:pt x="5899274" y="0"/>
                </a:lnTo>
                <a:lnTo>
                  <a:pt x="5899274" y="3170078"/>
                </a:lnTo>
                <a:lnTo>
                  <a:pt x="0" y="3170078"/>
                </a:lnTo>
                <a:lnTo>
                  <a:pt x="0" y="0"/>
                </a:lnTo>
                <a:close/>
              </a:path>
            </a:pathLst>
          </a:custGeom>
          <a:blipFill>
            <a:blip r:embed="rId6">
              <a:alphaModFix amt="53000"/>
            </a:blip>
            <a:stretch>
              <a:fillRect t="-45465" r="-26854" b="-12108"/>
            </a:stretch>
          </a:blipFill>
        </p:spPr>
        <p:txBody>
          <a:bodyPr/>
          <a:lstStyle/>
          <a:p>
            <a:endParaRPr lang="en-US"/>
          </a:p>
        </p:txBody>
      </p:sp>
      <p:sp>
        <p:nvSpPr>
          <p:cNvPr id="8" name="Freeform 8"/>
          <p:cNvSpPr/>
          <p:nvPr/>
        </p:nvSpPr>
        <p:spPr>
          <a:xfrm>
            <a:off x="10102726" y="5554013"/>
            <a:ext cx="5899274" cy="3170078"/>
          </a:xfrm>
          <a:custGeom>
            <a:avLst/>
            <a:gdLst/>
            <a:ahLst/>
            <a:cxnLst/>
            <a:rect l="l" t="t" r="r" b="b"/>
            <a:pathLst>
              <a:path w="5899274" h="3170078">
                <a:moveTo>
                  <a:pt x="0" y="0"/>
                </a:moveTo>
                <a:lnTo>
                  <a:pt x="5899274" y="0"/>
                </a:lnTo>
                <a:lnTo>
                  <a:pt x="5899274" y="3170078"/>
                </a:lnTo>
                <a:lnTo>
                  <a:pt x="0" y="3170078"/>
                </a:lnTo>
                <a:lnTo>
                  <a:pt x="0" y="0"/>
                </a:lnTo>
                <a:close/>
              </a:path>
            </a:pathLst>
          </a:custGeom>
          <a:blipFill>
            <a:blip r:embed="rId7">
              <a:alphaModFix amt="53000"/>
            </a:blip>
            <a:stretch>
              <a:fillRect t="-12108" b="-12108"/>
            </a:stretch>
          </a:blipFill>
        </p:spPr>
        <p:txBody>
          <a:bodyPr/>
          <a:lstStyle/>
          <a:p>
            <a:endParaRPr lang="en-US"/>
          </a:p>
        </p:txBody>
      </p:sp>
      <p:grpSp>
        <p:nvGrpSpPr>
          <p:cNvPr id="9" name="Group 9"/>
          <p:cNvGrpSpPr/>
          <p:nvPr/>
        </p:nvGrpSpPr>
        <p:grpSpPr>
          <a:xfrm>
            <a:off x="4227141" y="4515984"/>
            <a:ext cx="3851826" cy="617549"/>
            <a:chOff x="0" y="0"/>
            <a:chExt cx="1952092" cy="312972"/>
          </a:xfrm>
        </p:grpSpPr>
        <p:sp>
          <p:nvSpPr>
            <p:cNvPr id="10" name="Freeform 10"/>
            <p:cNvSpPr/>
            <p:nvPr/>
          </p:nvSpPr>
          <p:spPr>
            <a:xfrm>
              <a:off x="0" y="0"/>
              <a:ext cx="1952092" cy="312972"/>
            </a:xfrm>
            <a:custGeom>
              <a:avLst/>
              <a:gdLst/>
              <a:ahLst/>
              <a:cxnLst/>
              <a:rect l="l" t="t" r="r" b="b"/>
              <a:pathLst>
                <a:path w="1952092" h="312972">
                  <a:moveTo>
                    <a:pt x="0" y="0"/>
                  </a:moveTo>
                  <a:lnTo>
                    <a:pt x="1952092" y="0"/>
                  </a:lnTo>
                  <a:lnTo>
                    <a:pt x="1952092" y="312972"/>
                  </a:lnTo>
                  <a:lnTo>
                    <a:pt x="0" y="312972"/>
                  </a:lnTo>
                  <a:close/>
                </a:path>
              </a:pathLst>
            </a:custGeom>
            <a:solidFill>
              <a:srgbClr val="19576E"/>
            </a:solidFill>
          </p:spPr>
          <p:txBody>
            <a:bodyPr/>
            <a:lstStyle/>
            <a:p>
              <a:endParaRPr lang="en-US"/>
            </a:p>
          </p:txBody>
        </p:sp>
        <p:sp>
          <p:nvSpPr>
            <p:cNvPr id="11" name="TextBox 11"/>
            <p:cNvSpPr txBox="1"/>
            <p:nvPr/>
          </p:nvSpPr>
          <p:spPr>
            <a:xfrm>
              <a:off x="0" y="28575"/>
              <a:ext cx="1952092" cy="284397"/>
            </a:xfrm>
            <a:prstGeom prst="rect">
              <a:avLst/>
            </a:prstGeom>
          </p:spPr>
          <p:txBody>
            <a:bodyPr lIns="50800" tIns="50800" rIns="50800" bIns="50800" rtlCol="0" anchor="ctr"/>
            <a:lstStyle/>
            <a:p>
              <a:pPr algn="ctr">
                <a:lnSpc>
                  <a:spcPts val="2199"/>
                </a:lnSpc>
              </a:pPr>
              <a:endParaRPr/>
            </a:p>
          </p:txBody>
        </p:sp>
      </p:grpSp>
      <p:grpSp>
        <p:nvGrpSpPr>
          <p:cNvPr id="12" name="Group 12"/>
          <p:cNvGrpSpPr/>
          <p:nvPr/>
        </p:nvGrpSpPr>
        <p:grpSpPr>
          <a:xfrm>
            <a:off x="4227141" y="8000181"/>
            <a:ext cx="3851826" cy="617549"/>
            <a:chOff x="0" y="0"/>
            <a:chExt cx="1952092" cy="312972"/>
          </a:xfrm>
        </p:grpSpPr>
        <p:sp>
          <p:nvSpPr>
            <p:cNvPr id="13" name="Freeform 13"/>
            <p:cNvSpPr/>
            <p:nvPr/>
          </p:nvSpPr>
          <p:spPr>
            <a:xfrm>
              <a:off x="0" y="0"/>
              <a:ext cx="1952092" cy="312972"/>
            </a:xfrm>
            <a:custGeom>
              <a:avLst/>
              <a:gdLst/>
              <a:ahLst/>
              <a:cxnLst/>
              <a:rect l="l" t="t" r="r" b="b"/>
              <a:pathLst>
                <a:path w="1952092" h="312972">
                  <a:moveTo>
                    <a:pt x="0" y="0"/>
                  </a:moveTo>
                  <a:lnTo>
                    <a:pt x="1952092" y="0"/>
                  </a:lnTo>
                  <a:lnTo>
                    <a:pt x="1952092" y="312972"/>
                  </a:lnTo>
                  <a:lnTo>
                    <a:pt x="0" y="312972"/>
                  </a:lnTo>
                  <a:close/>
                </a:path>
              </a:pathLst>
            </a:custGeom>
            <a:solidFill>
              <a:srgbClr val="19576E"/>
            </a:solidFill>
          </p:spPr>
          <p:txBody>
            <a:bodyPr/>
            <a:lstStyle/>
            <a:p>
              <a:endParaRPr lang="en-US"/>
            </a:p>
          </p:txBody>
        </p:sp>
        <p:sp>
          <p:nvSpPr>
            <p:cNvPr id="14" name="TextBox 14"/>
            <p:cNvSpPr txBox="1"/>
            <p:nvPr/>
          </p:nvSpPr>
          <p:spPr>
            <a:xfrm>
              <a:off x="0" y="28575"/>
              <a:ext cx="1952092" cy="284397"/>
            </a:xfrm>
            <a:prstGeom prst="rect">
              <a:avLst/>
            </a:prstGeom>
          </p:spPr>
          <p:txBody>
            <a:bodyPr lIns="50800" tIns="50800" rIns="50800" bIns="50800" rtlCol="0" anchor="ctr"/>
            <a:lstStyle/>
            <a:p>
              <a:pPr algn="ctr">
                <a:lnSpc>
                  <a:spcPts val="2199"/>
                </a:lnSpc>
              </a:pPr>
              <a:endParaRPr/>
            </a:p>
          </p:txBody>
        </p:sp>
      </p:grpSp>
      <p:grpSp>
        <p:nvGrpSpPr>
          <p:cNvPr id="15" name="Group 15"/>
          <p:cNvGrpSpPr/>
          <p:nvPr/>
        </p:nvGrpSpPr>
        <p:grpSpPr>
          <a:xfrm>
            <a:off x="10863088" y="4602883"/>
            <a:ext cx="3582803" cy="617549"/>
            <a:chOff x="0" y="0"/>
            <a:chExt cx="1815752" cy="312972"/>
          </a:xfrm>
        </p:grpSpPr>
        <p:sp>
          <p:nvSpPr>
            <p:cNvPr id="16" name="Freeform 16"/>
            <p:cNvSpPr/>
            <p:nvPr/>
          </p:nvSpPr>
          <p:spPr>
            <a:xfrm>
              <a:off x="0" y="0"/>
              <a:ext cx="1815752" cy="312972"/>
            </a:xfrm>
            <a:custGeom>
              <a:avLst/>
              <a:gdLst/>
              <a:ahLst/>
              <a:cxnLst/>
              <a:rect l="l" t="t" r="r" b="b"/>
              <a:pathLst>
                <a:path w="1815752" h="312972">
                  <a:moveTo>
                    <a:pt x="0" y="0"/>
                  </a:moveTo>
                  <a:lnTo>
                    <a:pt x="1815752" y="0"/>
                  </a:lnTo>
                  <a:lnTo>
                    <a:pt x="1815752" y="312972"/>
                  </a:lnTo>
                  <a:lnTo>
                    <a:pt x="0" y="312972"/>
                  </a:lnTo>
                  <a:close/>
                </a:path>
              </a:pathLst>
            </a:custGeom>
            <a:solidFill>
              <a:srgbClr val="19576E"/>
            </a:solidFill>
          </p:spPr>
          <p:txBody>
            <a:bodyPr/>
            <a:lstStyle/>
            <a:p>
              <a:endParaRPr lang="en-US"/>
            </a:p>
          </p:txBody>
        </p:sp>
        <p:sp>
          <p:nvSpPr>
            <p:cNvPr id="17" name="TextBox 17"/>
            <p:cNvSpPr txBox="1"/>
            <p:nvPr/>
          </p:nvSpPr>
          <p:spPr>
            <a:xfrm>
              <a:off x="0" y="28575"/>
              <a:ext cx="1815752" cy="284397"/>
            </a:xfrm>
            <a:prstGeom prst="rect">
              <a:avLst/>
            </a:prstGeom>
          </p:spPr>
          <p:txBody>
            <a:bodyPr lIns="50800" tIns="50800" rIns="50800" bIns="50800" rtlCol="0" anchor="ctr"/>
            <a:lstStyle/>
            <a:p>
              <a:pPr algn="ctr">
                <a:lnSpc>
                  <a:spcPts val="2199"/>
                </a:lnSpc>
              </a:pPr>
              <a:endParaRPr/>
            </a:p>
          </p:txBody>
        </p:sp>
      </p:grpSp>
      <p:grpSp>
        <p:nvGrpSpPr>
          <p:cNvPr id="18" name="Group 18"/>
          <p:cNvGrpSpPr/>
          <p:nvPr/>
        </p:nvGrpSpPr>
        <p:grpSpPr>
          <a:xfrm>
            <a:off x="10616032" y="7958623"/>
            <a:ext cx="3468496" cy="617549"/>
            <a:chOff x="0" y="0"/>
            <a:chExt cx="1757822" cy="312972"/>
          </a:xfrm>
        </p:grpSpPr>
        <p:sp>
          <p:nvSpPr>
            <p:cNvPr id="19" name="Freeform 19"/>
            <p:cNvSpPr/>
            <p:nvPr/>
          </p:nvSpPr>
          <p:spPr>
            <a:xfrm>
              <a:off x="0" y="0"/>
              <a:ext cx="1757822" cy="312972"/>
            </a:xfrm>
            <a:custGeom>
              <a:avLst/>
              <a:gdLst/>
              <a:ahLst/>
              <a:cxnLst/>
              <a:rect l="l" t="t" r="r" b="b"/>
              <a:pathLst>
                <a:path w="1757822" h="312972">
                  <a:moveTo>
                    <a:pt x="0" y="0"/>
                  </a:moveTo>
                  <a:lnTo>
                    <a:pt x="1757822" y="0"/>
                  </a:lnTo>
                  <a:lnTo>
                    <a:pt x="1757822" y="312972"/>
                  </a:lnTo>
                  <a:lnTo>
                    <a:pt x="0" y="312972"/>
                  </a:lnTo>
                  <a:close/>
                </a:path>
              </a:pathLst>
            </a:custGeom>
            <a:solidFill>
              <a:srgbClr val="19576E"/>
            </a:solidFill>
          </p:spPr>
          <p:txBody>
            <a:bodyPr/>
            <a:lstStyle/>
            <a:p>
              <a:endParaRPr lang="en-US"/>
            </a:p>
          </p:txBody>
        </p:sp>
        <p:sp>
          <p:nvSpPr>
            <p:cNvPr id="20" name="TextBox 20"/>
            <p:cNvSpPr txBox="1"/>
            <p:nvPr/>
          </p:nvSpPr>
          <p:spPr>
            <a:xfrm>
              <a:off x="0" y="28575"/>
              <a:ext cx="1757822" cy="284397"/>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4227141" y="4545733"/>
            <a:ext cx="3851826" cy="555921"/>
          </a:xfrm>
          <a:prstGeom prst="rect">
            <a:avLst/>
          </a:prstGeom>
        </p:spPr>
        <p:txBody>
          <a:bodyPr lIns="0" tIns="0" rIns="0" bIns="0" rtlCol="0" anchor="t">
            <a:spAutoFit/>
          </a:bodyPr>
          <a:lstStyle/>
          <a:p>
            <a:pPr algn="ctr">
              <a:lnSpc>
                <a:spcPts val="4480"/>
              </a:lnSpc>
            </a:pPr>
            <a:r>
              <a:rPr lang="en-US" sz="3200" dirty="0">
                <a:solidFill>
                  <a:srgbClr val="FFFFFF"/>
                </a:solidFill>
                <a:latin typeface="Nunito Sans" pitchFamily="2" charset="77"/>
                <a:ea typeface="Nunito Sans 2 Bold"/>
                <a:cs typeface="Nunito Sans 2 Bold"/>
                <a:sym typeface="Nunito Sans 2 Bold"/>
              </a:rPr>
              <a:t>$316,613</a:t>
            </a:r>
          </a:p>
        </p:txBody>
      </p:sp>
      <p:sp>
        <p:nvSpPr>
          <p:cNvPr id="22" name="TextBox 22"/>
          <p:cNvSpPr txBox="1"/>
          <p:nvPr/>
        </p:nvSpPr>
        <p:spPr>
          <a:xfrm>
            <a:off x="4277743" y="8049565"/>
            <a:ext cx="3750623" cy="555921"/>
          </a:xfrm>
          <a:prstGeom prst="rect">
            <a:avLst/>
          </a:prstGeom>
        </p:spPr>
        <p:txBody>
          <a:bodyPr lIns="0" tIns="0" rIns="0" bIns="0" rtlCol="0" anchor="t">
            <a:spAutoFit/>
          </a:bodyPr>
          <a:lstStyle/>
          <a:p>
            <a:pPr algn="ctr">
              <a:lnSpc>
                <a:spcPts val="4479"/>
              </a:lnSpc>
            </a:pPr>
            <a:r>
              <a:rPr lang="en-US" sz="3199" dirty="0">
                <a:solidFill>
                  <a:srgbClr val="FFFFFF"/>
                </a:solidFill>
                <a:latin typeface="Nunito Sans" pitchFamily="2" charset="77"/>
                <a:ea typeface="Nunito Sans 2 Bold"/>
                <a:cs typeface="Nunito Sans 2 Bold"/>
                <a:sym typeface="Nunito Sans 2 Bold"/>
              </a:rPr>
              <a:t>$312,433</a:t>
            </a:r>
          </a:p>
        </p:txBody>
      </p:sp>
      <p:sp>
        <p:nvSpPr>
          <p:cNvPr id="23" name="TextBox 23"/>
          <p:cNvSpPr txBox="1"/>
          <p:nvPr/>
        </p:nvSpPr>
        <p:spPr>
          <a:xfrm>
            <a:off x="10863088" y="4666386"/>
            <a:ext cx="3582803" cy="555921"/>
          </a:xfrm>
          <a:prstGeom prst="rect">
            <a:avLst/>
          </a:prstGeom>
        </p:spPr>
        <p:txBody>
          <a:bodyPr lIns="0" tIns="0" rIns="0" bIns="0" rtlCol="0" anchor="t">
            <a:spAutoFit/>
          </a:bodyPr>
          <a:lstStyle/>
          <a:p>
            <a:pPr algn="ctr">
              <a:lnSpc>
                <a:spcPts val="4479"/>
              </a:lnSpc>
            </a:pPr>
            <a:r>
              <a:rPr lang="en-US" sz="3199" dirty="0">
                <a:solidFill>
                  <a:srgbClr val="FFFFFF"/>
                </a:solidFill>
                <a:latin typeface="Nunito Sans" pitchFamily="2" charset="77"/>
                <a:ea typeface="Nunito Sans 2 Bold"/>
                <a:cs typeface="Nunito Sans 2 Bold"/>
                <a:sym typeface="Nunito Sans 2 Bold"/>
              </a:rPr>
              <a:t>$295,350</a:t>
            </a:r>
          </a:p>
        </p:txBody>
      </p:sp>
      <p:sp>
        <p:nvSpPr>
          <p:cNvPr id="24" name="TextBox 24"/>
          <p:cNvSpPr txBox="1"/>
          <p:nvPr/>
        </p:nvSpPr>
        <p:spPr>
          <a:xfrm>
            <a:off x="10616032" y="8022126"/>
            <a:ext cx="3468496" cy="555921"/>
          </a:xfrm>
          <a:prstGeom prst="rect">
            <a:avLst/>
          </a:prstGeom>
        </p:spPr>
        <p:txBody>
          <a:bodyPr lIns="0" tIns="0" rIns="0" bIns="0" rtlCol="0" anchor="t">
            <a:spAutoFit/>
          </a:bodyPr>
          <a:lstStyle/>
          <a:p>
            <a:pPr algn="ctr">
              <a:lnSpc>
                <a:spcPts val="4479"/>
              </a:lnSpc>
            </a:pPr>
            <a:r>
              <a:rPr lang="en-US" sz="3199" dirty="0">
                <a:solidFill>
                  <a:srgbClr val="FFFFFF"/>
                </a:solidFill>
                <a:latin typeface="Nunito Sans" pitchFamily="2" charset="77"/>
                <a:ea typeface="Nunito Sans 2 Bold"/>
                <a:cs typeface="Nunito Sans 2 Bold"/>
                <a:sym typeface="Nunito Sans 2 Bold"/>
              </a:rPr>
              <a:t>$269,725</a:t>
            </a:r>
          </a:p>
        </p:txBody>
      </p:sp>
      <p:sp>
        <p:nvSpPr>
          <p:cNvPr id="25" name="TextBox 25"/>
          <p:cNvSpPr txBox="1"/>
          <p:nvPr/>
        </p:nvSpPr>
        <p:spPr>
          <a:xfrm>
            <a:off x="10409287" y="3028277"/>
            <a:ext cx="5592713" cy="1598451"/>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Kathy</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Takes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Reduces contributions from 5% to 3% while repaying loan</a:t>
            </a:r>
          </a:p>
        </p:txBody>
      </p:sp>
      <p:sp>
        <p:nvSpPr>
          <p:cNvPr id="26" name="TextBox 26"/>
          <p:cNvSpPr txBox="1"/>
          <p:nvPr/>
        </p:nvSpPr>
        <p:spPr>
          <a:xfrm>
            <a:off x="3889405" y="3337586"/>
            <a:ext cx="5767147" cy="1200906"/>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Jim</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Doesn’t take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Contributes 5%</a:t>
            </a:r>
          </a:p>
        </p:txBody>
      </p:sp>
      <p:sp>
        <p:nvSpPr>
          <p:cNvPr id="27" name="TextBox 27"/>
          <p:cNvSpPr txBox="1"/>
          <p:nvPr/>
        </p:nvSpPr>
        <p:spPr>
          <a:xfrm>
            <a:off x="10399506" y="6389754"/>
            <a:ext cx="5118970" cy="1598451"/>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Bryan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Takes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Stops contributing while repaying loan</a:t>
            </a:r>
          </a:p>
        </p:txBody>
      </p:sp>
      <p:sp>
        <p:nvSpPr>
          <p:cNvPr id="28" name="TextBox 28"/>
          <p:cNvSpPr txBox="1"/>
          <p:nvPr/>
        </p:nvSpPr>
        <p:spPr>
          <a:xfrm>
            <a:off x="3979508" y="6431313"/>
            <a:ext cx="5889500" cy="1598451"/>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Denise</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Takes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Continues contributing 5% while repaying loan</a:t>
            </a:r>
          </a:p>
        </p:txBody>
      </p:sp>
      <p:sp>
        <p:nvSpPr>
          <p:cNvPr id="29" name="TextBox 2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Long-Term Impact of a Loan</a:t>
            </a:r>
          </a:p>
        </p:txBody>
      </p:sp>
      <p:sp>
        <p:nvSpPr>
          <p:cNvPr id="30" name="TextBox 30"/>
          <p:cNvSpPr txBox="1"/>
          <p:nvPr/>
        </p:nvSpPr>
        <p:spPr>
          <a:xfrm>
            <a:off x="17602731" y="4530111"/>
            <a:ext cx="53943" cy="123432"/>
          </a:xfrm>
          <a:prstGeom prst="rect">
            <a:avLst/>
          </a:prstGeom>
        </p:spPr>
        <p:txBody>
          <a:bodyPr lIns="0" tIns="0" rIns="0" bIns="0" rtlCol="0" anchor="t">
            <a:spAutoFit/>
          </a:bodyPr>
          <a:lstStyle/>
          <a:p>
            <a:pPr algn="ctr">
              <a:lnSpc>
                <a:spcPts val="990"/>
              </a:lnSpc>
            </a:pPr>
            <a:r>
              <a:rPr lang="en-US" sz="707" dirty="0">
                <a:solidFill>
                  <a:srgbClr val="000000"/>
                </a:solidFill>
                <a:latin typeface="Nunito Sans" pitchFamily="2" charset="77"/>
                <a:ea typeface="Nunito Sans 2"/>
                <a:cs typeface="Nunito Sans 2"/>
                <a:sym typeface="Nunito Sans 2"/>
              </a:rPr>
              <a:t>1</a:t>
            </a:r>
          </a:p>
        </p:txBody>
      </p:sp>
      <p:sp>
        <p:nvSpPr>
          <p:cNvPr id="31" name="TextBox 31"/>
          <p:cNvSpPr txBox="1"/>
          <p:nvPr/>
        </p:nvSpPr>
        <p:spPr>
          <a:xfrm>
            <a:off x="1023974" y="9133347"/>
            <a:ext cx="14618653" cy="491545"/>
          </a:xfrm>
          <a:prstGeom prst="rect">
            <a:avLst/>
          </a:prstGeom>
        </p:spPr>
        <p:txBody>
          <a:bodyPr lIns="0" tIns="0" rIns="0" bIns="0" rtlCol="0" anchor="t">
            <a:spAutoFit/>
          </a:bodyPr>
          <a:lstStyle/>
          <a:p>
            <a:pPr algn="l">
              <a:lnSpc>
                <a:spcPts val="1320"/>
              </a:lnSpc>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This is a hypothetical mathematical illustration only. It represents no particular investment and does not account for taxes. Figures are based on assumptions as set out, and individual circumstances may vary. Assumes a loan of $10,000, an annual salary of $30,000, a beginning balance of $20,000, 30 years until retirement, a 7% annual rate of return compounded monthly, and a loan interest rate of 4.25%. There is no guarantee that any investment objective will be met.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8" tooltip="https://drive.google.com/drive/u/0/folders/1ClbPerI81tjPI99fISHzxuIjdAAvQjts"/>
              </a:rPr>
              <a:t>John Hancock</a:t>
            </a:r>
          </a:p>
          <a:p>
            <a:pPr algn="l">
              <a:lnSpc>
                <a:spcPts val="1320"/>
              </a:lnSpc>
              <a:spcBef>
                <a:spcPct val="0"/>
              </a:spcBef>
            </a:pPr>
            <a:endPar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8" tooltip="https://drive.google.com/drive/u/0/folders/1ClbPerI81tjPI99fISHzxuIjdAAvQjts"/>
            </a:endParaRPr>
          </a:p>
        </p:txBody>
      </p:sp>
      <p:sp>
        <p:nvSpPr>
          <p:cNvPr id="33" name="TextBox 33"/>
          <p:cNvSpPr txBox="1"/>
          <p:nvPr/>
        </p:nvSpPr>
        <p:spPr>
          <a:xfrm>
            <a:off x="1023974" y="3893549"/>
            <a:ext cx="1968581" cy="352019"/>
          </a:xfrm>
          <a:prstGeom prst="rect">
            <a:avLst/>
          </a:prstGeom>
        </p:spPr>
        <p:txBody>
          <a:bodyPr lIns="0" tIns="0" rIns="0" bIns="0" rtlCol="0" anchor="t">
            <a:spAutoFit/>
          </a:bodyPr>
          <a:lstStyle/>
          <a:p>
            <a:pPr algn="l">
              <a:lnSpc>
                <a:spcPts val="2879"/>
              </a:lnSpc>
            </a:pPr>
            <a:r>
              <a:rPr lang="en-US" sz="2400" b="1" dirty="0">
                <a:solidFill>
                  <a:srgbClr val="C22331"/>
                </a:solidFill>
                <a:latin typeface="Libby" pitchFamily="2" charset="0"/>
                <a:ea typeface="Lovelo 2"/>
                <a:cs typeface="Lovelo 2"/>
                <a:sym typeface="Lovelo 2"/>
              </a:rPr>
              <a:t>LOAN:</a:t>
            </a:r>
          </a:p>
        </p:txBody>
      </p:sp>
      <p:sp>
        <p:nvSpPr>
          <p:cNvPr id="34" name="TextBox 34"/>
          <p:cNvSpPr txBox="1"/>
          <p:nvPr/>
        </p:nvSpPr>
        <p:spPr>
          <a:xfrm>
            <a:off x="1023974" y="5364426"/>
            <a:ext cx="1968581" cy="742896"/>
          </a:xfrm>
          <a:prstGeom prst="rect">
            <a:avLst/>
          </a:prstGeom>
        </p:spPr>
        <p:txBody>
          <a:bodyPr lIns="0" tIns="0" rIns="0" bIns="0" rtlCol="0" anchor="t">
            <a:spAutoFit/>
          </a:bodyPr>
          <a:lstStyle/>
          <a:p>
            <a:pPr algn="l">
              <a:lnSpc>
                <a:spcPts val="2879"/>
              </a:lnSpc>
            </a:pPr>
            <a:r>
              <a:rPr lang="en-US" sz="2400" b="1" dirty="0">
                <a:solidFill>
                  <a:srgbClr val="C22331"/>
                </a:solidFill>
                <a:latin typeface="Libby" pitchFamily="2" charset="0"/>
                <a:ea typeface="Lovelo 2"/>
                <a:cs typeface="Lovelo 2"/>
                <a:sym typeface="Lovelo 2"/>
              </a:rPr>
              <a:t>Annual Salary:</a:t>
            </a:r>
          </a:p>
        </p:txBody>
      </p:sp>
      <p:sp>
        <p:nvSpPr>
          <p:cNvPr id="35" name="TextBox 35"/>
          <p:cNvSpPr txBox="1"/>
          <p:nvPr/>
        </p:nvSpPr>
        <p:spPr>
          <a:xfrm>
            <a:off x="1028700" y="4032544"/>
            <a:ext cx="2201980" cy="941707"/>
          </a:xfrm>
          <a:prstGeom prst="rect">
            <a:avLst/>
          </a:prstGeom>
        </p:spPr>
        <p:txBody>
          <a:bodyPr lIns="0" tIns="0" rIns="0" bIns="0" rtlCol="0" anchor="t">
            <a:spAutoFit/>
          </a:bodyPr>
          <a:lstStyle/>
          <a:p>
            <a:pPr algn="l">
              <a:lnSpc>
                <a:spcPts val="8199"/>
              </a:lnSpc>
            </a:pPr>
            <a:r>
              <a:rPr lang="en-US" sz="442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$10,000</a:t>
            </a:r>
          </a:p>
        </p:txBody>
      </p:sp>
      <p:sp>
        <p:nvSpPr>
          <p:cNvPr id="36" name="TextBox 36"/>
          <p:cNvSpPr txBox="1"/>
          <p:nvPr/>
        </p:nvSpPr>
        <p:spPr>
          <a:xfrm>
            <a:off x="1028700" y="6021597"/>
            <a:ext cx="2201980" cy="941707"/>
          </a:xfrm>
          <a:prstGeom prst="rect">
            <a:avLst/>
          </a:prstGeom>
        </p:spPr>
        <p:txBody>
          <a:bodyPr lIns="0" tIns="0" rIns="0" bIns="0" rtlCol="0" anchor="t">
            <a:spAutoFit/>
          </a:bodyPr>
          <a:lstStyle/>
          <a:p>
            <a:pPr algn="l">
              <a:lnSpc>
                <a:spcPts val="8199"/>
              </a:lnSpc>
            </a:pPr>
            <a:r>
              <a:rPr lang="en-US" sz="442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$30,000</a:t>
            </a:r>
          </a:p>
        </p:txBody>
      </p:sp>
      <p:sp>
        <p:nvSpPr>
          <p:cNvPr id="37" name="TextBox 11">
            <a:extLst>
              <a:ext uri="{FF2B5EF4-FFF2-40B4-BE49-F238E27FC236}">
                <a16:creationId xmlns:a16="http://schemas.microsoft.com/office/drawing/2014/main" id="{72763C59-6756-37DC-080C-4E8DA8038F4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312893" y="2636682"/>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871613" y="3974073"/>
            <a:ext cx="2299600" cy="2001458"/>
          </a:xfrm>
          <a:custGeom>
            <a:avLst/>
            <a:gdLst/>
            <a:ahLst/>
            <a:cxnLst/>
            <a:rect l="l" t="t" r="r" b="b"/>
            <a:pathLst>
              <a:path w="2299600" h="2001458">
                <a:moveTo>
                  <a:pt x="0" y="0"/>
                </a:moveTo>
                <a:lnTo>
                  <a:pt x="2299600" y="0"/>
                </a:lnTo>
                <a:lnTo>
                  <a:pt x="2299600" y="2001458"/>
                </a:lnTo>
                <a:lnTo>
                  <a:pt x="0" y="2001458"/>
                </a:lnTo>
                <a:lnTo>
                  <a:pt x="0" y="0"/>
                </a:lnTo>
                <a:close/>
              </a:path>
            </a:pathLst>
          </a:custGeom>
          <a:blipFill>
            <a:blip r:embed="rId6"/>
            <a:stretch>
              <a:fillRect l="-32048" b="-1082"/>
            </a:stretch>
          </a:blipFill>
        </p:spPr>
        <p:txBody>
          <a:bodyPr/>
          <a:lstStyle/>
          <a:p>
            <a:endParaRPr lang="en-US"/>
          </a:p>
        </p:txBody>
      </p:sp>
      <p:sp>
        <p:nvSpPr>
          <p:cNvPr id="7" name="Freeform 7"/>
          <p:cNvSpPr/>
          <p:nvPr/>
        </p:nvSpPr>
        <p:spPr>
          <a:xfrm>
            <a:off x="10306331" y="3974073"/>
            <a:ext cx="3036581" cy="2001458"/>
          </a:xfrm>
          <a:custGeom>
            <a:avLst/>
            <a:gdLst/>
            <a:ahLst/>
            <a:cxnLst/>
            <a:rect l="l" t="t" r="r" b="b"/>
            <a:pathLst>
              <a:path w="3036581" h="2001458">
                <a:moveTo>
                  <a:pt x="0" y="0"/>
                </a:moveTo>
                <a:lnTo>
                  <a:pt x="3036581" y="0"/>
                </a:lnTo>
                <a:lnTo>
                  <a:pt x="3036581" y="2001458"/>
                </a:lnTo>
                <a:lnTo>
                  <a:pt x="0" y="2001458"/>
                </a:lnTo>
                <a:lnTo>
                  <a:pt x="0" y="0"/>
                </a:lnTo>
                <a:close/>
              </a:path>
            </a:pathLst>
          </a:custGeom>
          <a:blipFill>
            <a:blip r:embed="rId7"/>
            <a:stretch>
              <a:fillRect b="-1082"/>
            </a:stretch>
          </a:blipFill>
        </p:spPr>
        <p:txBody>
          <a:bodyPr/>
          <a:lstStyle/>
          <a:p>
            <a:endParaRPr lang="en-US"/>
          </a:p>
        </p:txBody>
      </p:sp>
      <p:sp>
        <p:nvSpPr>
          <p:cNvPr id="8" name="Freeform 8"/>
          <p:cNvSpPr/>
          <p:nvPr/>
        </p:nvSpPr>
        <p:spPr>
          <a:xfrm>
            <a:off x="13475894" y="3974073"/>
            <a:ext cx="2734764" cy="2001458"/>
          </a:xfrm>
          <a:custGeom>
            <a:avLst/>
            <a:gdLst/>
            <a:ahLst/>
            <a:cxnLst/>
            <a:rect l="l" t="t" r="r" b="b"/>
            <a:pathLst>
              <a:path w="2734764" h="2001458">
                <a:moveTo>
                  <a:pt x="0" y="0"/>
                </a:moveTo>
                <a:lnTo>
                  <a:pt x="2734764" y="0"/>
                </a:lnTo>
                <a:lnTo>
                  <a:pt x="2734764" y="2001458"/>
                </a:lnTo>
                <a:lnTo>
                  <a:pt x="0" y="2001458"/>
                </a:lnTo>
                <a:lnTo>
                  <a:pt x="0" y="0"/>
                </a:lnTo>
                <a:close/>
              </a:path>
            </a:pathLst>
          </a:custGeom>
          <a:blipFill>
            <a:blip r:embed="rId8"/>
            <a:stretch>
              <a:fillRect t="-1082" r="-6251"/>
            </a:stretch>
          </a:blipFill>
        </p:spPr>
        <p:txBody>
          <a:bodyPr/>
          <a:lstStyle/>
          <a:p>
            <a:endParaRPr lang="en-US"/>
          </a:p>
        </p:txBody>
      </p:sp>
      <p:sp>
        <p:nvSpPr>
          <p:cNvPr id="9" name="TextBox 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importance of emergency savings</a:t>
            </a:r>
          </a:p>
        </p:txBody>
      </p:sp>
      <p:sp>
        <p:nvSpPr>
          <p:cNvPr id="10" name="TextBox 10"/>
          <p:cNvSpPr txBox="1"/>
          <p:nvPr/>
        </p:nvSpPr>
        <p:spPr>
          <a:xfrm>
            <a:off x="1956209" y="2780578"/>
            <a:ext cx="14254449" cy="547600"/>
          </a:xfrm>
          <a:prstGeom prst="rect">
            <a:avLst/>
          </a:prstGeom>
        </p:spPr>
        <p:txBody>
          <a:bodyPr lIns="0" tIns="0" rIns="0" bIns="0" rtlCol="0" anchor="t">
            <a:spAutoFit/>
          </a:bodyPr>
          <a:lstStyle/>
          <a:p>
            <a:pPr algn="l">
              <a:lnSpc>
                <a:spcPts val="4236"/>
              </a:lnSpc>
            </a:pPr>
            <a:r>
              <a:rPr lang="en-US" sz="3851" dirty="0">
                <a:solidFill>
                  <a:srgbClr val="000000"/>
                </a:solidFill>
                <a:latin typeface="Nunito Sans" pitchFamily="2" charset="77"/>
                <a:ea typeface="Nunito Sans 1"/>
                <a:cs typeface="Nunito Sans 1"/>
                <a:sym typeface="Nunito Sans 1"/>
              </a:rPr>
              <a:t>Keep money in reserve for a serious unexpected predicament</a:t>
            </a:r>
          </a:p>
        </p:txBody>
      </p:sp>
      <p:sp>
        <p:nvSpPr>
          <p:cNvPr id="11" name="TextBox 11"/>
          <p:cNvSpPr txBox="1"/>
          <p:nvPr/>
        </p:nvSpPr>
        <p:spPr>
          <a:xfrm>
            <a:off x="10436599" y="5030528"/>
            <a:ext cx="44301" cy="99323"/>
          </a:xfrm>
          <a:prstGeom prst="rect">
            <a:avLst/>
          </a:prstGeom>
        </p:spPr>
        <p:txBody>
          <a:bodyPr lIns="0" tIns="0" rIns="0" bIns="0" rtlCol="0" anchor="t">
            <a:spAutoFit/>
          </a:bodyPr>
          <a:lstStyle/>
          <a:p>
            <a:pPr algn="ctr">
              <a:lnSpc>
                <a:spcPts val="813"/>
              </a:lnSpc>
            </a:pPr>
            <a:r>
              <a:rPr lang="en-US" sz="581" dirty="0">
                <a:solidFill>
                  <a:srgbClr val="000000"/>
                </a:solidFill>
                <a:latin typeface="Nunito Sans" pitchFamily="2" charset="77"/>
                <a:ea typeface="Nunito Sans 2"/>
                <a:cs typeface="Nunito Sans 2"/>
                <a:sym typeface="Nunito Sans 2"/>
              </a:rPr>
              <a:t>1</a:t>
            </a:r>
          </a:p>
        </p:txBody>
      </p:sp>
      <p:sp>
        <p:nvSpPr>
          <p:cNvPr id="12" name="TextBox 12"/>
          <p:cNvSpPr txBox="1"/>
          <p:nvPr/>
        </p:nvSpPr>
        <p:spPr>
          <a:xfrm>
            <a:off x="17602731" y="4530111"/>
            <a:ext cx="53943" cy="123432"/>
          </a:xfrm>
          <a:prstGeom prst="rect">
            <a:avLst/>
          </a:prstGeom>
        </p:spPr>
        <p:txBody>
          <a:bodyPr lIns="0" tIns="0" rIns="0" bIns="0" rtlCol="0" anchor="t">
            <a:spAutoFit/>
          </a:bodyPr>
          <a:lstStyle/>
          <a:p>
            <a:pPr algn="ctr">
              <a:lnSpc>
                <a:spcPts val="990"/>
              </a:lnSpc>
            </a:pPr>
            <a:r>
              <a:rPr lang="en-US" sz="707" dirty="0">
                <a:solidFill>
                  <a:srgbClr val="000000"/>
                </a:solidFill>
                <a:latin typeface="Nunito Sans" pitchFamily="2" charset="77"/>
                <a:ea typeface="Nunito Sans 2"/>
                <a:cs typeface="Nunito Sans 2"/>
                <a:sym typeface="Nunito Sans 2"/>
              </a:rPr>
              <a:t>1</a:t>
            </a:r>
          </a:p>
        </p:txBody>
      </p:sp>
      <p:grpSp>
        <p:nvGrpSpPr>
          <p:cNvPr id="13" name="Group 13"/>
          <p:cNvGrpSpPr/>
          <p:nvPr/>
        </p:nvGrpSpPr>
        <p:grpSpPr>
          <a:xfrm>
            <a:off x="1956209" y="4002648"/>
            <a:ext cx="5618378" cy="3510327"/>
            <a:chOff x="0" y="38100"/>
            <a:chExt cx="7491170" cy="4680436"/>
          </a:xfrm>
        </p:grpSpPr>
        <p:sp>
          <p:nvSpPr>
            <p:cNvPr id="14" name="TextBox 14"/>
            <p:cNvSpPr txBox="1"/>
            <p:nvPr/>
          </p:nvSpPr>
          <p:spPr>
            <a:xfrm>
              <a:off x="98949" y="788024"/>
              <a:ext cx="7392221" cy="734047"/>
            </a:xfrm>
            <a:prstGeom prst="rect">
              <a:avLst/>
            </a:prstGeom>
          </p:spPr>
          <p:txBody>
            <a:bodyPr wrap="square" lIns="0" tIns="0" rIns="0" bIns="0" rtlCol="0" anchor="t">
              <a:spAutoFit/>
            </a:bodyPr>
            <a:lstStyle/>
            <a:p>
              <a:pPr algn="l">
                <a:lnSpc>
                  <a:spcPts val="4657"/>
                </a:lnSpc>
              </a:pPr>
              <a:r>
                <a:rPr lang="en-US" sz="3200" dirty="0">
                  <a:solidFill>
                    <a:srgbClr val="C22331"/>
                  </a:solidFill>
                  <a:latin typeface="Libby" pitchFamily="2" charset="0"/>
                  <a:ea typeface="Lovelo 2"/>
                  <a:cs typeface="Lovelo 2"/>
                  <a:sym typeface="Lovelo 2"/>
                </a:rPr>
                <a:t>EMERGENCY RESERVE</a:t>
              </a:r>
            </a:p>
          </p:txBody>
        </p:sp>
        <p:sp>
          <p:nvSpPr>
            <p:cNvPr id="15" name="TextBox 15"/>
            <p:cNvSpPr txBox="1"/>
            <p:nvPr/>
          </p:nvSpPr>
          <p:spPr>
            <a:xfrm>
              <a:off x="98951" y="1137624"/>
              <a:ext cx="6832512" cy="3207716"/>
            </a:xfrm>
            <a:prstGeom prst="rect">
              <a:avLst/>
            </a:prstGeom>
          </p:spPr>
          <p:txBody>
            <a:bodyPr wrap="square" lIns="0" tIns="0" rIns="0" bIns="0" rtlCol="0" anchor="t">
              <a:spAutoFit/>
            </a:bodyPr>
            <a:lstStyle/>
            <a:p>
              <a:pPr algn="l">
                <a:lnSpc>
                  <a:spcPts val="21079"/>
                </a:lnSpc>
              </a:pPr>
              <a:r>
                <a:rPr lang="en-US" sz="11369"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Italics"/>
                </a:rPr>
                <a:t>3   </a:t>
              </a:r>
              <a:r>
                <a:rPr lang="en-US" sz="11369"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Italics"/>
                </a:rPr>
                <a:t> </a:t>
              </a:r>
              <a:r>
                <a:rPr lang="en-US" sz="11369"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Italics"/>
                </a:rPr>
                <a:t>6</a:t>
              </a:r>
            </a:p>
          </p:txBody>
        </p:sp>
        <p:sp>
          <p:nvSpPr>
            <p:cNvPr id="16" name="TextBox 16"/>
            <p:cNvSpPr txBox="1"/>
            <p:nvPr/>
          </p:nvSpPr>
          <p:spPr>
            <a:xfrm>
              <a:off x="98950" y="1543865"/>
              <a:ext cx="5940657" cy="659492"/>
            </a:xfrm>
            <a:prstGeom prst="rect">
              <a:avLst/>
            </a:prstGeom>
          </p:spPr>
          <p:txBody>
            <a:bodyPr lIns="0" tIns="0" rIns="0" bIns="0" rtlCol="0" anchor="t">
              <a:spAutoFit/>
            </a:bodyPr>
            <a:lstStyle/>
            <a:p>
              <a:pPr algn="l">
                <a:lnSpc>
                  <a:spcPts val="3777"/>
                </a:lnSpc>
              </a:pPr>
              <a:r>
                <a:rPr lang="en-US" sz="3433"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in the amount of</a:t>
              </a:r>
            </a:p>
          </p:txBody>
        </p:sp>
        <p:sp>
          <p:nvSpPr>
            <p:cNvPr id="17" name="TextBox 17"/>
            <p:cNvSpPr txBox="1"/>
            <p:nvPr/>
          </p:nvSpPr>
          <p:spPr>
            <a:xfrm>
              <a:off x="98950" y="38100"/>
              <a:ext cx="5742756" cy="659492"/>
            </a:xfrm>
            <a:prstGeom prst="rect">
              <a:avLst/>
            </a:prstGeom>
          </p:spPr>
          <p:txBody>
            <a:bodyPr lIns="0" tIns="0" rIns="0" bIns="0" rtlCol="0" anchor="t">
              <a:spAutoFit/>
            </a:bodyPr>
            <a:lstStyle/>
            <a:p>
              <a:pPr algn="l">
                <a:lnSpc>
                  <a:spcPts val="3777"/>
                </a:lnSpc>
              </a:pPr>
              <a:r>
                <a:rPr lang="en-US" sz="3433"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Fund an</a:t>
              </a:r>
            </a:p>
          </p:txBody>
        </p:sp>
        <p:sp>
          <p:nvSpPr>
            <p:cNvPr id="18" name="TextBox 18"/>
            <p:cNvSpPr txBox="1"/>
            <p:nvPr/>
          </p:nvSpPr>
          <p:spPr>
            <a:xfrm>
              <a:off x="0" y="4059044"/>
              <a:ext cx="5940657" cy="659492"/>
            </a:xfrm>
            <a:prstGeom prst="rect">
              <a:avLst/>
            </a:prstGeom>
          </p:spPr>
          <p:txBody>
            <a:bodyPr lIns="0" tIns="0" rIns="0" bIns="0" rtlCol="0" anchor="t">
              <a:spAutoFit/>
            </a:bodyPr>
            <a:lstStyle/>
            <a:p>
              <a:pPr algn="l">
                <a:lnSpc>
                  <a:spcPts val="3777"/>
                </a:lnSpc>
              </a:pPr>
              <a:r>
                <a:rPr lang="en-US" sz="3433"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months of expenses</a:t>
              </a:r>
            </a:p>
          </p:txBody>
        </p:sp>
        <p:sp>
          <p:nvSpPr>
            <p:cNvPr id="19" name="TextBox 19"/>
            <p:cNvSpPr txBox="1"/>
            <p:nvPr/>
          </p:nvSpPr>
          <p:spPr>
            <a:xfrm>
              <a:off x="1588343" y="1886247"/>
              <a:ext cx="1369939" cy="2082365"/>
            </a:xfrm>
            <a:prstGeom prst="rect">
              <a:avLst/>
            </a:prstGeom>
          </p:spPr>
          <p:txBody>
            <a:bodyPr lIns="0" tIns="0" rIns="0" bIns="0" rtlCol="0" anchor="t">
              <a:spAutoFit/>
            </a:bodyPr>
            <a:lstStyle/>
            <a:p>
              <a:pPr algn="l">
                <a:lnSpc>
                  <a:spcPts val="13672"/>
                </a:lnSpc>
              </a:pPr>
              <a:r>
                <a:rPr lang="en-US" sz="7374"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Italics"/>
                </a:rPr>
                <a:t>to</a:t>
              </a:r>
            </a:p>
          </p:txBody>
        </p:sp>
      </p:grpSp>
      <p:grpSp>
        <p:nvGrpSpPr>
          <p:cNvPr id="20" name="Group 20"/>
          <p:cNvGrpSpPr/>
          <p:nvPr/>
        </p:nvGrpSpPr>
        <p:grpSpPr>
          <a:xfrm>
            <a:off x="8034113" y="6252521"/>
            <a:ext cx="3198798" cy="2254069"/>
            <a:chOff x="0" y="28575"/>
            <a:chExt cx="4265064" cy="3005425"/>
          </a:xfrm>
        </p:grpSpPr>
        <p:sp>
          <p:nvSpPr>
            <p:cNvPr id="21" name="TextBox 21"/>
            <p:cNvSpPr txBox="1"/>
            <p:nvPr/>
          </p:nvSpPr>
          <p:spPr>
            <a:xfrm>
              <a:off x="71041" y="454796"/>
              <a:ext cx="4105684" cy="2296697"/>
            </a:xfrm>
            <a:prstGeom prst="rect">
              <a:avLst/>
            </a:prstGeom>
          </p:spPr>
          <p:txBody>
            <a:bodyPr lIns="0" tIns="0" rIns="0" bIns="0" rtlCol="0" anchor="t">
              <a:spAutoFit/>
            </a:bodyPr>
            <a:lstStyle/>
            <a:p>
              <a:pPr algn="l">
                <a:lnSpc>
                  <a:spcPts val="15133"/>
                </a:lnSpc>
              </a:pP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20%</a:t>
              </a:r>
            </a:p>
          </p:txBody>
        </p:sp>
        <p:sp>
          <p:nvSpPr>
            <p:cNvPr id="22" name="TextBox 22"/>
            <p:cNvSpPr txBox="1"/>
            <p:nvPr/>
          </p:nvSpPr>
          <p:spPr>
            <a:xfrm>
              <a:off x="0" y="28575"/>
              <a:ext cx="4122982" cy="931347"/>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Put away an amount equal to</a:t>
              </a:r>
            </a:p>
          </p:txBody>
        </p:sp>
        <p:sp>
          <p:nvSpPr>
            <p:cNvPr id="23" name="TextBox 23"/>
            <p:cNvSpPr txBox="1"/>
            <p:nvPr/>
          </p:nvSpPr>
          <p:spPr>
            <a:xfrm>
              <a:off x="0" y="2561742"/>
              <a:ext cx="4265064" cy="472258"/>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of salary</a:t>
              </a:r>
            </a:p>
          </p:txBody>
        </p:sp>
      </p:grpSp>
      <p:grpSp>
        <p:nvGrpSpPr>
          <p:cNvPr id="24" name="Group 24"/>
          <p:cNvGrpSpPr/>
          <p:nvPr/>
        </p:nvGrpSpPr>
        <p:grpSpPr>
          <a:xfrm>
            <a:off x="12040993" y="6026632"/>
            <a:ext cx="3563998" cy="1722523"/>
            <a:chOff x="0" y="-272611"/>
            <a:chExt cx="4751998" cy="2296697"/>
          </a:xfrm>
        </p:grpSpPr>
        <p:sp>
          <p:nvSpPr>
            <p:cNvPr id="25" name="TextBox 25"/>
            <p:cNvSpPr txBox="1"/>
            <p:nvPr/>
          </p:nvSpPr>
          <p:spPr>
            <a:xfrm>
              <a:off x="0" y="-272611"/>
              <a:ext cx="4105685" cy="2296697"/>
            </a:xfrm>
            <a:prstGeom prst="rect">
              <a:avLst/>
            </a:prstGeom>
          </p:spPr>
          <p:txBody>
            <a:bodyPr lIns="0" tIns="0" rIns="0" bIns="0" rtlCol="0" anchor="t">
              <a:spAutoFit/>
            </a:bodyPr>
            <a:lstStyle/>
            <a:p>
              <a:pPr algn="l">
                <a:lnSpc>
                  <a:spcPts val="15133"/>
                </a:lnSpc>
              </a:pP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1   </a:t>
              </a: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Italics"/>
                </a:rPr>
                <a:t> </a:t>
              </a: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2</a:t>
              </a:r>
            </a:p>
          </p:txBody>
        </p:sp>
        <p:sp>
          <p:nvSpPr>
            <p:cNvPr id="26" name="TextBox 26"/>
            <p:cNvSpPr txBox="1"/>
            <p:nvPr/>
          </p:nvSpPr>
          <p:spPr>
            <a:xfrm>
              <a:off x="0" y="28575"/>
              <a:ext cx="4265064" cy="472258"/>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Build savings within </a:t>
              </a:r>
            </a:p>
          </p:txBody>
        </p:sp>
        <p:sp>
          <p:nvSpPr>
            <p:cNvPr id="27" name="TextBox 27"/>
            <p:cNvSpPr txBox="1"/>
            <p:nvPr/>
          </p:nvSpPr>
          <p:spPr>
            <a:xfrm>
              <a:off x="3225252" y="1162309"/>
              <a:ext cx="1526746" cy="472258"/>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years</a:t>
              </a:r>
            </a:p>
          </p:txBody>
        </p:sp>
        <p:sp>
          <p:nvSpPr>
            <p:cNvPr id="28" name="TextBox 28"/>
            <p:cNvSpPr txBox="1"/>
            <p:nvPr/>
          </p:nvSpPr>
          <p:spPr>
            <a:xfrm>
              <a:off x="1069301" y="268033"/>
              <a:ext cx="983541" cy="1490409"/>
            </a:xfrm>
            <a:prstGeom prst="rect">
              <a:avLst/>
            </a:prstGeom>
          </p:spPr>
          <p:txBody>
            <a:bodyPr lIns="0" tIns="0" rIns="0" bIns="0" rtlCol="0" anchor="t">
              <a:spAutoFit/>
            </a:bodyPr>
            <a:lstStyle/>
            <a:p>
              <a:pPr algn="l">
                <a:lnSpc>
                  <a:spcPts val="9816"/>
                </a:lnSpc>
              </a:pPr>
              <a:r>
                <a:rPr lang="en-US" sz="5294"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Italics"/>
                </a:rPr>
                <a:t>to</a:t>
              </a:r>
            </a:p>
          </p:txBody>
        </p:sp>
      </p:grpSp>
      <p:sp>
        <p:nvSpPr>
          <p:cNvPr id="30" name="TextBox 11">
            <a:extLst>
              <a:ext uri="{FF2B5EF4-FFF2-40B4-BE49-F238E27FC236}">
                <a16:creationId xmlns:a16="http://schemas.microsoft.com/office/drawing/2014/main" id="{E74BD624-E2B4-5293-AC4B-FE733829468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42000"/>
              </a:blip>
              <a:stretch>
                <a:fillRect t="-9222" b="-9222"/>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Social Security</a:t>
            </a:r>
          </a:p>
        </p:txBody>
      </p:sp>
      <p:sp>
        <p:nvSpPr>
          <p:cNvPr id="9" name="TextBox 11">
            <a:extLst>
              <a:ext uri="{FF2B5EF4-FFF2-40B4-BE49-F238E27FC236}">
                <a16:creationId xmlns:a16="http://schemas.microsoft.com/office/drawing/2014/main" id="{99BD695D-355E-25B8-5B85-946B69F42CB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9554333"/>
          </a:xfrm>
          <a:custGeom>
            <a:avLst/>
            <a:gdLst/>
            <a:ahLst/>
            <a:cxnLst/>
            <a:rect l="l" t="t" r="r" b="b"/>
            <a:pathLst>
              <a:path w="18288000" h="9554333">
                <a:moveTo>
                  <a:pt x="0" y="0"/>
                </a:moveTo>
                <a:lnTo>
                  <a:pt x="18288000" y="0"/>
                </a:lnTo>
                <a:lnTo>
                  <a:pt x="18288000" y="9554333"/>
                </a:lnTo>
                <a:lnTo>
                  <a:pt x="0" y="9554333"/>
                </a:lnTo>
                <a:lnTo>
                  <a:pt x="0" y="0"/>
                </a:lnTo>
                <a:close/>
              </a:path>
            </a:pathLst>
          </a:custGeom>
          <a:blipFill>
            <a:blip r:embed="rId3">
              <a:alphaModFix amt="25000"/>
            </a:blip>
            <a:stretch>
              <a:fillRect t="-1654" b="-3376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04123" y="3820373"/>
            <a:ext cx="3103239" cy="5128327"/>
          </a:xfrm>
          <a:prstGeom prst="rect">
            <a:avLst/>
          </a:prstGeom>
        </p:spPr>
        <p:txBody>
          <a:bodyPr lIns="0" tIns="0" rIns="0" bIns="0" rtlCol="0" anchor="t">
            <a:spAutoFit/>
          </a:bodyPr>
          <a:lstStyle/>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1943 - 1954</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1955</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1956</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1957</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1958</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1959</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1960+</a:t>
            </a:r>
          </a:p>
        </p:txBody>
      </p:sp>
      <p:sp>
        <p:nvSpPr>
          <p:cNvPr id="7" name="TextBox 7"/>
          <p:cNvSpPr txBox="1"/>
          <p:nvPr/>
        </p:nvSpPr>
        <p:spPr>
          <a:xfrm>
            <a:off x="146612" y="3355879"/>
            <a:ext cx="3560750" cy="459741"/>
          </a:xfrm>
          <a:prstGeom prst="rect">
            <a:avLst/>
          </a:prstGeom>
        </p:spPr>
        <p:txBody>
          <a:bodyPr lIns="0" tIns="0" rIns="0" bIns="0" rtlCol="0" anchor="t">
            <a:spAutoFit/>
          </a:bodyPr>
          <a:lstStyle/>
          <a:p>
            <a:pPr algn="r">
              <a:lnSpc>
                <a:spcPts val="3520"/>
              </a:lnSpc>
            </a:pPr>
            <a:r>
              <a:rPr lang="en-US" sz="3200" dirty="0">
                <a:solidFill>
                  <a:srgbClr val="C22331"/>
                </a:solidFill>
                <a:latin typeface="Nunito Sans" pitchFamily="2" charset="77"/>
                <a:ea typeface="Nunito Sans 1 Bold"/>
                <a:cs typeface="Nunito Sans 1 Bold"/>
                <a:sym typeface="Nunito Sans 1 Bold"/>
              </a:rPr>
              <a:t>Year of Birth</a:t>
            </a:r>
          </a:p>
        </p:txBody>
      </p:sp>
      <p:sp>
        <p:nvSpPr>
          <p:cNvPr id="8" name="TextBox 8"/>
          <p:cNvSpPr txBox="1"/>
          <p:nvPr/>
        </p:nvSpPr>
        <p:spPr>
          <a:xfrm>
            <a:off x="4863380" y="3820373"/>
            <a:ext cx="3833053" cy="5128327"/>
          </a:xfrm>
          <a:prstGeom prst="rect">
            <a:avLst/>
          </a:prstGeom>
        </p:spPr>
        <p:txBody>
          <a:bodyPr lIns="0" tIns="0" rIns="0" bIns="0" rtlCol="0" anchor="t">
            <a:spAutoFit/>
          </a:bodyPr>
          <a:lstStyle/>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+ 2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+ 4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+ 6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+ 8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+ 10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67 years</a:t>
            </a:r>
          </a:p>
        </p:txBody>
      </p:sp>
      <p:sp>
        <p:nvSpPr>
          <p:cNvPr id="9" name="TextBox 9"/>
          <p:cNvSpPr txBox="1"/>
          <p:nvPr/>
        </p:nvSpPr>
        <p:spPr>
          <a:xfrm>
            <a:off x="4863380" y="3355879"/>
            <a:ext cx="5735507" cy="459741"/>
          </a:xfrm>
          <a:prstGeom prst="rect">
            <a:avLst/>
          </a:prstGeom>
        </p:spPr>
        <p:txBody>
          <a:bodyPr lIns="0" tIns="0" rIns="0" bIns="0" rtlCol="0" anchor="t">
            <a:spAutoFit/>
          </a:bodyPr>
          <a:lstStyle/>
          <a:p>
            <a:pPr algn="just">
              <a:lnSpc>
                <a:spcPts val="3520"/>
              </a:lnSpc>
            </a:pPr>
            <a:r>
              <a:rPr lang="en-US" sz="3200" dirty="0">
                <a:solidFill>
                  <a:srgbClr val="C22331"/>
                </a:solidFill>
                <a:latin typeface="Nunito Sans" pitchFamily="2" charset="77"/>
                <a:ea typeface="Nunito Sans 1 Bold"/>
                <a:cs typeface="Nunito Sans 1 Bold"/>
                <a:sym typeface="Nunito Sans 1 Bold"/>
              </a:rPr>
              <a:t>Full Retirement Age</a:t>
            </a:r>
          </a:p>
        </p:txBody>
      </p:sp>
      <p:sp>
        <p:nvSpPr>
          <p:cNvPr id="10" name="Freeform 10"/>
          <p:cNvSpPr/>
          <p:nvPr/>
        </p:nvSpPr>
        <p:spPr>
          <a:xfrm rot="5400000">
            <a:off x="3918328" y="408670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028700" y="2521848"/>
            <a:ext cx="16844389" cy="565539"/>
          </a:xfrm>
          <a:prstGeom prst="rect">
            <a:avLst/>
          </a:prstGeom>
        </p:spPr>
        <p:txBody>
          <a:bodyPr wrap="square" lIns="0" tIns="0" rIns="0" bIns="0" rtlCol="0" anchor="t">
            <a:spAutoFit/>
          </a:bodyPr>
          <a:lstStyle/>
          <a:p>
            <a:pPr algn="l">
              <a:lnSpc>
                <a:spcPts val="4200"/>
              </a:lnSpc>
            </a:pPr>
            <a:r>
              <a:rPr lang="en-US" sz="4200" dirty="0">
                <a:solidFill>
                  <a:srgbClr val="000000"/>
                </a:solidFill>
                <a:latin typeface="Nunito Sans" pitchFamily="2" charset="77"/>
                <a:ea typeface="Nunito Sans 1"/>
                <a:cs typeface="Nunito Sans 1"/>
                <a:sym typeface="Nunito Sans 1"/>
              </a:rPr>
              <a:t>Social Security benefits are based on your Full Retirement Age (FRA).</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collecting Your Full </a:t>
            </a:r>
            <a:r>
              <a:rPr lang="en-US" sz="4400" b="1" dirty="0" err="1">
                <a:solidFill>
                  <a:srgbClr val="000000"/>
                </a:solidFill>
                <a:latin typeface="Libby" pitchFamily="2" charset="0"/>
                <a:ea typeface="Lovelo 1"/>
                <a:cs typeface="Lovelo 1"/>
                <a:sym typeface="Lovelo 1"/>
              </a:rPr>
              <a:t>BEnefits</a:t>
            </a:r>
            <a:endParaRPr lang="en-US" sz="4400" b="1" dirty="0">
              <a:solidFill>
                <a:srgbClr val="000000"/>
              </a:solidFill>
              <a:latin typeface="Libby" pitchFamily="2" charset="0"/>
              <a:ea typeface="Lovelo 1"/>
              <a:cs typeface="Lovelo 1"/>
              <a:sym typeface="Lovelo 1"/>
            </a:endParaRPr>
          </a:p>
        </p:txBody>
      </p:sp>
      <p:sp>
        <p:nvSpPr>
          <p:cNvPr id="13" name="TextBox 13"/>
          <p:cNvSpPr txBox="1"/>
          <p:nvPr/>
        </p:nvSpPr>
        <p:spPr>
          <a:xfrm>
            <a:off x="10137847" y="9223881"/>
            <a:ext cx="5842551"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sp>
        <p:nvSpPr>
          <p:cNvPr id="14" name="Freeform 14"/>
          <p:cNvSpPr/>
          <p:nvPr/>
        </p:nvSpPr>
        <p:spPr>
          <a:xfrm rot="5400000">
            <a:off x="3918328" y="4821374"/>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5400000">
            <a:off x="3918328" y="555804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5400000">
            <a:off x="3918328" y="629471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5400000">
            <a:off x="3918328" y="7028140"/>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5400000">
            <a:off x="3918328" y="7764811"/>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5400000">
            <a:off x="3918328" y="8487953"/>
            <a:ext cx="736671" cy="644252"/>
          </a:xfrm>
          <a:custGeom>
            <a:avLst/>
            <a:gdLst/>
            <a:ahLst/>
            <a:cxnLst/>
            <a:rect l="l" t="t" r="r" b="b"/>
            <a:pathLst>
              <a:path w="736671" h="644252">
                <a:moveTo>
                  <a:pt x="0" y="0"/>
                </a:moveTo>
                <a:lnTo>
                  <a:pt x="736671" y="0"/>
                </a:lnTo>
                <a:lnTo>
                  <a:pt x="736671" y="644251"/>
                </a:lnTo>
                <a:lnTo>
                  <a:pt x="0" y="644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11">
            <a:extLst>
              <a:ext uri="{FF2B5EF4-FFF2-40B4-BE49-F238E27FC236}">
                <a16:creationId xmlns:a16="http://schemas.microsoft.com/office/drawing/2014/main" id="{5F21289B-BF87-59A4-EB70-08B0DC0D78F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49411" y="2385879"/>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49411" y="3490986"/>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Eligibility for Retirement Benefits</a:t>
            </a:r>
          </a:p>
        </p:txBody>
      </p:sp>
      <p:sp>
        <p:nvSpPr>
          <p:cNvPr id="8" name="TextBox 8"/>
          <p:cNvSpPr txBox="1"/>
          <p:nvPr/>
        </p:nvSpPr>
        <p:spPr>
          <a:xfrm>
            <a:off x="1668151" y="2549984"/>
            <a:ext cx="15258592" cy="1613262"/>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You need at least 10 years of work (40 credits) to qualify for Social Security retirement benefits. </a:t>
            </a:r>
          </a:p>
          <a:p>
            <a:pPr algn="l">
              <a:lnSpc>
                <a:spcPts val="1599"/>
              </a:lnSpc>
            </a:pPr>
            <a:r>
              <a:rPr lang="en-US" sz="1599" dirty="0">
                <a:solidFill>
                  <a:srgbClr val="000000"/>
                </a:solidFill>
                <a:latin typeface="Nunito Sans" pitchFamily="2" charset="77"/>
                <a:ea typeface="Nunito Sans 1"/>
                <a:cs typeface="Nunito Sans 1"/>
                <a:sym typeface="Nunito Sans 1"/>
              </a:rPr>
              <a:t>   </a:t>
            </a:r>
          </a:p>
          <a:p>
            <a:pPr algn="l">
              <a:lnSpc>
                <a:spcPts val="3600"/>
              </a:lnSpc>
            </a:pPr>
            <a:r>
              <a:rPr lang="en-US" sz="3600" dirty="0">
                <a:solidFill>
                  <a:srgbClr val="000000"/>
                </a:solidFill>
                <a:latin typeface="Nunito Sans" pitchFamily="2" charset="77"/>
                <a:ea typeface="Nunito Sans 1"/>
                <a:cs typeface="Nunito Sans 1"/>
                <a:sym typeface="Nunito Sans 1"/>
              </a:rPr>
              <a:t>The amount of your benefit is based on your highest 35 years of earnings.</a:t>
            </a:r>
          </a:p>
        </p:txBody>
      </p:sp>
      <p:grpSp>
        <p:nvGrpSpPr>
          <p:cNvPr id="9" name="Group 9"/>
          <p:cNvGrpSpPr/>
          <p:nvPr/>
        </p:nvGrpSpPr>
        <p:grpSpPr>
          <a:xfrm>
            <a:off x="2030449" y="4308206"/>
            <a:ext cx="5987781" cy="5000548"/>
            <a:chOff x="0" y="0"/>
            <a:chExt cx="7983708" cy="6667398"/>
          </a:xfrm>
        </p:grpSpPr>
        <p:sp>
          <p:nvSpPr>
            <p:cNvPr id="10" name="Freeform 10"/>
            <p:cNvSpPr/>
            <p:nvPr/>
          </p:nvSpPr>
          <p:spPr>
            <a:xfrm>
              <a:off x="0" y="0"/>
              <a:ext cx="7983708" cy="6667398"/>
            </a:xfrm>
            <a:custGeom>
              <a:avLst/>
              <a:gdLst/>
              <a:ahLst/>
              <a:cxnLst/>
              <a:rect l="l" t="t" r="r" b="b"/>
              <a:pathLst>
                <a:path w="7983708" h="6667398">
                  <a:moveTo>
                    <a:pt x="0" y="0"/>
                  </a:moveTo>
                  <a:lnTo>
                    <a:pt x="7983708" y="0"/>
                  </a:lnTo>
                  <a:lnTo>
                    <a:pt x="7983708" y="6667398"/>
                  </a:lnTo>
                  <a:lnTo>
                    <a:pt x="0" y="6667398"/>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0" y="5962890"/>
              <a:ext cx="708579" cy="347655"/>
              <a:chOff x="0" y="0"/>
              <a:chExt cx="139966" cy="68673"/>
            </a:xfrm>
          </p:grpSpPr>
          <p:sp>
            <p:nvSpPr>
              <p:cNvPr id="12" name="Freeform 12"/>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3" name="TextBox 13"/>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grpSp>
          <p:nvGrpSpPr>
            <p:cNvPr id="14" name="Group 14"/>
            <p:cNvGrpSpPr/>
            <p:nvPr/>
          </p:nvGrpSpPr>
          <p:grpSpPr>
            <a:xfrm>
              <a:off x="3747092" y="5883169"/>
              <a:ext cx="708579" cy="347655"/>
              <a:chOff x="0" y="0"/>
              <a:chExt cx="139966" cy="68673"/>
            </a:xfrm>
          </p:grpSpPr>
          <p:sp>
            <p:nvSpPr>
              <p:cNvPr id="15" name="Freeform 15"/>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6" name="TextBox 16"/>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grpSp>
          <p:nvGrpSpPr>
            <p:cNvPr id="17" name="Group 17"/>
            <p:cNvGrpSpPr/>
            <p:nvPr/>
          </p:nvGrpSpPr>
          <p:grpSpPr>
            <a:xfrm>
              <a:off x="7105872" y="5883169"/>
              <a:ext cx="708579" cy="347655"/>
              <a:chOff x="0" y="0"/>
              <a:chExt cx="139966" cy="68673"/>
            </a:xfrm>
          </p:grpSpPr>
          <p:sp>
            <p:nvSpPr>
              <p:cNvPr id="18" name="Freeform 18"/>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9" name="TextBox 19"/>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sp>
          <p:nvSpPr>
            <p:cNvPr id="20" name="TextBox 20"/>
            <p:cNvSpPr txBox="1"/>
            <p:nvPr/>
          </p:nvSpPr>
          <p:spPr>
            <a:xfrm>
              <a:off x="240724" y="5845069"/>
              <a:ext cx="590577" cy="541687"/>
            </a:xfrm>
            <a:prstGeom prst="rect">
              <a:avLst/>
            </a:prstGeom>
          </p:spPr>
          <p:txBody>
            <a:bodyPr wrap="square" lIns="0" tIns="0" rIns="0" bIns="0" rtlCol="0" anchor="t">
              <a:spAutoFit/>
            </a:bodyPr>
            <a:lstStyle/>
            <a:p>
              <a:pPr algn="ctr">
                <a:lnSpc>
                  <a:spcPts val="3354"/>
                </a:lnSpc>
              </a:pPr>
              <a:r>
                <a:rPr lang="en-US" sz="2395"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1 Bold"/>
                </a:rPr>
                <a:t>62</a:t>
              </a:r>
            </a:p>
          </p:txBody>
        </p:sp>
        <p:sp>
          <p:nvSpPr>
            <p:cNvPr id="21" name="TextBox 21"/>
            <p:cNvSpPr txBox="1"/>
            <p:nvPr/>
          </p:nvSpPr>
          <p:spPr>
            <a:xfrm>
              <a:off x="3675659" y="5845069"/>
              <a:ext cx="686016" cy="541687"/>
            </a:xfrm>
            <a:prstGeom prst="rect">
              <a:avLst/>
            </a:prstGeom>
          </p:spPr>
          <p:txBody>
            <a:bodyPr wrap="square" lIns="0" tIns="0" rIns="0" bIns="0" rtlCol="0" anchor="t">
              <a:spAutoFit/>
            </a:bodyPr>
            <a:lstStyle/>
            <a:p>
              <a:pPr algn="ctr">
                <a:lnSpc>
                  <a:spcPts val="3354"/>
                </a:lnSpc>
              </a:pPr>
              <a:r>
                <a:rPr lang="en-US" sz="2395"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1 Bold"/>
                </a:rPr>
                <a:t>66</a:t>
              </a:r>
            </a:p>
          </p:txBody>
        </p:sp>
        <p:sp>
          <p:nvSpPr>
            <p:cNvPr id="22" name="TextBox 22"/>
            <p:cNvSpPr txBox="1"/>
            <p:nvPr/>
          </p:nvSpPr>
          <p:spPr>
            <a:xfrm>
              <a:off x="7228595" y="5858694"/>
              <a:ext cx="585856" cy="541687"/>
            </a:xfrm>
            <a:prstGeom prst="rect">
              <a:avLst/>
            </a:prstGeom>
          </p:spPr>
          <p:txBody>
            <a:bodyPr wrap="square" lIns="0" tIns="0" rIns="0" bIns="0" rtlCol="0" anchor="t">
              <a:spAutoFit/>
            </a:bodyPr>
            <a:lstStyle/>
            <a:p>
              <a:pPr algn="ctr">
                <a:lnSpc>
                  <a:spcPts val="3354"/>
                </a:lnSpc>
              </a:pPr>
              <a:r>
                <a:rPr lang="en-US" sz="2395"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1 Bold"/>
                </a:rPr>
                <a:t>70</a:t>
              </a:r>
            </a:p>
          </p:txBody>
        </p:sp>
      </p:grpSp>
      <p:sp>
        <p:nvSpPr>
          <p:cNvPr id="23" name="TextBox 23"/>
          <p:cNvSpPr txBox="1"/>
          <p:nvPr/>
        </p:nvSpPr>
        <p:spPr>
          <a:xfrm>
            <a:off x="1028700" y="9136365"/>
            <a:ext cx="5842551"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grpSp>
        <p:nvGrpSpPr>
          <p:cNvPr id="24" name="Group 24"/>
          <p:cNvGrpSpPr/>
          <p:nvPr/>
        </p:nvGrpSpPr>
        <p:grpSpPr>
          <a:xfrm>
            <a:off x="8734775" y="4308206"/>
            <a:ext cx="5961918" cy="4813775"/>
            <a:chOff x="0" y="0"/>
            <a:chExt cx="7949224" cy="6418366"/>
          </a:xfrm>
        </p:grpSpPr>
        <p:sp>
          <p:nvSpPr>
            <p:cNvPr id="25" name="Freeform 25"/>
            <p:cNvSpPr/>
            <p:nvPr/>
          </p:nvSpPr>
          <p:spPr>
            <a:xfrm>
              <a:off x="0" y="0"/>
              <a:ext cx="7949224" cy="6418366"/>
            </a:xfrm>
            <a:custGeom>
              <a:avLst/>
              <a:gdLst/>
              <a:ahLst/>
              <a:cxnLst/>
              <a:rect l="l" t="t" r="r" b="b"/>
              <a:pathLst>
                <a:path w="7949224" h="6418366">
                  <a:moveTo>
                    <a:pt x="0" y="0"/>
                  </a:moveTo>
                  <a:lnTo>
                    <a:pt x="7949224" y="0"/>
                  </a:lnTo>
                  <a:lnTo>
                    <a:pt x="7949224" y="6418366"/>
                  </a:lnTo>
                  <a:lnTo>
                    <a:pt x="0" y="6418366"/>
                  </a:lnTo>
                  <a:lnTo>
                    <a:pt x="0" y="0"/>
                  </a:lnTo>
                  <a:close/>
                </a:path>
              </a:pathLst>
            </a:custGeom>
            <a:blipFill>
              <a:blip r:embed="rId7"/>
              <a:stretch>
                <a:fillRect/>
              </a:stretch>
            </a:blipFill>
          </p:spPr>
          <p:txBody>
            <a:bodyPr/>
            <a:lstStyle/>
            <a:p>
              <a:endParaRPr lang="en-US"/>
            </a:p>
          </p:txBody>
        </p:sp>
        <p:grpSp>
          <p:nvGrpSpPr>
            <p:cNvPr id="26" name="Group 26"/>
            <p:cNvGrpSpPr/>
            <p:nvPr/>
          </p:nvGrpSpPr>
          <p:grpSpPr>
            <a:xfrm>
              <a:off x="225180" y="5896794"/>
              <a:ext cx="648577" cy="413752"/>
              <a:chOff x="0" y="0"/>
              <a:chExt cx="128114" cy="81729"/>
            </a:xfrm>
          </p:grpSpPr>
          <p:sp>
            <p:nvSpPr>
              <p:cNvPr id="27" name="Freeform 27"/>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28" name="TextBox 28"/>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grpSp>
          <p:nvGrpSpPr>
            <p:cNvPr id="29" name="Group 29"/>
            <p:cNvGrpSpPr/>
            <p:nvPr/>
          </p:nvGrpSpPr>
          <p:grpSpPr>
            <a:xfrm>
              <a:off x="4556449" y="5850121"/>
              <a:ext cx="648577" cy="413752"/>
              <a:chOff x="0" y="0"/>
              <a:chExt cx="128114" cy="81729"/>
            </a:xfrm>
          </p:grpSpPr>
          <p:sp>
            <p:nvSpPr>
              <p:cNvPr id="30" name="Freeform 30"/>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31" name="TextBox 31"/>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grpSp>
          <p:nvGrpSpPr>
            <p:cNvPr id="32" name="Group 32"/>
            <p:cNvGrpSpPr/>
            <p:nvPr/>
          </p:nvGrpSpPr>
          <p:grpSpPr>
            <a:xfrm>
              <a:off x="7187591" y="5916217"/>
              <a:ext cx="648577" cy="413752"/>
              <a:chOff x="0" y="0"/>
              <a:chExt cx="128114" cy="81729"/>
            </a:xfrm>
          </p:grpSpPr>
          <p:sp>
            <p:nvSpPr>
              <p:cNvPr id="33" name="Freeform 33"/>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34" name="TextBox 34"/>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sp>
          <p:nvSpPr>
            <p:cNvPr id="35" name="TextBox 35"/>
            <p:cNvSpPr txBox="1"/>
            <p:nvPr/>
          </p:nvSpPr>
          <p:spPr>
            <a:xfrm>
              <a:off x="7185747" y="5858694"/>
              <a:ext cx="476352" cy="541687"/>
            </a:xfrm>
            <a:prstGeom prst="rect">
              <a:avLst/>
            </a:prstGeom>
          </p:spPr>
          <p:txBody>
            <a:bodyPr wrap="square" lIns="0" tIns="0" rIns="0" bIns="0" rtlCol="0" anchor="t">
              <a:spAutoFit/>
            </a:bodyPr>
            <a:lstStyle/>
            <a:p>
              <a:pPr algn="ctr">
                <a:lnSpc>
                  <a:spcPts val="3354"/>
                </a:lnSpc>
              </a:pPr>
              <a:r>
                <a:rPr lang="en-US" sz="2395" dirty="0">
                  <a:solidFill>
                    <a:srgbClr val="47795E"/>
                  </a:solidFill>
                  <a:latin typeface="Open Sans" panose="020B0606030504020204" pitchFamily="34" charset="0"/>
                  <a:ea typeface="Open Sans" panose="020B0606030504020204" pitchFamily="34" charset="0"/>
                  <a:cs typeface="Open Sans" panose="020B0606030504020204" pitchFamily="34" charset="0"/>
                  <a:sym typeface="Open Sans 1 Bold"/>
                </a:rPr>
                <a:t>70</a:t>
              </a:r>
            </a:p>
          </p:txBody>
        </p:sp>
        <p:sp>
          <p:nvSpPr>
            <p:cNvPr id="36" name="TextBox 36"/>
            <p:cNvSpPr txBox="1"/>
            <p:nvPr/>
          </p:nvSpPr>
          <p:spPr>
            <a:xfrm>
              <a:off x="4552757" y="5858694"/>
              <a:ext cx="569397" cy="541687"/>
            </a:xfrm>
            <a:prstGeom prst="rect">
              <a:avLst/>
            </a:prstGeom>
          </p:spPr>
          <p:txBody>
            <a:bodyPr wrap="square" lIns="0" tIns="0" rIns="0" bIns="0" rtlCol="0" anchor="t">
              <a:spAutoFit/>
            </a:bodyPr>
            <a:lstStyle/>
            <a:p>
              <a:pPr algn="ctr">
                <a:lnSpc>
                  <a:spcPts val="3354"/>
                </a:lnSpc>
              </a:pPr>
              <a:r>
                <a:rPr lang="en-US" sz="2395" dirty="0">
                  <a:solidFill>
                    <a:srgbClr val="47795E"/>
                  </a:solidFill>
                  <a:latin typeface="Open Sans" panose="020B0606030504020204" pitchFamily="34" charset="0"/>
                  <a:ea typeface="Open Sans" panose="020B0606030504020204" pitchFamily="34" charset="0"/>
                  <a:cs typeface="Open Sans" panose="020B0606030504020204" pitchFamily="34" charset="0"/>
                  <a:sym typeface="Open Sans 1 Bold"/>
                </a:rPr>
                <a:t>67</a:t>
              </a:r>
            </a:p>
          </p:txBody>
        </p:sp>
        <p:sp>
          <p:nvSpPr>
            <p:cNvPr id="37" name="TextBox 37"/>
            <p:cNvSpPr txBox="1"/>
            <p:nvPr/>
          </p:nvSpPr>
          <p:spPr>
            <a:xfrm>
              <a:off x="317901" y="5845069"/>
              <a:ext cx="569397" cy="541687"/>
            </a:xfrm>
            <a:prstGeom prst="rect">
              <a:avLst/>
            </a:prstGeom>
          </p:spPr>
          <p:txBody>
            <a:bodyPr wrap="square" lIns="0" tIns="0" rIns="0" bIns="0" rtlCol="0" anchor="t">
              <a:spAutoFit/>
            </a:bodyPr>
            <a:lstStyle/>
            <a:p>
              <a:pPr algn="ctr">
                <a:lnSpc>
                  <a:spcPts val="3354"/>
                </a:lnSpc>
              </a:pPr>
              <a:r>
                <a:rPr lang="en-US" sz="2395" dirty="0">
                  <a:solidFill>
                    <a:srgbClr val="47795E"/>
                  </a:solidFill>
                  <a:latin typeface="Open Sans" panose="020B0606030504020204" pitchFamily="34" charset="0"/>
                  <a:ea typeface="Open Sans" panose="020B0606030504020204" pitchFamily="34" charset="0"/>
                  <a:cs typeface="Open Sans" panose="020B0606030504020204" pitchFamily="34" charset="0"/>
                  <a:sym typeface="Open Sans 1 Bold"/>
                </a:rPr>
                <a:t>62</a:t>
              </a:r>
            </a:p>
          </p:txBody>
        </p:sp>
      </p:grpSp>
      <p:sp>
        <p:nvSpPr>
          <p:cNvPr id="39" name="TextBox 11">
            <a:extLst>
              <a:ext uri="{FF2B5EF4-FFF2-40B4-BE49-F238E27FC236}">
                <a16:creationId xmlns:a16="http://schemas.microsoft.com/office/drawing/2014/main" id="{96F39E9B-D53D-3786-6AE8-DCC1E135CA96}"/>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grpSp>
        <p:nvGrpSpPr>
          <p:cNvPr id="4" name="Group 4"/>
          <p:cNvGrpSpPr/>
          <p:nvPr/>
        </p:nvGrpSpPr>
        <p:grpSpPr>
          <a:xfrm>
            <a:off x="1727068" y="3528072"/>
            <a:ext cx="14025513" cy="3764991"/>
            <a:chOff x="0" y="0"/>
            <a:chExt cx="4011703" cy="1076896"/>
          </a:xfrm>
        </p:grpSpPr>
        <p:sp>
          <p:nvSpPr>
            <p:cNvPr id="5" name="Freeform 5"/>
            <p:cNvSpPr/>
            <p:nvPr/>
          </p:nvSpPr>
          <p:spPr>
            <a:xfrm>
              <a:off x="0" y="0"/>
              <a:ext cx="4011702" cy="1076896"/>
            </a:xfrm>
            <a:custGeom>
              <a:avLst/>
              <a:gdLst/>
              <a:ahLst/>
              <a:cxnLst/>
              <a:rect l="l" t="t" r="r" b="b"/>
              <a:pathLst>
                <a:path w="4011702" h="1076896">
                  <a:moveTo>
                    <a:pt x="0" y="0"/>
                  </a:moveTo>
                  <a:lnTo>
                    <a:pt x="4011702" y="0"/>
                  </a:lnTo>
                  <a:lnTo>
                    <a:pt x="4011702" y="1076896"/>
                  </a:lnTo>
                  <a:lnTo>
                    <a:pt x="0" y="1076896"/>
                  </a:lnTo>
                  <a:close/>
                </a:path>
              </a:pathLst>
            </a:custGeom>
            <a:solidFill>
              <a:srgbClr val="D8D8D8"/>
            </a:solidFill>
          </p:spPr>
          <p:txBody>
            <a:bodyPr/>
            <a:lstStyle/>
            <a:p>
              <a:endParaRPr lang="en-US"/>
            </a:p>
          </p:txBody>
        </p:sp>
        <p:sp>
          <p:nvSpPr>
            <p:cNvPr id="6" name="TextBox 6"/>
            <p:cNvSpPr txBox="1"/>
            <p:nvPr/>
          </p:nvSpPr>
          <p:spPr>
            <a:xfrm>
              <a:off x="0" y="9525"/>
              <a:ext cx="4011703" cy="1067371"/>
            </a:xfrm>
            <a:prstGeom prst="rect">
              <a:avLst/>
            </a:prstGeom>
          </p:spPr>
          <p:txBody>
            <a:bodyPr lIns="50800" tIns="50800" rIns="50800" bIns="50800" rtlCol="0" anchor="ctr"/>
            <a:lstStyle/>
            <a:p>
              <a:pPr algn="ctr">
                <a:lnSpc>
                  <a:spcPts val="1539"/>
                </a:lnSpc>
              </a:pPr>
              <a:endParaRPr/>
            </a:p>
          </p:txBody>
        </p:sp>
      </p:grpSp>
      <p:sp>
        <p:nvSpPr>
          <p:cNvPr id="7" name="Freeform 7"/>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2675245" y="7454874"/>
            <a:ext cx="12080216" cy="1595767"/>
            <a:chOff x="0" y="0"/>
            <a:chExt cx="16106955" cy="2127689"/>
          </a:xfrm>
        </p:grpSpPr>
        <p:sp>
          <p:nvSpPr>
            <p:cNvPr id="9" name="TextBox 9"/>
            <p:cNvSpPr txBox="1"/>
            <p:nvPr/>
          </p:nvSpPr>
          <p:spPr>
            <a:xfrm>
              <a:off x="0" y="84744"/>
              <a:ext cx="16106955" cy="2033891"/>
            </a:xfrm>
            <a:prstGeom prst="rect">
              <a:avLst/>
            </a:prstGeom>
          </p:spPr>
          <p:txBody>
            <a:bodyPr lIns="0" tIns="0" rIns="0" bIns="0" rtlCol="0" anchor="t">
              <a:spAutoFit/>
            </a:bodyPr>
            <a:lstStyle/>
            <a:p>
              <a:pPr marL="446348" lvl="1" indent="-223174" algn="l">
                <a:lnSpc>
                  <a:spcPts val="2067"/>
                </a:lnSpc>
                <a:buFont typeface="Arial"/>
                <a:buChar char="•"/>
              </a:pPr>
              <a:r>
                <a:rPr lang="en-US" sz="2067" dirty="0">
                  <a:solidFill>
                    <a:srgbClr val="000000"/>
                  </a:solidFill>
                  <a:latin typeface="Nunito Sans" pitchFamily="2" charset="77"/>
                  <a:ea typeface="Nunito Sans 1"/>
                  <a:cs typeface="Nunito Sans 1"/>
                  <a:sym typeface="Nunito Sans 1"/>
                </a:rPr>
                <a:t>Earnings limits look at wages only. Unearned income (pensions, IRAs, rental income, etc.) does not cause Social Security benefits to be withheld</a:t>
              </a:r>
            </a:p>
            <a:p>
              <a:pPr algn="l">
                <a:lnSpc>
                  <a:spcPts val="1042"/>
                </a:lnSpc>
              </a:pPr>
              <a:r>
                <a:rPr lang="en-US" sz="1042" dirty="0">
                  <a:solidFill>
                    <a:srgbClr val="000000"/>
                  </a:solidFill>
                  <a:latin typeface="Nunito Sans" pitchFamily="2" charset="77"/>
                  <a:ea typeface="Nunito Sans 1"/>
                  <a:cs typeface="Nunito Sans 1"/>
                  <a:sym typeface="Nunito Sans 1"/>
                </a:rPr>
                <a:t>  </a:t>
              </a:r>
            </a:p>
            <a:p>
              <a:pPr algn="l">
                <a:lnSpc>
                  <a:spcPts val="670"/>
                </a:lnSpc>
              </a:pPr>
              <a:r>
                <a:rPr lang="en-US" sz="670" dirty="0">
                  <a:solidFill>
                    <a:srgbClr val="000000"/>
                  </a:solidFill>
                  <a:latin typeface="Nunito Sans" pitchFamily="2" charset="77"/>
                  <a:ea typeface="Nunito Sans 1"/>
                  <a:cs typeface="Nunito Sans 1"/>
                  <a:sym typeface="Nunito Sans 1"/>
                </a:rPr>
                <a:t>  </a:t>
              </a:r>
            </a:p>
            <a:p>
              <a:pPr marL="446348" lvl="1" indent="-223174" algn="l">
                <a:lnSpc>
                  <a:spcPts val="2067"/>
                </a:lnSpc>
                <a:buFont typeface="Arial"/>
                <a:buChar char="•"/>
              </a:pPr>
              <a:r>
                <a:rPr lang="en-US" sz="2067" dirty="0">
                  <a:solidFill>
                    <a:srgbClr val="000000"/>
                  </a:solidFill>
                  <a:latin typeface="Nunito Sans" pitchFamily="2" charset="77"/>
                  <a:ea typeface="Nunito Sans 1"/>
                  <a:cs typeface="Nunito Sans 1"/>
                  <a:sym typeface="Nunito Sans 1"/>
                </a:rPr>
                <a:t>Earnings limit only affects wages received after you start your Social Security benefit</a:t>
              </a:r>
            </a:p>
            <a:p>
              <a:pPr algn="l">
                <a:lnSpc>
                  <a:spcPts val="1042"/>
                </a:lnSpc>
              </a:pPr>
              <a:r>
                <a:rPr lang="en-US" sz="1042" dirty="0">
                  <a:solidFill>
                    <a:srgbClr val="000000"/>
                  </a:solidFill>
                  <a:latin typeface="Nunito Sans" pitchFamily="2" charset="77"/>
                  <a:ea typeface="Nunito Sans 1"/>
                  <a:cs typeface="Nunito Sans 1"/>
                  <a:sym typeface="Nunito Sans 1"/>
                </a:rPr>
                <a:t>  </a:t>
              </a:r>
            </a:p>
            <a:p>
              <a:pPr algn="l">
                <a:lnSpc>
                  <a:spcPts val="670"/>
                </a:lnSpc>
              </a:pPr>
              <a:r>
                <a:rPr lang="en-US" sz="670" dirty="0">
                  <a:solidFill>
                    <a:srgbClr val="000000"/>
                  </a:solidFill>
                  <a:latin typeface="Nunito Sans" pitchFamily="2" charset="77"/>
                  <a:ea typeface="Nunito Sans 1"/>
                  <a:cs typeface="Nunito Sans 1"/>
                  <a:sym typeface="Nunito Sans 1"/>
                </a:rPr>
                <a:t>  </a:t>
              </a:r>
            </a:p>
            <a:p>
              <a:pPr marL="446348" lvl="1" indent="-223174" algn="l">
                <a:lnSpc>
                  <a:spcPts val="2067"/>
                </a:lnSpc>
                <a:buFont typeface="Arial"/>
                <a:buChar char="•"/>
              </a:pPr>
              <a:r>
                <a:rPr lang="en-US" sz="2067" dirty="0">
                  <a:solidFill>
                    <a:srgbClr val="000000"/>
                  </a:solidFill>
                  <a:latin typeface="Nunito Sans" pitchFamily="2" charset="77"/>
                  <a:ea typeface="Nunito Sans 1"/>
                  <a:cs typeface="Nunito Sans 1"/>
                  <a:sym typeface="Nunito Sans 1"/>
                </a:rPr>
                <a:t>If married, Social Security only considers the wages of the spouse receiving Social Security</a:t>
              </a:r>
            </a:p>
          </p:txBody>
        </p:sp>
        <p:sp>
          <p:nvSpPr>
            <p:cNvPr id="10" name="Freeform 10"/>
            <p:cNvSpPr/>
            <p:nvPr/>
          </p:nvSpPr>
          <p:spPr>
            <a:xfrm>
              <a:off x="198914" y="0"/>
              <a:ext cx="307330" cy="502793"/>
            </a:xfrm>
            <a:custGeom>
              <a:avLst/>
              <a:gdLst/>
              <a:ahLst/>
              <a:cxnLst/>
              <a:rect l="l" t="t" r="r" b="b"/>
              <a:pathLst>
                <a:path w="307330" h="502793">
                  <a:moveTo>
                    <a:pt x="0" y="0"/>
                  </a:moveTo>
                  <a:lnTo>
                    <a:pt x="307330" y="0"/>
                  </a:lnTo>
                  <a:lnTo>
                    <a:pt x="307330" y="502793"/>
                  </a:lnTo>
                  <a:lnTo>
                    <a:pt x="0" y="50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98914" y="984867"/>
              <a:ext cx="307330" cy="502793"/>
            </a:xfrm>
            <a:custGeom>
              <a:avLst/>
              <a:gdLst/>
              <a:ahLst/>
              <a:cxnLst/>
              <a:rect l="l" t="t" r="r" b="b"/>
              <a:pathLst>
                <a:path w="307330" h="502793">
                  <a:moveTo>
                    <a:pt x="0" y="0"/>
                  </a:moveTo>
                  <a:lnTo>
                    <a:pt x="307330" y="0"/>
                  </a:lnTo>
                  <a:lnTo>
                    <a:pt x="307330" y="502793"/>
                  </a:lnTo>
                  <a:lnTo>
                    <a:pt x="0" y="50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98914" y="1624896"/>
              <a:ext cx="307330" cy="502793"/>
            </a:xfrm>
            <a:custGeom>
              <a:avLst/>
              <a:gdLst/>
              <a:ahLst/>
              <a:cxnLst/>
              <a:rect l="l" t="t" r="r" b="b"/>
              <a:pathLst>
                <a:path w="307330" h="502793">
                  <a:moveTo>
                    <a:pt x="0" y="0"/>
                  </a:moveTo>
                  <a:lnTo>
                    <a:pt x="307330" y="0"/>
                  </a:lnTo>
                  <a:lnTo>
                    <a:pt x="307330" y="502792"/>
                  </a:lnTo>
                  <a:lnTo>
                    <a:pt x="0" y="502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3" name="Group 13"/>
          <p:cNvGrpSpPr/>
          <p:nvPr/>
        </p:nvGrpSpPr>
        <p:grpSpPr>
          <a:xfrm>
            <a:off x="1951916" y="3760430"/>
            <a:ext cx="13587881" cy="3325213"/>
            <a:chOff x="0" y="0"/>
            <a:chExt cx="18117174" cy="4433617"/>
          </a:xfrm>
        </p:grpSpPr>
        <p:grpSp>
          <p:nvGrpSpPr>
            <p:cNvPr id="14" name="Group 14"/>
            <p:cNvGrpSpPr/>
            <p:nvPr/>
          </p:nvGrpSpPr>
          <p:grpSpPr>
            <a:xfrm>
              <a:off x="4422864" y="0"/>
              <a:ext cx="4114813" cy="1208211"/>
              <a:chOff x="0" y="0"/>
              <a:chExt cx="674910" cy="198170"/>
            </a:xfrm>
          </p:grpSpPr>
          <p:sp>
            <p:nvSpPr>
              <p:cNvPr id="15" name="Freeform 15"/>
              <p:cNvSpPr/>
              <p:nvPr/>
            </p:nvSpPr>
            <p:spPr>
              <a:xfrm>
                <a:off x="0" y="0"/>
                <a:ext cx="674910" cy="198170"/>
              </a:xfrm>
              <a:custGeom>
                <a:avLst/>
                <a:gdLst/>
                <a:ahLst/>
                <a:cxnLst/>
                <a:rect l="l" t="t" r="r" b="b"/>
                <a:pathLst>
                  <a:path w="674910" h="198170">
                    <a:moveTo>
                      <a:pt x="0" y="0"/>
                    </a:moveTo>
                    <a:lnTo>
                      <a:pt x="674910" y="0"/>
                    </a:lnTo>
                    <a:lnTo>
                      <a:pt x="674910" y="198170"/>
                    </a:lnTo>
                    <a:lnTo>
                      <a:pt x="0" y="198170"/>
                    </a:lnTo>
                    <a:close/>
                  </a:path>
                </a:pathLst>
              </a:custGeom>
              <a:solidFill>
                <a:srgbClr val="6E6674"/>
              </a:solidFill>
            </p:spPr>
            <p:txBody>
              <a:bodyPr/>
              <a:lstStyle/>
              <a:p>
                <a:endParaRPr lang="en-US"/>
              </a:p>
            </p:txBody>
          </p:sp>
          <p:sp>
            <p:nvSpPr>
              <p:cNvPr id="16" name="TextBox 16"/>
              <p:cNvSpPr txBox="1"/>
              <p:nvPr/>
            </p:nvSpPr>
            <p:spPr>
              <a:xfrm>
                <a:off x="0" y="28575"/>
                <a:ext cx="674910" cy="169595"/>
              </a:xfrm>
              <a:prstGeom prst="rect">
                <a:avLst/>
              </a:prstGeom>
            </p:spPr>
            <p:txBody>
              <a:bodyPr lIns="59071" tIns="59071" rIns="59071" bIns="59071" rtlCol="0" anchor="ctr"/>
              <a:lstStyle/>
              <a:p>
                <a:pPr algn="ctr">
                  <a:lnSpc>
                    <a:spcPts val="2529"/>
                  </a:lnSpc>
                </a:pPr>
                <a:r>
                  <a:rPr lang="en-US" sz="2299" dirty="0">
                    <a:solidFill>
                      <a:srgbClr val="FFFFFF"/>
                    </a:solidFill>
                    <a:latin typeface="Nunito Sans" pitchFamily="2" charset="77"/>
                    <a:ea typeface="Nunito 2 Bold"/>
                    <a:cs typeface="Nunito 2 Bold"/>
                    <a:sym typeface="Nunito 2 Bold"/>
                  </a:rPr>
                  <a:t>Through Year </a:t>
                </a:r>
              </a:p>
              <a:p>
                <a:pPr algn="ctr">
                  <a:lnSpc>
                    <a:spcPts val="2529"/>
                  </a:lnSpc>
                </a:pPr>
                <a:r>
                  <a:rPr lang="en-US" sz="2299" dirty="0">
                    <a:solidFill>
                      <a:srgbClr val="FFFFFF"/>
                    </a:solidFill>
                    <a:latin typeface="Nunito Sans" pitchFamily="2" charset="77"/>
                    <a:ea typeface="Nunito 2 Bold"/>
                    <a:cs typeface="Nunito 2 Bold"/>
                    <a:sym typeface="Nunito 2 Bold"/>
                  </a:rPr>
                  <a:t>Before FRA</a:t>
                </a:r>
              </a:p>
            </p:txBody>
          </p:sp>
        </p:grpSp>
        <p:grpSp>
          <p:nvGrpSpPr>
            <p:cNvPr id="17" name="Group 17"/>
            <p:cNvGrpSpPr/>
            <p:nvPr/>
          </p:nvGrpSpPr>
          <p:grpSpPr>
            <a:xfrm>
              <a:off x="9254242" y="0"/>
              <a:ext cx="4114813" cy="1253487"/>
              <a:chOff x="0" y="0"/>
              <a:chExt cx="674910" cy="205596"/>
            </a:xfrm>
          </p:grpSpPr>
          <p:sp>
            <p:nvSpPr>
              <p:cNvPr id="18" name="Freeform 18"/>
              <p:cNvSpPr/>
              <p:nvPr/>
            </p:nvSpPr>
            <p:spPr>
              <a:xfrm>
                <a:off x="0" y="0"/>
                <a:ext cx="674910" cy="205596"/>
              </a:xfrm>
              <a:custGeom>
                <a:avLst/>
                <a:gdLst/>
                <a:ahLst/>
                <a:cxnLst/>
                <a:rect l="l" t="t" r="r" b="b"/>
                <a:pathLst>
                  <a:path w="674910" h="205596">
                    <a:moveTo>
                      <a:pt x="0" y="0"/>
                    </a:moveTo>
                    <a:lnTo>
                      <a:pt x="674910" y="0"/>
                    </a:lnTo>
                    <a:lnTo>
                      <a:pt x="674910" y="205596"/>
                    </a:lnTo>
                    <a:lnTo>
                      <a:pt x="0" y="205596"/>
                    </a:lnTo>
                    <a:close/>
                  </a:path>
                </a:pathLst>
              </a:custGeom>
              <a:solidFill>
                <a:srgbClr val="06617E"/>
              </a:solidFill>
            </p:spPr>
            <p:txBody>
              <a:bodyPr/>
              <a:lstStyle/>
              <a:p>
                <a:endParaRPr lang="en-US"/>
              </a:p>
            </p:txBody>
          </p:sp>
          <p:sp>
            <p:nvSpPr>
              <p:cNvPr id="19" name="TextBox 19"/>
              <p:cNvSpPr txBox="1"/>
              <p:nvPr/>
            </p:nvSpPr>
            <p:spPr>
              <a:xfrm>
                <a:off x="0" y="28575"/>
                <a:ext cx="674910" cy="177021"/>
              </a:xfrm>
              <a:prstGeom prst="rect">
                <a:avLst/>
              </a:prstGeom>
            </p:spPr>
            <p:txBody>
              <a:bodyPr lIns="59071" tIns="59071" rIns="59071" bIns="59071" rtlCol="0" anchor="ctr"/>
              <a:lstStyle/>
              <a:p>
                <a:pPr algn="ctr">
                  <a:lnSpc>
                    <a:spcPts val="2529"/>
                  </a:lnSpc>
                </a:pPr>
                <a:r>
                  <a:rPr lang="en-US" sz="2299" dirty="0">
                    <a:solidFill>
                      <a:srgbClr val="FFFFFF"/>
                    </a:solidFill>
                    <a:latin typeface="Nunito Sans" pitchFamily="2" charset="77"/>
                    <a:ea typeface="Nunito 2 Bold"/>
                    <a:cs typeface="Nunito 2 Bold"/>
                    <a:sym typeface="Nunito 2 Bold"/>
                  </a:rPr>
                  <a:t>In Year Of FRA</a:t>
                </a:r>
              </a:p>
            </p:txBody>
          </p:sp>
        </p:grpSp>
        <p:grpSp>
          <p:nvGrpSpPr>
            <p:cNvPr id="20" name="Group 20"/>
            <p:cNvGrpSpPr/>
            <p:nvPr/>
          </p:nvGrpSpPr>
          <p:grpSpPr>
            <a:xfrm>
              <a:off x="14002361" y="0"/>
              <a:ext cx="4114813" cy="1208211"/>
              <a:chOff x="0" y="0"/>
              <a:chExt cx="674910" cy="198170"/>
            </a:xfrm>
          </p:grpSpPr>
          <p:sp>
            <p:nvSpPr>
              <p:cNvPr id="21" name="Freeform 21"/>
              <p:cNvSpPr/>
              <p:nvPr/>
            </p:nvSpPr>
            <p:spPr>
              <a:xfrm>
                <a:off x="0" y="0"/>
                <a:ext cx="674910" cy="198170"/>
              </a:xfrm>
              <a:custGeom>
                <a:avLst/>
                <a:gdLst/>
                <a:ahLst/>
                <a:cxnLst/>
                <a:rect l="l" t="t" r="r" b="b"/>
                <a:pathLst>
                  <a:path w="674910" h="198170">
                    <a:moveTo>
                      <a:pt x="0" y="0"/>
                    </a:moveTo>
                    <a:lnTo>
                      <a:pt x="674910" y="0"/>
                    </a:lnTo>
                    <a:lnTo>
                      <a:pt x="674910" y="198170"/>
                    </a:lnTo>
                    <a:lnTo>
                      <a:pt x="0" y="198170"/>
                    </a:lnTo>
                    <a:close/>
                  </a:path>
                </a:pathLst>
              </a:custGeom>
              <a:solidFill>
                <a:srgbClr val="C22331"/>
              </a:solidFill>
            </p:spPr>
            <p:txBody>
              <a:bodyPr/>
              <a:lstStyle/>
              <a:p>
                <a:endParaRPr lang="en-US"/>
              </a:p>
            </p:txBody>
          </p:sp>
          <p:sp>
            <p:nvSpPr>
              <p:cNvPr id="22" name="TextBox 22"/>
              <p:cNvSpPr txBox="1"/>
              <p:nvPr/>
            </p:nvSpPr>
            <p:spPr>
              <a:xfrm>
                <a:off x="0" y="28575"/>
                <a:ext cx="674910" cy="169595"/>
              </a:xfrm>
              <a:prstGeom prst="rect">
                <a:avLst/>
              </a:prstGeom>
            </p:spPr>
            <p:txBody>
              <a:bodyPr lIns="59071" tIns="59071" rIns="59071" bIns="59071" rtlCol="0" anchor="ctr"/>
              <a:lstStyle/>
              <a:p>
                <a:pPr algn="ctr">
                  <a:lnSpc>
                    <a:spcPts val="2529"/>
                  </a:lnSpc>
                </a:pPr>
                <a:r>
                  <a:rPr lang="en-US" sz="2299" dirty="0">
                    <a:solidFill>
                      <a:srgbClr val="FFFFFF"/>
                    </a:solidFill>
                    <a:latin typeface="Nunito Sans" pitchFamily="2" charset="77"/>
                    <a:ea typeface="Nunito 2 Bold"/>
                    <a:cs typeface="Nunito 2 Bold"/>
                    <a:sym typeface="Nunito 2 Bold"/>
                  </a:rPr>
                  <a:t>Month Turn FRA </a:t>
                </a:r>
              </a:p>
              <a:p>
                <a:pPr algn="ctr">
                  <a:lnSpc>
                    <a:spcPts val="2529"/>
                  </a:lnSpc>
                </a:pPr>
                <a:r>
                  <a:rPr lang="en-US" sz="2299" dirty="0">
                    <a:solidFill>
                      <a:srgbClr val="FFFFFF"/>
                    </a:solidFill>
                    <a:latin typeface="Nunito Sans" pitchFamily="2" charset="77"/>
                    <a:ea typeface="Nunito 2 Bold"/>
                    <a:cs typeface="Nunito 2 Bold"/>
                    <a:sym typeface="Nunito 2 Bold"/>
                  </a:rPr>
                  <a:t>&amp; Older</a:t>
                </a:r>
              </a:p>
            </p:txBody>
          </p:sp>
        </p:grpSp>
        <p:sp>
          <p:nvSpPr>
            <p:cNvPr id="23" name="Freeform 23"/>
            <p:cNvSpPr/>
            <p:nvPr/>
          </p:nvSpPr>
          <p:spPr>
            <a:xfrm rot="5400000">
              <a:off x="11411300" y="-3890219"/>
              <a:ext cx="33201" cy="13280559"/>
            </a:xfrm>
            <a:custGeom>
              <a:avLst/>
              <a:gdLst/>
              <a:ahLst/>
              <a:cxnLst/>
              <a:rect l="l" t="t" r="r" b="b"/>
              <a:pathLst>
                <a:path w="33201" h="13280559">
                  <a:moveTo>
                    <a:pt x="0" y="0"/>
                  </a:moveTo>
                  <a:lnTo>
                    <a:pt x="33202" y="0"/>
                  </a:lnTo>
                  <a:lnTo>
                    <a:pt x="33202" y="13280559"/>
                  </a:lnTo>
                  <a:lnTo>
                    <a:pt x="0" y="132805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4"/>
            <p:cNvSpPr txBox="1"/>
            <p:nvPr/>
          </p:nvSpPr>
          <p:spPr>
            <a:xfrm>
              <a:off x="6029" y="1370473"/>
              <a:ext cx="3807180" cy="480303"/>
            </a:xfrm>
            <a:prstGeom prst="rect">
              <a:avLst/>
            </a:prstGeom>
          </p:spPr>
          <p:txBody>
            <a:bodyPr lIns="0" tIns="0" rIns="0" bIns="0" rtlCol="0" anchor="t">
              <a:spAutoFit/>
            </a:bodyPr>
            <a:lstStyle/>
            <a:p>
              <a:pPr algn="r">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Earnings Limit (2023)</a:t>
              </a:r>
            </a:p>
          </p:txBody>
        </p:sp>
        <p:sp>
          <p:nvSpPr>
            <p:cNvPr id="25" name="TextBox 25"/>
            <p:cNvSpPr txBox="1"/>
            <p:nvPr/>
          </p:nvSpPr>
          <p:spPr>
            <a:xfrm>
              <a:off x="0" y="2914112"/>
              <a:ext cx="3819239" cy="480303"/>
            </a:xfrm>
            <a:prstGeom prst="rect">
              <a:avLst/>
            </a:prstGeom>
          </p:spPr>
          <p:txBody>
            <a:bodyPr lIns="0" tIns="0" rIns="0" bIns="0" rtlCol="0" anchor="t">
              <a:spAutoFit/>
            </a:bodyPr>
            <a:lstStyle/>
            <a:p>
              <a:pPr algn="r">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Withholding Amount</a:t>
              </a:r>
            </a:p>
          </p:txBody>
        </p:sp>
        <p:sp>
          <p:nvSpPr>
            <p:cNvPr id="26" name="TextBox 26"/>
            <p:cNvSpPr txBox="1"/>
            <p:nvPr/>
          </p:nvSpPr>
          <p:spPr>
            <a:xfrm>
              <a:off x="4787621" y="1333766"/>
              <a:ext cx="3271429" cy="993349"/>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$21,240</a:t>
              </a:r>
            </a:p>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($1,770 per month)</a:t>
              </a:r>
            </a:p>
          </p:txBody>
        </p:sp>
        <p:sp>
          <p:nvSpPr>
            <p:cNvPr id="27" name="TextBox 27"/>
            <p:cNvSpPr txBox="1"/>
            <p:nvPr/>
          </p:nvSpPr>
          <p:spPr>
            <a:xfrm>
              <a:off x="9660610" y="1393714"/>
              <a:ext cx="3271429" cy="993349"/>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$ 56,520</a:t>
              </a:r>
            </a:p>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($4,710 per month)</a:t>
              </a:r>
            </a:p>
          </p:txBody>
        </p:sp>
        <p:sp>
          <p:nvSpPr>
            <p:cNvPr id="28" name="TextBox 28"/>
            <p:cNvSpPr txBox="1"/>
            <p:nvPr/>
          </p:nvSpPr>
          <p:spPr>
            <a:xfrm>
              <a:off x="14537990" y="1370473"/>
              <a:ext cx="3145417" cy="480303"/>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No Restrictions</a:t>
              </a:r>
            </a:p>
          </p:txBody>
        </p:sp>
        <p:sp>
          <p:nvSpPr>
            <p:cNvPr id="29" name="TextBox 29"/>
            <p:cNvSpPr txBox="1"/>
            <p:nvPr/>
          </p:nvSpPr>
          <p:spPr>
            <a:xfrm>
              <a:off x="4787621" y="2927393"/>
              <a:ext cx="4409687" cy="1506224"/>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 of benefits withheld for every $2 of earnings above limit</a:t>
              </a:r>
            </a:p>
          </p:txBody>
        </p:sp>
        <p:sp>
          <p:nvSpPr>
            <p:cNvPr id="30" name="TextBox 30"/>
            <p:cNvSpPr txBox="1"/>
            <p:nvPr/>
          </p:nvSpPr>
          <p:spPr>
            <a:xfrm>
              <a:off x="9660610" y="2927393"/>
              <a:ext cx="4215307" cy="1506224"/>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 of benefits withheld for every $3 of earnings above limit</a:t>
              </a:r>
            </a:p>
          </p:txBody>
        </p:sp>
        <p:sp>
          <p:nvSpPr>
            <p:cNvPr id="31" name="TextBox 31"/>
            <p:cNvSpPr txBox="1"/>
            <p:nvPr/>
          </p:nvSpPr>
          <p:spPr>
            <a:xfrm>
              <a:off x="14489818" y="2914110"/>
              <a:ext cx="3145417" cy="480303"/>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No Restrictions</a:t>
              </a:r>
            </a:p>
          </p:txBody>
        </p:sp>
      </p:grpSp>
      <p:sp>
        <p:nvSpPr>
          <p:cNvPr id="32" name="TextBox 3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How Working Affects your Benefits</a:t>
            </a:r>
          </a:p>
        </p:txBody>
      </p:sp>
      <p:sp>
        <p:nvSpPr>
          <p:cNvPr id="33" name="TextBox 33"/>
          <p:cNvSpPr txBox="1"/>
          <p:nvPr/>
        </p:nvSpPr>
        <p:spPr>
          <a:xfrm>
            <a:off x="1019471" y="2380073"/>
            <a:ext cx="15440708" cy="841256"/>
          </a:xfrm>
          <a:prstGeom prst="rect">
            <a:avLst/>
          </a:prstGeom>
        </p:spPr>
        <p:txBody>
          <a:bodyPr lIns="0" tIns="0" rIns="0" bIns="0" rtlCol="0" anchor="t">
            <a:spAutoFit/>
          </a:bodyPr>
          <a:lstStyle/>
          <a:p>
            <a:pPr algn="l">
              <a:lnSpc>
                <a:spcPts val="3200"/>
              </a:lnSpc>
            </a:pPr>
            <a:r>
              <a:rPr lang="en-US" sz="3200" dirty="0">
                <a:solidFill>
                  <a:srgbClr val="000000"/>
                </a:solidFill>
                <a:latin typeface="Nunito Sans" pitchFamily="2" charset="77"/>
                <a:ea typeface="Nunito Sans 1"/>
                <a:cs typeface="Nunito Sans 1"/>
                <a:sym typeface="Nunito Sans 1"/>
              </a:rPr>
              <a:t>Retirees can work and still receive Social Security benefits. However, if earnings exceed a certain threshold, benefits may be reduced. </a:t>
            </a:r>
          </a:p>
        </p:txBody>
      </p:sp>
      <p:sp>
        <p:nvSpPr>
          <p:cNvPr id="34" name="TextBox 34"/>
          <p:cNvSpPr txBox="1"/>
          <p:nvPr/>
        </p:nvSpPr>
        <p:spPr>
          <a:xfrm>
            <a:off x="1028700" y="9250199"/>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 SSA Publication No. 05-10147, SSA Publication No. 05-10069.</a:t>
            </a:r>
          </a:p>
        </p:txBody>
      </p:sp>
      <p:sp>
        <p:nvSpPr>
          <p:cNvPr id="36" name="TextBox 11">
            <a:extLst>
              <a:ext uri="{FF2B5EF4-FFF2-40B4-BE49-F238E27FC236}">
                <a16:creationId xmlns:a16="http://schemas.microsoft.com/office/drawing/2014/main" id="{E5332523-86CC-1503-6283-0B7192AE27D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7145653"/>
            <a:ext cx="16230600" cy="1482265"/>
            <a:chOff x="0" y="-18747"/>
            <a:chExt cx="21640800" cy="1976354"/>
          </a:xfrm>
        </p:grpSpPr>
        <p:sp>
          <p:nvSpPr>
            <p:cNvPr id="6" name="TextBox 6"/>
            <p:cNvSpPr txBox="1"/>
            <p:nvPr/>
          </p:nvSpPr>
          <p:spPr>
            <a:xfrm>
              <a:off x="0" y="-18747"/>
              <a:ext cx="21640800" cy="1976354"/>
            </a:xfrm>
            <a:prstGeom prst="rect">
              <a:avLst/>
            </a:prstGeom>
          </p:spPr>
          <p:txBody>
            <a:bodyPr lIns="0" tIns="0" rIns="0" bIns="0" rtlCol="0" anchor="t">
              <a:spAutoFit/>
            </a:bodyPr>
            <a:lstStyle/>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You receive the greater of either your </a:t>
              </a:r>
              <a:r>
                <a:rPr lang="en-US" sz="2777" dirty="0" err="1">
                  <a:solidFill>
                    <a:srgbClr val="000000"/>
                  </a:solidFill>
                  <a:latin typeface="Nunito Sans" pitchFamily="2" charset="77"/>
                  <a:ea typeface="Nunito Sans 1"/>
                  <a:cs typeface="Nunito Sans 1"/>
                  <a:sym typeface="Nunito Sans 1"/>
                </a:rPr>
                <a:t>retirment</a:t>
              </a:r>
              <a:r>
                <a:rPr lang="en-US" sz="2777" dirty="0">
                  <a:solidFill>
                    <a:srgbClr val="000000"/>
                  </a:solidFill>
                  <a:latin typeface="Nunito Sans" pitchFamily="2" charset="77"/>
                  <a:ea typeface="Nunito Sans 1"/>
                  <a:cs typeface="Nunito Sans 1"/>
                  <a:sym typeface="Nunito Sans 1"/>
                </a:rPr>
                <a:t> or your spousal benefit.</a:t>
              </a:r>
            </a:p>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Available even if you did not work.  </a:t>
              </a:r>
            </a:p>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Amount is based on your spouse’s FRA benefit amount.</a:t>
              </a:r>
            </a:p>
          </p:txBody>
        </p:sp>
        <p:sp>
          <p:nvSpPr>
            <p:cNvPr id="7" name="Freeform 7"/>
            <p:cNvSpPr/>
            <p:nvPr/>
          </p:nvSpPr>
          <p:spPr>
            <a:xfrm>
              <a:off x="314515" y="0"/>
              <a:ext cx="412920" cy="675536"/>
            </a:xfrm>
            <a:custGeom>
              <a:avLst/>
              <a:gdLst/>
              <a:ahLst/>
              <a:cxnLst/>
              <a:rect l="l" t="t" r="r" b="b"/>
              <a:pathLst>
                <a:path w="412920" h="675536">
                  <a:moveTo>
                    <a:pt x="0" y="0"/>
                  </a:moveTo>
                  <a:lnTo>
                    <a:pt x="412920" y="0"/>
                  </a:lnTo>
                  <a:lnTo>
                    <a:pt x="412920" y="675536"/>
                  </a:lnTo>
                  <a:lnTo>
                    <a:pt x="0" y="675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14515" y="608645"/>
              <a:ext cx="412920" cy="675536"/>
            </a:xfrm>
            <a:custGeom>
              <a:avLst/>
              <a:gdLst/>
              <a:ahLst/>
              <a:cxnLst/>
              <a:rect l="l" t="t" r="r" b="b"/>
              <a:pathLst>
                <a:path w="412920" h="675536">
                  <a:moveTo>
                    <a:pt x="0" y="0"/>
                  </a:moveTo>
                  <a:lnTo>
                    <a:pt x="412920" y="0"/>
                  </a:lnTo>
                  <a:lnTo>
                    <a:pt x="412920" y="675537"/>
                  </a:lnTo>
                  <a:lnTo>
                    <a:pt x="0" y="675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14515" y="1202154"/>
              <a:ext cx="412920" cy="675536"/>
            </a:xfrm>
            <a:custGeom>
              <a:avLst/>
              <a:gdLst/>
              <a:ahLst/>
              <a:cxnLst/>
              <a:rect l="l" t="t" r="r" b="b"/>
              <a:pathLst>
                <a:path w="412920" h="675536">
                  <a:moveTo>
                    <a:pt x="0" y="0"/>
                  </a:moveTo>
                  <a:lnTo>
                    <a:pt x="412920" y="0"/>
                  </a:lnTo>
                  <a:lnTo>
                    <a:pt x="412920" y="675537"/>
                  </a:lnTo>
                  <a:lnTo>
                    <a:pt x="0" y="675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028700" y="3967234"/>
            <a:ext cx="15760000" cy="2962410"/>
          </a:xfrm>
          <a:custGeom>
            <a:avLst/>
            <a:gdLst/>
            <a:ahLst/>
            <a:cxnLst/>
            <a:rect l="l" t="t" r="r" b="b"/>
            <a:pathLst>
              <a:path w="15760000" h="2962410">
                <a:moveTo>
                  <a:pt x="0" y="0"/>
                </a:moveTo>
                <a:lnTo>
                  <a:pt x="15760000" y="0"/>
                </a:lnTo>
                <a:lnTo>
                  <a:pt x="15760000" y="2962410"/>
                </a:lnTo>
                <a:lnTo>
                  <a:pt x="0" y="2962410"/>
                </a:lnTo>
                <a:lnTo>
                  <a:pt x="0" y="0"/>
                </a:lnTo>
                <a:close/>
              </a:path>
            </a:pathLst>
          </a:custGeom>
          <a:blipFill>
            <a:blip r:embed="rId6"/>
            <a:stretch>
              <a:fillRect l="-4179" r="-3660"/>
            </a:stretch>
          </a:blipFill>
        </p:spPr>
        <p:txBody>
          <a:bodyPr/>
          <a:lstStyle/>
          <a:p>
            <a:endParaRPr lang="en-US"/>
          </a:p>
        </p:txBody>
      </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Spousal Benefits</a:t>
            </a:r>
          </a:p>
        </p:txBody>
      </p:sp>
      <p:sp>
        <p:nvSpPr>
          <p:cNvPr id="12" name="TextBox 12"/>
          <p:cNvSpPr txBox="1"/>
          <p:nvPr/>
        </p:nvSpPr>
        <p:spPr>
          <a:xfrm>
            <a:off x="1028700" y="2525995"/>
            <a:ext cx="16407013" cy="908582"/>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At your Full Retirement Age, you may receive up to 50% of your spouse’s Social Security benefit. Spousal benefits can be reduced if you begin receiving them before your FRA.</a:t>
            </a:r>
          </a:p>
        </p:txBody>
      </p:sp>
      <p:sp>
        <p:nvSpPr>
          <p:cNvPr id="13" name="TextBox 13"/>
          <p:cNvSpPr txBox="1"/>
          <p:nvPr/>
        </p:nvSpPr>
        <p:spPr>
          <a:xfrm>
            <a:off x="1028700" y="9136365"/>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 SSA Publication No. 05-10147, SSA Publication No. 05-10069.</a:t>
            </a:r>
          </a:p>
        </p:txBody>
      </p:sp>
      <p:sp>
        <p:nvSpPr>
          <p:cNvPr id="15" name="TextBox 11">
            <a:extLst>
              <a:ext uri="{FF2B5EF4-FFF2-40B4-BE49-F238E27FC236}">
                <a16:creationId xmlns:a16="http://schemas.microsoft.com/office/drawing/2014/main" id="{3109B24D-2B0B-5276-AA41-8BADFEC815B2}"/>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3879913"/>
            <a:ext cx="15181835" cy="982128"/>
          </a:xfrm>
          <a:prstGeom prst="rect">
            <a:avLst/>
          </a:prstGeom>
        </p:spPr>
        <p:txBody>
          <a:bodyPr lIns="0" tIns="0" rIns="0" bIns="0" rtlCol="0" anchor="t">
            <a:spAutoFit/>
          </a:bodyPr>
          <a:lstStyle/>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May start with one benefit and switch; earnings limit applies to any benefit received before Full Retirement Age (FRA). </a:t>
            </a:r>
          </a:p>
        </p:txBody>
      </p:sp>
      <p:sp>
        <p:nvSpPr>
          <p:cNvPr id="6" name="Freeform 6"/>
          <p:cNvSpPr/>
          <p:nvPr/>
        </p:nvSpPr>
        <p:spPr>
          <a:xfrm>
            <a:off x="1232467" y="3871330"/>
            <a:ext cx="309690" cy="506652"/>
          </a:xfrm>
          <a:custGeom>
            <a:avLst/>
            <a:gdLst/>
            <a:ahLst/>
            <a:cxnLst/>
            <a:rect l="l" t="t" r="r" b="b"/>
            <a:pathLst>
              <a:path w="309690" h="506652">
                <a:moveTo>
                  <a:pt x="0" y="0"/>
                </a:moveTo>
                <a:lnTo>
                  <a:pt x="309690" y="0"/>
                </a:lnTo>
                <a:lnTo>
                  <a:pt x="309690" y="506652"/>
                </a:lnTo>
                <a:lnTo>
                  <a:pt x="0" y="506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42157" y="5370407"/>
            <a:ext cx="14438241" cy="3613558"/>
          </a:xfrm>
          <a:custGeom>
            <a:avLst/>
            <a:gdLst/>
            <a:ahLst/>
            <a:cxnLst/>
            <a:rect l="l" t="t" r="r" b="b"/>
            <a:pathLst>
              <a:path w="14438241" h="3613558">
                <a:moveTo>
                  <a:pt x="0" y="0"/>
                </a:moveTo>
                <a:lnTo>
                  <a:pt x="14438241" y="0"/>
                </a:lnTo>
                <a:lnTo>
                  <a:pt x="14438241" y="3613558"/>
                </a:lnTo>
                <a:lnTo>
                  <a:pt x="0" y="3613558"/>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Survivors Benefits</a:t>
            </a:r>
          </a:p>
        </p:txBody>
      </p:sp>
      <p:sp>
        <p:nvSpPr>
          <p:cNvPr id="9" name="TextBox 9"/>
          <p:cNvSpPr txBox="1"/>
          <p:nvPr/>
        </p:nvSpPr>
        <p:spPr>
          <a:xfrm>
            <a:off x="1028700" y="2525995"/>
            <a:ext cx="16407013" cy="908582"/>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Social Security survivors' benefits are paid to widows, widowers, and dependents of eligible workers. Surviving spouses may have a couple of additional options. </a:t>
            </a:r>
          </a:p>
        </p:txBody>
      </p:sp>
      <p:sp>
        <p:nvSpPr>
          <p:cNvPr id="10" name="TextBox 10"/>
          <p:cNvSpPr txBox="1"/>
          <p:nvPr/>
        </p:nvSpPr>
        <p:spPr>
          <a:xfrm>
            <a:off x="1028700" y="9136365"/>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sp>
        <p:nvSpPr>
          <p:cNvPr id="11" name="TextBox 11"/>
          <p:cNvSpPr txBox="1"/>
          <p:nvPr/>
        </p:nvSpPr>
        <p:spPr>
          <a:xfrm>
            <a:off x="1542157" y="5056758"/>
            <a:ext cx="3560750" cy="313650"/>
          </a:xfrm>
          <a:prstGeom prst="rect">
            <a:avLst/>
          </a:prstGeom>
        </p:spPr>
        <p:txBody>
          <a:bodyPr lIns="0" tIns="0" rIns="0" bIns="0" rtlCol="0" anchor="t">
            <a:spAutoFit/>
          </a:bodyPr>
          <a:lstStyle/>
          <a:p>
            <a:pPr algn="just">
              <a:lnSpc>
                <a:spcPts val="2420"/>
              </a:lnSpc>
            </a:pPr>
            <a:r>
              <a:rPr lang="en-US" sz="2200" dirty="0">
                <a:solidFill>
                  <a:srgbClr val="C22331"/>
                </a:solidFill>
                <a:latin typeface="Nunito Sans" pitchFamily="2" charset="77"/>
                <a:ea typeface="Nunito Sans 1 Bold"/>
                <a:cs typeface="Nunito Sans 1 Bold"/>
                <a:sym typeface="Nunito Sans 1 Bold"/>
              </a:rPr>
              <a:t>Option 1</a:t>
            </a:r>
          </a:p>
        </p:txBody>
      </p:sp>
      <p:sp>
        <p:nvSpPr>
          <p:cNvPr id="12" name="TextBox 12"/>
          <p:cNvSpPr txBox="1"/>
          <p:nvPr/>
        </p:nvSpPr>
        <p:spPr>
          <a:xfrm>
            <a:off x="9144000" y="5056758"/>
            <a:ext cx="3560750" cy="313650"/>
          </a:xfrm>
          <a:prstGeom prst="rect">
            <a:avLst/>
          </a:prstGeom>
        </p:spPr>
        <p:txBody>
          <a:bodyPr lIns="0" tIns="0" rIns="0" bIns="0" rtlCol="0" anchor="t">
            <a:spAutoFit/>
          </a:bodyPr>
          <a:lstStyle/>
          <a:p>
            <a:pPr algn="just">
              <a:lnSpc>
                <a:spcPts val="2420"/>
              </a:lnSpc>
            </a:pPr>
            <a:r>
              <a:rPr lang="en-US" sz="2200" dirty="0">
                <a:solidFill>
                  <a:srgbClr val="C22331"/>
                </a:solidFill>
                <a:latin typeface="Nunito Sans" pitchFamily="2" charset="77"/>
                <a:ea typeface="Nunito Sans 1 Bold"/>
                <a:cs typeface="Nunito Sans 1 Bold"/>
                <a:sym typeface="Nunito Sans 1 Bold"/>
              </a:rPr>
              <a:t>Option 2</a:t>
            </a:r>
          </a:p>
        </p:txBody>
      </p:sp>
      <p:sp>
        <p:nvSpPr>
          <p:cNvPr id="14" name="TextBox 11">
            <a:extLst>
              <a:ext uri="{FF2B5EF4-FFF2-40B4-BE49-F238E27FC236}">
                <a16:creationId xmlns:a16="http://schemas.microsoft.com/office/drawing/2014/main" id="{878DCF3C-D69F-8B4B-0B61-8FD9303286C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for XYZ Company</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MASTER PARTICIPANT PRESENTATION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Divorcee Benefits</a:t>
            </a:r>
          </a:p>
        </p:txBody>
      </p:sp>
      <p:sp>
        <p:nvSpPr>
          <p:cNvPr id="6" name="TextBox 6"/>
          <p:cNvSpPr txBox="1"/>
          <p:nvPr/>
        </p:nvSpPr>
        <p:spPr>
          <a:xfrm>
            <a:off x="1028700" y="2525995"/>
            <a:ext cx="16407013" cy="1806264"/>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A divorced spouse may receive up to 50% of an ex-spouse's Social Security benefits. The benefit doesn’t increase existing payments or reduce the ex-spouse’s benefits.</a:t>
            </a:r>
          </a:p>
          <a:p>
            <a:pPr algn="l">
              <a:lnSpc>
                <a:spcPts val="3520"/>
              </a:lnSpc>
            </a:pPr>
            <a:endParaRPr lang="en-US" sz="3200" dirty="0">
              <a:solidFill>
                <a:srgbClr val="000000"/>
              </a:solidFill>
              <a:latin typeface="Nunito Sans" pitchFamily="2" charset="77"/>
              <a:ea typeface="Nunito Sans 1"/>
              <a:cs typeface="Nunito Sans 1"/>
              <a:sym typeface="Nunito Sans 1"/>
            </a:endParaRPr>
          </a:p>
          <a:p>
            <a:pPr algn="l">
              <a:lnSpc>
                <a:spcPts val="3520"/>
              </a:lnSpc>
            </a:pPr>
            <a:r>
              <a:rPr lang="en-US" sz="3200" dirty="0">
                <a:solidFill>
                  <a:srgbClr val="000000"/>
                </a:solidFill>
                <a:latin typeface="Nunito Sans" pitchFamily="2" charset="77"/>
                <a:ea typeface="Nunito Sans 1"/>
                <a:cs typeface="Nunito Sans 1"/>
                <a:sym typeface="Nunito Sans 1"/>
              </a:rPr>
              <a:t>All must be true:</a:t>
            </a:r>
          </a:p>
        </p:txBody>
      </p:sp>
      <p:sp>
        <p:nvSpPr>
          <p:cNvPr id="7" name="TextBox 7"/>
          <p:cNvSpPr txBox="1"/>
          <p:nvPr/>
        </p:nvSpPr>
        <p:spPr>
          <a:xfrm>
            <a:off x="1028700" y="9136365"/>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grpSp>
        <p:nvGrpSpPr>
          <p:cNvPr id="8" name="Group 8"/>
          <p:cNvGrpSpPr/>
          <p:nvPr/>
        </p:nvGrpSpPr>
        <p:grpSpPr>
          <a:xfrm>
            <a:off x="1028700" y="4374008"/>
            <a:ext cx="4605504" cy="1102795"/>
            <a:chOff x="0" y="0"/>
            <a:chExt cx="825922" cy="197768"/>
          </a:xfrm>
        </p:grpSpPr>
        <p:sp>
          <p:nvSpPr>
            <p:cNvPr id="9" name="Freeform 9"/>
            <p:cNvSpPr/>
            <p:nvPr/>
          </p:nvSpPr>
          <p:spPr>
            <a:xfrm>
              <a:off x="0" y="0"/>
              <a:ext cx="825922" cy="197768"/>
            </a:xfrm>
            <a:custGeom>
              <a:avLst/>
              <a:gdLst/>
              <a:ahLst/>
              <a:cxnLst/>
              <a:rect l="l" t="t" r="r" b="b"/>
              <a:pathLst>
                <a:path w="825922" h="197768">
                  <a:moveTo>
                    <a:pt x="0" y="0"/>
                  </a:moveTo>
                  <a:lnTo>
                    <a:pt x="825922" y="0"/>
                  </a:lnTo>
                  <a:lnTo>
                    <a:pt x="825922" y="197768"/>
                  </a:lnTo>
                  <a:lnTo>
                    <a:pt x="0" y="197768"/>
                  </a:lnTo>
                  <a:close/>
                </a:path>
              </a:pathLst>
            </a:custGeom>
            <a:solidFill>
              <a:srgbClr val="6E6674"/>
            </a:solidFill>
          </p:spPr>
          <p:txBody>
            <a:bodyPr/>
            <a:lstStyle/>
            <a:p>
              <a:endParaRPr lang="en-US"/>
            </a:p>
          </p:txBody>
        </p:sp>
        <p:sp>
          <p:nvSpPr>
            <p:cNvPr id="10" name="TextBox 10"/>
            <p:cNvSpPr txBox="1"/>
            <p:nvPr/>
          </p:nvSpPr>
          <p:spPr>
            <a:xfrm>
              <a:off x="0" y="28575"/>
              <a:ext cx="825922" cy="169193"/>
            </a:xfrm>
            <a:prstGeom prst="rect">
              <a:avLst/>
            </a:prstGeom>
          </p:spPr>
          <p:txBody>
            <a:bodyPr lIns="61179" tIns="61179" rIns="61179" bIns="61179" rtlCol="0" anchor="ctr"/>
            <a:lstStyle/>
            <a:p>
              <a:pPr algn="ctr">
                <a:lnSpc>
                  <a:spcPts val="2530"/>
                </a:lnSpc>
              </a:pPr>
              <a:r>
                <a:rPr lang="en-US" sz="2800" b="1" dirty="0">
                  <a:solidFill>
                    <a:srgbClr val="FFFFFF"/>
                  </a:solidFill>
                  <a:latin typeface="Nunito Sans" pitchFamily="2" charset="77"/>
                  <a:ea typeface="Nunito Sans 1 Bold"/>
                  <a:cs typeface="Nunito Sans 1 Bold"/>
                  <a:sym typeface="Nunito Sans 1 Bold"/>
                </a:rPr>
                <a:t>Marriage Requirements</a:t>
              </a:r>
            </a:p>
          </p:txBody>
        </p:sp>
      </p:grpSp>
      <p:grpSp>
        <p:nvGrpSpPr>
          <p:cNvPr id="11" name="Group 11"/>
          <p:cNvGrpSpPr/>
          <p:nvPr/>
        </p:nvGrpSpPr>
        <p:grpSpPr>
          <a:xfrm>
            <a:off x="5844326" y="4374008"/>
            <a:ext cx="4623925" cy="1146446"/>
            <a:chOff x="0" y="0"/>
            <a:chExt cx="829226" cy="205596"/>
          </a:xfrm>
        </p:grpSpPr>
        <p:sp>
          <p:nvSpPr>
            <p:cNvPr id="12" name="Freeform 12"/>
            <p:cNvSpPr/>
            <p:nvPr/>
          </p:nvSpPr>
          <p:spPr>
            <a:xfrm>
              <a:off x="0" y="0"/>
              <a:ext cx="829226" cy="205596"/>
            </a:xfrm>
            <a:custGeom>
              <a:avLst/>
              <a:gdLst/>
              <a:ahLst/>
              <a:cxnLst/>
              <a:rect l="l" t="t" r="r" b="b"/>
              <a:pathLst>
                <a:path w="829226" h="205596">
                  <a:moveTo>
                    <a:pt x="0" y="0"/>
                  </a:moveTo>
                  <a:lnTo>
                    <a:pt x="829226" y="0"/>
                  </a:lnTo>
                  <a:lnTo>
                    <a:pt x="829226" y="205596"/>
                  </a:lnTo>
                  <a:lnTo>
                    <a:pt x="0" y="205596"/>
                  </a:lnTo>
                  <a:close/>
                </a:path>
              </a:pathLst>
            </a:custGeom>
            <a:solidFill>
              <a:srgbClr val="06617E"/>
            </a:solidFill>
          </p:spPr>
          <p:txBody>
            <a:bodyPr/>
            <a:lstStyle/>
            <a:p>
              <a:endParaRPr lang="en-US"/>
            </a:p>
          </p:txBody>
        </p:sp>
        <p:sp>
          <p:nvSpPr>
            <p:cNvPr id="13" name="TextBox 13"/>
            <p:cNvSpPr txBox="1"/>
            <p:nvPr/>
          </p:nvSpPr>
          <p:spPr>
            <a:xfrm>
              <a:off x="0" y="28575"/>
              <a:ext cx="829226" cy="177021"/>
            </a:xfrm>
            <a:prstGeom prst="rect">
              <a:avLst/>
            </a:prstGeom>
          </p:spPr>
          <p:txBody>
            <a:bodyPr lIns="61179" tIns="61179" rIns="61179" bIns="61179" rtlCol="0" anchor="ctr"/>
            <a:lstStyle/>
            <a:p>
              <a:pPr algn="ctr">
                <a:lnSpc>
                  <a:spcPts val="2530"/>
                </a:lnSpc>
              </a:pPr>
              <a:r>
                <a:rPr lang="en-US" sz="2800" b="1" dirty="0">
                  <a:solidFill>
                    <a:srgbClr val="FFFFFF"/>
                  </a:solidFill>
                  <a:latin typeface="Nunito Sans" pitchFamily="2" charset="77"/>
                  <a:ea typeface="Nunito Sans 1 Bold"/>
                  <a:cs typeface="Nunito Sans 1 Bold"/>
                  <a:sym typeface="Nunito Sans 1 Bold"/>
                </a:rPr>
                <a:t>Current Marital Status</a:t>
              </a:r>
            </a:p>
          </p:txBody>
        </p:sp>
      </p:grpSp>
      <p:grpSp>
        <p:nvGrpSpPr>
          <p:cNvPr id="14" name="Group 14"/>
          <p:cNvGrpSpPr/>
          <p:nvPr/>
        </p:nvGrpSpPr>
        <p:grpSpPr>
          <a:xfrm>
            <a:off x="10677801" y="4417659"/>
            <a:ext cx="4523555" cy="1102795"/>
            <a:chOff x="0" y="0"/>
            <a:chExt cx="811226" cy="197768"/>
          </a:xfrm>
        </p:grpSpPr>
        <p:sp>
          <p:nvSpPr>
            <p:cNvPr id="15" name="Freeform 15"/>
            <p:cNvSpPr/>
            <p:nvPr/>
          </p:nvSpPr>
          <p:spPr>
            <a:xfrm>
              <a:off x="0" y="0"/>
              <a:ext cx="811226" cy="197768"/>
            </a:xfrm>
            <a:custGeom>
              <a:avLst/>
              <a:gdLst/>
              <a:ahLst/>
              <a:cxnLst/>
              <a:rect l="l" t="t" r="r" b="b"/>
              <a:pathLst>
                <a:path w="811226" h="197768">
                  <a:moveTo>
                    <a:pt x="0" y="0"/>
                  </a:moveTo>
                  <a:lnTo>
                    <a:pt x="811226" y="0"/>
                  </a:lnTo>
                  <a:lnTo>
                    <a:pt x="811226" y="197768"/>
                  </a:lnTo>
                  <a:lnTo>
                    <a:pt x="0" y="197768"/>
                  </a:lnTo>
                  <a:close/>
                </a:path>
              </a:pathLst>
            </a:custGeom>
            <a:solidFill>
              <a:srgbClr val="C22331"/>
            </a:solidFill>
          </p:spPr>
          <p:txBody>
            <a:bodyPr/>
            <a:lstStyle/>
            <a:p>
              <a:endParaRPr lang="en-US"/>
            </a:p>
          </p:txBody>
        </p:sp>
        <p:sp>
          <p:nvSpPr>
            <p:cNvPr id="16" name="TextBox 16"/>
            <p:cNvSpPr txBox="1"/>
            <p:nvPr/>
          </p:nvSpPr>
          <p:spPr>
            <a:xfrm>
              <a:off x="0" y="28575"/>
              <a:ext cx="811226" cy="169193"/>
            </a:xfrm>
            <a:prstGeom prst="rect">
              <a:avLst/>
            </a:prstGeom>
          </p:spPr>
          <p:txBody>
            <a:bodyPr lIns="61179" tIns="61179" rIns="61179" bIns="61179" rtlCol="0" anchor="ctr"/>
            <a:lstStyle/>
            <a:p>
              <a:pPr algn="ctr">
                <a:lnSpc>
                  <a:spcPts val="2530"/>
                </a:lnSpc>
              </a:pPr>
              <a:r>
                <a:rPr lang="en-US" sz="2800" b="1" dirty="0">
                  <a:solidFill>
                    <a:srgbClr val="FFFFFF"/>
                  </a:solidFill>
                  <a:latin typeface="Nunito Sans" pitchFamily="2" charset="77"/>
                  <a:ea typeface="Nunito Sans 1 Bold"/>
                  <a:cs typeface="Nunito Sans 1 Bold"/>
                  <a:sym typeface="Nunito Sans 1 Bold"/>
                </a:rPr>
                <a:t>Benefits </a:t>
              </a:r>
            </a:p>
          </p:txBody>
        </p:sp>
      </p:grpSp>
      <p:sp>
        <p:nvSpPr>
          <p:cNvPr id="17" name="TextBox 17"/>
          <p:cNvSpPr txBox="1"/>
          <p:nvPr/>
        </p:nvSpPr>
        <p:spPr>
          <a:xfrm>
            <a:off x="1028700" y="5591103"/>
            <a:ext cx="4605504" cy="2814810"/>
          </a:xfrm>
          <a:prstGeom prst="rect">
            <a:avLst/>
          </a:prstGeom>
        </p:spPr>
        <p:txBody>
          <a:bodyPr lIns="0" tIns="0" rIns="0" bIns="0" rtlCol="0" anchor="t">
            <a:spAutoFit/>
          </a:bodyPr>
          <a:lstStyle/>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marriage lasted at least 10 years</a:t>
            </a:r>
          </a:p>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Your divorced spouse is 62+, deceased or disabled</a:t>
            </a:r>
          </a:p>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 are divorced at least 2 years</a:t>
            </a:r>
          </a:p>
        </p:txBody>
      </p:sp>
      <p:sp>
        <p:nvSpPr>
          <p:cNvPr id="18" name="TextBox 18"/>
          <p:cNvSpPr txBox="1"/>
          <p:nvPr/>
        </p:nvSpPr>
        <p:spPr>
          <a:xfrm>
            <a:off x="5844326" y="5634754"/>
            <a:ext cx="4623925" cy="447937"/>
          </a:xfrm>
          <a:prstGeom prst="rect">
            <a:avLst/>
          </a:prstGeom>
        </p:spPr>
        <p:txBody>
          <a:bodyPr lIns="0" tIns="0" rIns="0" bIns="0" rtlCol="0" anchor="t">
            <a:spAutoFit/>
          </a:bodyPr>
          <a:lstStyle/>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 are unmarried</a:t>
            </a:r>
          </a:p>
        </p:txBody>
      </p:sp>
      <p:sp>
        <p:nvSpPr>
          <p:cNvPr id="19" name="TextBox 19"/>
          <p:cNvSpPr txBox="1"/>
          <p:nvPr/>
        </p:nvSpPr>
        <p:spPr>
          <a:xfrm>
            <a:off x="10677801" y="5591103"/>
            <a:ext cx="4523555" cy="3763787"/>
          </a:xfrm>
          <a:prstGeom prst="rect">
            <a:avLst/>
          </a:prstGeom>
        </p:spPr>
        <p:txBody>
          <a:bodyPr lIns="0" tIns="0" rIns="0" bIns="0" rtlCol="0" anchor="t">
            <a:spAutoFit/>
          </a:bodyPr>
          <a:lstStyle/>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Your benefit (based on your own work history) is less than the Social Security divorced spouse benefit. </a:t>
            </a:r>
          </a:p>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Your ex-spouse is entitled to Social Security retirement benefits.</a:t>
            </a:r>
          </a:p>
        </p:txBody>
      </p:sp>
      <p:sp>
        <p:nvSpPr>
          <p:cNvPr id="21" name="TextBox 11">
            <a:extLst>
              <a:ext uri="{FF2B5EF4-FFF2-40B4-BE49-F238E27FC236}">
                <a16:creationId xmlns:a16="http://schemas.microsoft.com/office/drawing/2014/main" id="{6261DAA3-0F56-5B50-3371-7257A66E185B}"/>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l="-19" r="-19"/>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Market Update</a:t>
            </a:r>
          </a:p>
        </p:txBody>
      </p:sp>
      <p:sp>
        <p:nvSpPr>
          <p:cNvPr id="9" name="TextBox 11">
            <a:extLst>
              <a:ext uri="{FF2B5EF4-FFF2-40B4-BE49-F238E27FC236}">
                <a16:creationId xmlns:a16="http://schemas.microsoft.com/office/drawing/2014/main" id="{7436CC96-6C12-8AE5-D97A-0836B6E50BA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TextBox 4"/>
          <p:cNvSpPr txBox="1"/>
          <p:nvPr/>
        </p:nvSpPr>
        <p:spPr>
          <a:xfrm>
            <a:off x="758185" y="830264"/>
            <a:ext cx="15919036" cy="874598"/>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2024: Year to Date Performance</a:t>
            </a:r>
          </a:p>
        </p:txBody>
      </p:sp>
      <p:sp>
        <p:nvSpPr>
          <p:cNvPr id="5" name="TextBox 5"/>
          <p:cNvSpPr txBox="1"/>
          <p:nvPr/>
        </p:nvSpPr>
        <p:spPr>
          <a:xfrm>
            <a:off x="758185" y="8995071"/>
            <a:ext cx="15448701" cy="461665"/>
          </a:xfrm>
          <a:prstGeom prst="rect">
            <a:avLst/>
          </a:prstGeom>
        </p:spPr>
        <p:txBody>
          <a:bodyPr lIns="0" tIns="0" rIns="0" bIns="0" rtlCol="0" anchor="t">
            <a:spAutoFit/>
          </a:bodyPr>
          <a:lstStyle/>
          <a:p>
            <a:pPr algn="just"/>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The ‘Important Disclosures’ section provides index definitions.  Index data source is YCharts and are inclusive of reinvested dividends. U.S. Large Stocks (S&amp;P 500), U.S. Value Stocks (Russell 3000 Value), U.S. Growth Stocks (Russell 3000 Growth), U.S. Small Stocks (Russell 2000), Nasdaq Tech Stocks (Nasdaq Composite), Intl Developed Large Stocks (MSCI EAFE International Developed), Emerging Market Stocks (MSCI Emerging Markets), U.S. Long Term Govt Bonds (ICE U.S. Treasury 20+ Year Bond), REITs (Wilshire U.S.  REITs), U.S. Bonds (Bloomberg Barclays Aggregate Bond), “Average” U.S. Stock is the S&amp;P 500 (S&amp;P 500 Equal Weight Index).</a:t>
            </a:r>
          </a:p>
        </p:txBody>
      </p:sp>
      <p:sp>
        <p:nvSpPr>
          <p:cNvPr id="6" name="Freeform 6"/>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58190" y="1928863"/>
            <a:ext cx="15614851" cy="6775470"/>
          </a:xfrm>
          <a:custGeom>
            <a:avLst/>
            <a:gdLst/>
            <a:ahLst/>
            <a:cxnLst/>
            <a:rect l="l" t="t" r="r" b="b"/>
            <a:pathLst>
              <a:path w="15614851" h="6775470">
                <a:moveTo>
                  <a:pt x="0" y="0"/>
                </a:moveTo>
                <a:lnTo>
                  <a:pt x="15614851" y="0"/>
                </a:lnTo>
                <a:lnTo>
                  <a:pt x="15614851" y="6775470"/>
                </a:lnTo>
                <a:lnTo>
                  <a:pt x="0" y="6775470"/>
                </a:lnTo>
                <a:lnTo>
                  <a:pt x="0" y="0"/>
                </a:lnTo>
                <a:close/>
              </a:path>
            </a:pathLst>
          </a:custGeom>
          <a:blipFill>
            <a:blip r:embed="rId6"/>
            <a:stretch>
              <a:fillRect/>
            </a:stretch>
          </a:blipFill>
        </p:spPr>
        <p:txBody>
          <a:bodyPr/>
          <a:lstStyle/>
          <a:p>
            <a:endParaRPr lang="en-US"/>
          </a:p>
        </p:txBody>
      </p:sp>
      <p:sp>
        <p:nvSpPr>
          <p:cNvPr id="9" name="TextBox 11">
            <a:extLst>
              <a:ext uri="{FF2B5EF4-FFF2-40B4-BE49-F238E27FC236}">
                <a16:creationId xmlns:a16="http://schemas.microsoft.com/office/drawing/2014/main" id="{38E22533-4280-FC16-F56E-AAD285F0840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Freeform 4"/>
          <p:cNvSpPr/>
          <p:nvPr/>
        </p:nvSpPr>
        <p:spPr>
          <a:xfrm>
            <a:off x="-177849" y="9434849"/>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124122" y="2626199"/>
            <a:ext cx="10665766" cy="6765598"/>
          </a:xfrm>
          <a:custGeom>
            <a:avLst/>
            <a:gdLst/>
            <a:ahLst/>
            <a:cxnLst/>
            <a:rect l="l" t="t" r="r" b="b"/>
            <a:pathLst>
              <a:path w="10665766" h="6765598">
                <a:moveTo>
                  <a:pt x="0" y="0"/>
                </a:moveTo>
                <a:lnTo>
                  <a:pt x="10665766" y="0"/>
                </a:lnTo>
                <a:lnTo>
                  <a:pt x="10665766" y="6765598"/>
                </a:lnTo>
                <a:lnTo>
                  <a:pt x="0" y="6765598"/>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8190" y="664131"/>
            <a:ext cx="14570420" cy="1863459"/>
          </a:xfrm>
          <a:prstGeom prst="rect">
            <a:avLst/>
          </a:prstGeom>
        </p:spPr>
        <p:txBody>
          <a:bodyPr wrap="square"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2024: Year to Date S&amp;P 500 Stock Contribution</a:t>
            </a:r>
          </a:p>
        </p:txBody>
      </p:sp>
      <p:sp>
        <p:nvSpPr>
          <p:cNvPr id="7" name="TextBox 7"/>
          <p:cNvSpPr txBox="1"/>
          <p:nvPr/>
        </p:nvSpPr>
        <p:spPr>
          <a:xfrm>
            <a:off x="758190" y="9161306"/>
            <a:ext cx="7990537" cy="212879"/>
          </a:xfrm>
          <a:prstGeom prst="rect">
            <a:avLst/>
          </a:prstGeom>
        </p:spPr>
        <p:txBody>
          <a:bodyPr lIns="0" tIns="0" rIns="0" bIns="0" rtlCol="0" anchor="t">
            <a:spAutoFit/>
          </a:bodyPr>
          <a:lstStyle/>
          <a:p>
            <a:pPr algn="just">
              <a:lnSpc>
                <a:spcPts val="1800"/>
              </a:lnSpc>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Source: YCharts, estimates. total returns assume dividends reinvested.   . </a:t>
            </a:r>
          </a:p>
        </p:txBody>
      </p:sp>
      <p:sp>
        <p:nvSpPr>
          <p:cNvPr id="9" name="TextBox 11">
            <a:extLst>
              <a:ext uri="{FF2B5EF4-FFF2-40B4-BE49-F238E27FC236}">
                <a16:creationId xmlns:a16="http://schemas.microsoft.com/office/drawing/2014/main" id="{66EF5FA5-C06E-4239-4B55-EC8F89EFF976}"/>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20545" y="2218717"/>
            <a:ext cx="15776690" cy="7244183"/>
          </a:xfrm>
          <a:custGeom>
            <a:avLst/>
            <a:gdLst/>
            <a:ahLst/>
            <a:cxnLst/>
            <a:rect l="l" t="t" r="r" b="b"/>
            <a:pathLst>
              <a:path w="15776690" h="7244183">
                <a:moveTo>
                  <a:pt x="0" y="0"/>
                </a:moveTo>
                <a:lnTo>
                  <a:pt x="15776690" y="0"/>
                </a:lnTo>
                <a:lnTo>
                  <a:pt x="15776690" y="7244183"/>
                </a:lnTo>
                <a:lnTo>
                  <a:pt x="0" y="724418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8186" y="930780"/>
            <a:ext cx="15838176" cy="876009"/>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Current Interest Rate Expectations</a:t>
            </a:r>
          </a:p>
        </p:txBody>
      </p:sp>
      <p:sp>
        <p:nvSpPr>
          <p:cNvPr id="7" name="TextBox 7"/>
          <p:cNvSpPr txBox="1"/>
          <p:nvPr/>
        </p:nvSpPr>
        <p:spPr>
          <a:xfrm>
            <a:off x="884103" y="9238117"/>
            <a:ext cx="15448701" cy="212879"/>
          </a:xfrm>
          <a:prstGeom prst="rect">
            <a:avLst/>
          </a:prstGeom>
        </p:spPr>
        <p:txBody>
          <a:bodyPr lIns="0" tIns="0" rIns="0" bIns="0" rtlCol="0" anchor="t">
            <a:spAutoFit/>
          </a:bodyPr>
          <a:lstStyle/>
          <a:p>
            <a:pPr algn="just">
              <a:lnSpc>
                <a:spcPts val="1800"/>
              </a:lnSpc>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Source: Federal Reserve, Barron’s June 14, 2024.</a:t>
            </a:r>
          </a:p>
        </p:txBody>
      </p:sp>
      <p:sp>
        <p:nvSpPr>
          <p:cNvPr id="9" name="TextBox 11">
            <a:extLst>
              <a:ext uri="{FF2B5EF4-FFF2-40B4-BE49-F238E27FC236}">
                <a16:creationId xmlns:a16="http://schemas.microsoft.com/office/drawing/2014/main" id="{5490E139-35CA-A2F6-AE84-82491A2DF22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58186" y="1942760"/>
            <a:ext cx="15650008" cy="7271299"/>
          </a:xfrm>
          <a:custGeom>
            <a:avLst/>
            <a:gdLst/>
            <a:ahLst/>
            <a:cxnLst/>
            <a:rect l="l" t="t" r="r" b="b"/>
            <a:pathLst>
              <a:path w="15650008" h="7271299">
                <a:moveTo>
                  <a:pt x="0" y="0"/>
                </a:moveTo>
                <a:lnTo>
                  <a:pt x="15650008" y="0"/>
                </a:lnTo>
                <a:lnTo>
                  <a:pt x="15650008" y="7271299"/>
                </a:lnTo>
                <a:lnTo>
                  <a:pt x="0" y="7271299"/>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8186" y="930780"/>
            <a:ext cx="16600174" cy="876009"/>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Current Stock Market Valuations</a:t>
            </a:r>
          </a:p>
        </p:txBody>
      </p:sp>
      <p:sp>
        <p:nvSpPr>
          <p:cNvPr id="7" name="TextBox 7"/>
          <p:cNvSpPr txBox="1"/>
          <p:nvPr/>
        </p:nvSpPr>
        <p:spPr>
          <a:xfrm>
            <a:off x="758186" y="9175959"/>
            <a:ext cx="15465641" cy="177356"/>
          </a:xfrm>
          <a:prstGeom prst="rect">
            <a:avLst/>
          </a:prstGeom>
        </p:spPr>
        <p:txBody>
          <a:bodyPr lIns="0" tIns="0" rIns="0" bIns="0" rtlCol="0" anchor="t">
            <a:spAutoFit/>
          </a:bodyPr>
          <a:lstStyle/>
          <a:p>
            <a:pPr algn="just">
              <a:lnSpc>
                <a:spcPts val="1500"/>
              </a:lnSpc>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The ‘Important Disclosures’ section provides index definitions.  Data source is YCharts. </a:t>
            </a:r>
          </a:p>
        </p:txBody>
      </p:sp>
      <p:sp>
        <p:nvSpPr>
          <p:cNvPr id="9" name="TextBox 11">
            <a:extLst>
              <a:ext uri="{FF2B5EF4-FFF2-40B4-BE49-F238E27FC236}">
                <a16:creationId xmlns:a16="http://schemas.microsoft.com/office/drawing/2014/main" id="{10096310-4FBD-D8E1-776B-18098B26A449}"/>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839461"/>
          </a:xfrm>
          <a:prstGeom prst="rect">
            <a:avLst/>
          </a:prstGeom>
        </p:spPr>
        <p:txBody>
          <a:bodyPr lIns="0" tIns="0" rIns="0" bIns="0" rtlCol="0" anchor="t">
            <a:spAutoFit/>
          </a:bodyPr>
          <a:lstStyle/>
          <a:p>
            <a:pPr algn="ctr">
              <a:lnSpc>
                <a:spcPts val="7039"/>
              </a:lnSpc>
            </a:pPr>
            <a:r>
              <a:rPr lang="en-US" sz="5400" b="1" dirty="0">
                <a:solidFill>
                  <a:srgbClr val="000000"/>
                </a:solidFill>
                <a:latin typeface="Libby" pitchFamily="2" charset="0"/>
                <a:ea typeface="Arimo Bold"/>
                <a:cs typeface="Arimo Bold"/>
                <a:sym typeface="Arimo Bold"/>
              </a:rPr>
              <a:t>NEXT STEPS</a:t>
            </a:r>
          </a:p>
        </p:txBody>
      </p:sp>
      <p:sp>
        <p:nvSpPr>
          <p:cNvPr id="9" name="TextBox 11">
            <a:extLst>
              <a:ext uri="{FF2B5EF4-FFF2-40B4-BE49-F238E27FC236}">
                <a16:creationId xmlns:a16="http://schemas.microsoft.com/office/drawing/2014/main" id="{7863A48B-62BA-EABC-7C7F-17FA1CB46F5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0992" y="860873"/>
            <a:ext cx="5082807" cy="3812105"/>
            <a:chOff x="0" y="0"/>
            <a:chExt cx="6777076" cy="5082807"/>
          </a:xfrm>
        </p:grpSpPr>
        <p:sp>
          <p:nvSpPr>
            <p:cNvPr id="3" name="Freeform 3"/>
            <p:cNvSpPr/>
            <p:nvPr/>
          </p:nvSpPr>
          <p:spPr>
            <a:xfrm>
              <a:off x="0" y="0"/>
              <a:ext cx="6777101" cy="5082794"/>
            </a:xfrm>
            <a:custGeom>
              <a:avLst/>
              <a:gdLst/>
              <a:ahLst/>
              <a:cxnLst/>
              <a:rect l="l" t="t" r="r" b="b"/>
              <a:pathLst>
                <a:path w="6777101" h="5082794">
                  <a:moveTo>
                    <a:pt x="0" y="0"/>
                  </a:moveTo>
                  <a:lnTo>
                    <a:pt x="6777101" y="0"/>
                  </a:lnTo>
                  <a:lnTo>
                    <a:pt x="6777101" y="5082794"/>
                  </a:lnTo>
                  <a:lnTo>
                    <a:pt x="0" y="5082794"/>
                  </a:lnTo>
                  <a:lnTo>
                    <a:pt x="0" y="0"/>
                  </a:lnTo>
                  <a:close/>
                </a:path>
              </a:pathLst>
            </a:custGeom>
            <a:blipFill>
              <a:blip r:embed="rId3"/>
              <a:stretch>
                <a:fillRect l="-20" r="-20"/>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049411" y="530278"/>
            <a:ext cx="16209889" cy="838691"/>
          </a:xfrm>
          <a:prstGeom prst="rect">
            <a:avLst/>
          </a:prstGeom>
        </p:spPr>
        <p:txBody>
          <a:bodyPr lIns="0" tIns="0" rIns="0" bIns="0" rtlCol="0" anchor="t">
            <a:spAutoFit/>
          </a:bodyPr>
          <a:lstStyle/>
          <a:p>
            <a:pPr algn="l">
              <a:lnSpc>
                <a:spcPts val="7039"/>
              </a:lnSpc>
            </a:pPr>
            <a:r>
              <a:rPr lang="en-US" sz="4400" b="1" dirty="0">
                <a:solidFill>
                  <a:srgbClr val="000000"/>
                </a:solidFill>
                <a:latin typeface="Libby" pitchFamily="2" charset="0"/>
                <a:ea typeface="Lovelo 1"/>
                <a:cs typeface="Lovelo 1"/>
                <a:sym typeface="Lovelo 1"/>
              </a:rPr>
              <a:t>We’re Here to Help</a:t>
            </a:r>
          </a:p>
        </p:txBody>
      </p:sp>
      <p:sp>
        <p:nvSpPr>
          <p:cNvPr id="8" name="Freeform 8" descr="A qr code with text  Description automatically generated"/>
          <p:cNvSpPr/>
          <p:nvPr/>
        </p:nvSpPr>
        <p:spPr>
          <a:xfrm>
            <a:off x="10515600" y="5788843"/>
            <a:ext cx="5653929" cy="3469456"/>
          </a:xfrm>
          <a:custGeom>
            <a:avLst/>
            <a:gdLst/>
            <a:ahLst/>
            <a:cxnLst/>
            <a:rect l="l" t="t" r="r" b="b"/>
            <a:pathLst>
              <a:path w="5653929" h="3469456">
                <a:moveTo>
                  <a:pt x="0" y="0"/>
                </a:moveTo>
                <a:lnTo>
                  <a:pt x="5653929" y="0"/>
                </a:lnTo>
                <a:lnTo>
                  <a:pt x="5653929" y="3469456"/>
                </a:lnTo>
                <a:lnTo>
                  <a:pt x="0" y="3469456"/>
                </a:lnTo>
                <a:lnTo>
                  <a:pt x="0" y="0"/>
                </a:lnTo>
                <a:close/>
              </a:path>
            </a:pathLst>
          </a:custGeom>
          <a:blipFill>
            <a:blip r:embed="rId7"/>
            <a:stretch>
              <a:fillRect t="-88" b="-88"/>
            </a:stretch>
          </a:blipFill>
        </p:spPr>
        <p:txBody>
          <a:bodyPr/>
          <a:lstStyle/>
          <a:p>
            <a:endParaRPr lang="en-US"/>
          </a:p>
        </p:txBody>
      </p:sp>
      <p:sp>
        <p:nvSpPr>
          <p:cNvPr id="9" name="Freeform 9" descr="A person in a suit  Description automatically generated"/>
          <p:cNvSpPr/>
          <p:nvPr/>
        </p:nvSpPr>
        <p:spPr>
          <a:xfrm>
            <a:off x="5786811" y="1831054"/>
            <a:ext cx="2139518" cy="3629970"/>
          </a:xfrm>
          <a:custGeom>
            <a:avLst/>
            <a:gdLst/>
            <a:ahLst/>
            <a:cxnLst/>
            <a:rect l="l" t="t" r="r" b="b"/>
            <a:pathLst>
              <a:path w="2139518" h="3629970">
                <a:moveTo>
                  <a:pt x="0" y="0"/>
                </a:moveTo>
                <a:lnTo>
                  <a:pt x="2139518" y="0"/>
                </a:lnTo>
                <a:lnTo>
                  <a:pt x="2139518" y="3629970"/>
                </a:lnTo>
                <a:lnTo>
                  <a:pt x="0" y="3629970"/>
                </a:lnTo>
                <a:lnTo>
                  <a:pt x="0" y="0"/>
                </a:lnTo>
                <a:close/>
              </a:path>
            </a:pathLst>
          </a:custGeom>
          <a:blipFill>
            <a:blip r:embed="rId8"/>
            <a:stretch>
              <a:fillRect t="-7" b="-7"/>
            </a:stretch>
          </a:blipFill>
        </p:spPr>
        <p:txBody>
          <a:bodyPr/>
          <a:lstStyle/>
          <a:p>
            <a:endParaRPr lang="en-US"/>
          </a:p>
        </p:txBody>
      </p:sp>
      <p:sp>
        <p:nvSpPr>
          <p:cNvPr id="10" name="Freeform 10" descr="A person in a suit smiling  Description automatically generated"/>
          <p:cNvSpPr/>
          <p:nvPr/>
        </p:nvSpPr>
        <p:spPr>
          <a:xfrm>
            <a:off x="3647293" y="5621123"/>
            <a:ext cx="2139518" cy="3629969"/>
          </a:xfrm>
          <a:custGeom>
            <a:avLst/>
            <a:gdLst/>
            <a:ahLst/>
            <a:cxnLst/>
            <a:rect l="l" t="t" r="r" b="b"/>
            <a:pathLst>
              <a:path w="2139518" h="3629969">
                <a:moveTo>
                  <a:pt x="0" y="0"/>
                </a:moveTo>
                <a:lnTo>
                  <a:pt x="2139518" y="0"/>
                </a:lnTo>
                <a:lnTo>
                  <a:pt x="2139518" y="3629969"/>
                </a:lnTo>
                <a:lnTo>
                  <a:pt x="0" y="3629969"/>
                </a:lnTo>
                <a:lnTo>
                  <a:pt x="0" y="0"/>
                </a:lnTo>
                <a:close/>
              </a:path>
            </a:pathLst>
          </a:custGeom>
          <a:blipFill>
            <a:blip r:embed="rId9"/>
            <a:stretch>
              <a:fillRect t="-7" b="-7"/>
            </a:stretch>
          </a:blipFill>
        </p:spPr>
        <p:txBody>
          <a:bodyPr/>
          <a:lstStyle/>
          <a:p>
            <a:endParaRPr lang="en-US"/>
          </a:p>
        </p:txBody>
      </p:sp>
      <p:sp>
        <p:nvSpPr>
          <p:cNvPr id="11" name="Freeform 11" descr="A person smiling at the camera  Description automatically generated"/>
          <p:cNvSpPr/>
          <p:nvPr/>
        </p:nvSpPr>
        <p:spPr>
          <a:xfrm>
            <a:off x="8044586" y="1831054"/>
            <a:ext cx="2030964" cy="3629970"/>
          </a:xfrm>
          <a:custGeom>
            <a:avLst/>
            <a:gdLst/>
            <a:ahLst/>
            <a:cxnLst/>
            <a:rect l="l" t="t" r="r" b="b"/>
            <a:pathLst>
              <a:path w="2030964" h="3629970">
                <a:moveTo>
                  <a:pt x="0" y="0"/>
                </a:moveTo>
                <a:lnTo>
                  <a:pt x="2030964" y="0"/>
                </a:lnTo>
                <a:lnTo>
                  <a:pt x="2030964" y="3629970"/>
                </a:lnTo>
                <a:lnTo>
                  <a:pt x="0" y="3629970"/>
                </a:lnTo>
                <a:lnTo>
                  <a:pt x="0" y="0"/>
                </a:lnTo>
                <a:close/>
              </a:path>
            </a:pathLst>
          </a:custGeom>
          <a:blipFill>
            <a:blip r:embed="rId10"/>
            <a:stretch>
              <a:fillRect l="-3" r="-3"/>
            </a:stretch>
          </a:blipFill>
        </p:spPr>
        <p:txBody>
          <a:bodyPr/>
          <a:lstStyle/>
          <a:p>
            <a:endParaRPr lang="en-US"/>
          </a:p>
        </p:txBody>
      </p:sp>
      <p:sp>
        <p:nvSpPr>
          <p:cNvPr id="12" name="Freeform 12" descr="A person smiling at camera  Description automatically generated"/>
          <p:cNvSpPr/>
          <p:nvPr/>
        </p:nvSpPr>
        <p:spPr>
          <a:xfrm>
            <a:off x="1447800" y="5624212"/>
            <a:ext cx="2012212" cy="3609924"/>
          </a:xfrm>
          <a:custGeom>
            <a:avLst/>
            <a:gdLst/>
            <a:ahLst/>
            <a:cxnLst/>
            <a:rect l="l" t="t" r="r" b="b"/>
            <a:pathLst>
              <a:path w="2012212" h="3609924">
                <a:moveTo>
                  <a:pt x="0" y="0"/>
                </a:moveTo>
                <a:lnTo>
                  <a:pt x="2012212" y="0"/>
                </a:lnTo>
                <a:lnTo>
                  <a:pt x="2012212" y="3609924"/>
                </a:lnTo>
                <a:lnTo>
                  <a:pt x="0" y="3609924"/>
                </a:lnTo>
                <a:lnTo>
                  <a:pt x="0" y="0"/>
                </a:lnTo>
                <a:close/>
              </a:path>
            </a:pathLst>
          </a:custGeom>
          <a:blipFill>
            <a:blip r:embed="rId11"/>
            <a:stretch>
              <a:fillRect t="-21" b="-21"/>
            </a:stretch>
          </a:blipFill>
        </p:spPr>
        <p:txBody>
          <a:bodyPr/>
          <a:lstStyle/>
          <a:p>
            <a:endParaRPr lang="en-US"/>
          </a:p>
        </p:txBody>
      </p:sp>
      <p:sp>
        <p:nvSpPr>
          <p:cNvPr id="13" name="Freeform 13" descr="A person in a suit smiling  Description automatically generated"/>
          <p:cNvSpPr/>
          <p:nvPr/>
        </p:nvSpPr>
        <p:spPr>
          <a:xfrm>
            <a:off x="5914354" y="5628331"/>
            <a:ext cx="2027619" cy="3629969"/>
          </a:xfrm>
          <a:custGeom>
            <a:avLst/>
            <a:gdLst/>
            <a:ahLst/>
            <a:cxnLst/>
            <a:rect l="l" t="t" r="r" b="b"/>
            <a:pathLst>
              <a:path w="2027619" h="3629969">
                <a:moveTo>
                  <a:pt x="0" y="0"/>
                </a:moveTo>
                <a:lnTo>
                  <a:pt x="2027619" y="0"/>
                </a:lnTo>
                <a:lnTo>
                  <a:pt x="2027619" y="3629969"/>
                </a:lnTo>
                <a:lnTo>
                  <a:pt x="0" y="3629969"/>
                </a:lnTo>
                <a:lnTo>
                  <a:pt x="0" y="0"/>
                </a:lnTo>
                <a:close/>
              </a:path>
            </a:pathLst>
          </a:custGeom>
          <a:blipFill>
            <a:blip r:embed="rId12"/>
            <a:stretch>
              <a:fillRect t="-50" b="-50"/>
            </a:stretch>
          </a:blipFill>
        </p:spPr>
        <p:txBody>
          <a:bodyPr/>
          <a:lstStyle/>
          <a:p>
            <a:endParaRPr lang="en-US"/>
          </a:p>
        </p:txBody>
      </p:sp>
      <p:sp>
        <p:nvSpPr>
          <p:cNvPr id="14" name="TextBox 14"/>
          <p:cNvSpPr txBox="1"/>
          <p:nvPr/>
        </p:nvSpPr>
        <p:spPr>
          <a:xfrm>
            <a:off x="1447800" y="1935217"/>
            <a:ext cx="15985399" cy="403572"/>
          </a:xfrm>
          <a:prstGeom prst="rect">
            <a:avLst/>
          </a:prstGeom>
        </p:spPr>
        <p:txBody>
          <a:bodyPr lIns="0" tIns="0" rIns="0" bIns="0" rtlCol="0" anchor="t">
            <a:spAutoFit/>
          </a:bodyPr>
          <a:lstStyle/>
          <a:p>
            <a:pPr algn="l">
              <a:lnSpc>
                <a:spcPts val="2991"/>
              </a:lnSpc>
            </a:pPr>
            <a:r>
              <a:rPr lang="en-US" sz="2990" dirty="0">
                <a:solidFill>
                  <a:srgbClr val="000000"/>
                </a:solidFill>
                <a:latin typeface="Nunito Sans" pitchFamily="2" charset="77"/>
                <a:ea typeface="Nunito Sans 2"/>
                <a:cs typeface="Nunito Sans 2"/>
                <a:sym typeface="Nunito Sans 2"/>
              </a:rPr>
              <a:t>Your Team: </a:t>
            </a:r>
          </a:p>
        </p:txBody>
      </p:sp>
      <p:sp>
        <p:nvSpPr>
          <p:cNvPr id="15" name="Freeform 15" descr="A person wearing a suit and glasses  Description automatically generated"/>
          <p:cNvSpPr/>
          <p:nvPr/>
        </p:nvSpPr>
        <p:spPr>
          <a:xfrm>
            <a:off x="3627429" y="1831054"/>
            <a:ext cx="2039480" cy="3629970"/>
          </a:xfrm>
          <a:custGeom>
            <a:avLst/>
            <a:gdLst/>
            <a:ahLst/>
            <a:cxnLst/>
            <a:rect l="l" t="t" r="r" b="b"/>
            <a:pathLst>
              <a:path w="2039480" h="3629970">
                <a:moveTo>
                  <a:pt x="0" y="0"/>
                </a:moveTo>
                <a:lnTo>
                  <a:pt x="2039480" y="0"/>
                </a:lnTo>
                <a:lnTo>
                  <a:pt x="2039480" y="3629970"/>
                </a:lnTo>
                <a:lnTo>
                  <a:pt x="0" y="3629970"/>
                </a:lnTo>
                <a:lnTo>
                  <a:pt x="0" y="0"/>
                </a:lnTo>
                <a:close/>
              </a:path>
            </a:pathLst>
          </a:custGeom>
          <a:blipFill>
            <a:blip r:embed="rId13"/>
            <a:stretch>
              <a:fillRect l="-105" r="-105"/>
            </a:stretch>
          </a:blipFill>
        </p:spPr>
        <p:txBody>
          <a:bodyPr/>
          <a:lstStyle/>
          <a:p>
            <a:endParaRPr lang="en-US"/>
          </a:p>
        </p:txBody>
      </p:sp>
      <p:sp>
        <p:nvSpPr>
          <p:cNvPr id="16" name="Freeform 16" descr="A person smiling at the camera  Description automatically generated"/>
          <p:cNvSpPr/>
          <p:nvPr/>
        </p:nvSpPr>
        <p:spPr>
          <a:xfrm>
            <a:off x="8048147" y="5621122"/>
            <a:ext cx="2027403" cy="3637177"/>
          </a:xfrm>
          <a:custGeom>
            <a:avLst/>
            <a:gdLst/>
            <a:ahLst/>
            <a:cxnLst/>
            <a:rect l="l" t="t" r="r" b="b"/>
            <a:pathLst>
              <a:path w="2027403" h="3637177">
                <a:moveTo>
                  <a:pt x="0" y="0"/>
                </a:moveTo>
                <a:lnTo>
                  <a:pt x="2027403" y="0"/>
                </a:lnTo>
                <a:lnTo>
                  <a:pt x="2027403" y="3637177"/>
                </a:lnTo>
                <a:lnTo>
                  <a:pt x="0" y="3637177"/>
                </a:lnTo>
                <a:lnTo>
                  <a:pt x="0" y="0"/>
                </a:lnTo>
                <a:close/>
              </a:path>
            </a:pathLst>
          </a:custGeom>
          <a:blipFill>
            <a:blip r:embed="rId14"/>
            <a:stretch>
              <a:fillRect t="-60" b="-60"/>
            </a:stretch>
          </a:blipFill>
        </p:spPr>
        <p:txBody>
          <a:bodyPr/>
          <a:lstStyle/>
          <a:p>
            <a:endParaRPr lang="en-US"/>
          </a:p>
        </p:txBody>
      </p:sp>
      <p:sp>
        <p:nvSpPr>
          <p:cNvPr id="17" name="TextBox 17"/>
          <p:cNvSpPr txBox="1"/>
          <p:nvPr/>
        </p:nvSpPr>
        <p:spPr>
          <a:xfrm>
            <a:off x="10668000" y="3933691"/>
            <a:ext cx="6591300" cy="1667123"/>
          </a:xfrm>
          <a:prstGeom prst="rect">
            <a:avLst/>
          </a:prstGeom>
        </p:spPr>
        <p:txBody>
          <a:bodyPr lIns="0" tIns="0" rIns="0" bIns="0" rtlCol="0" anchor="t">
            <a:spAutoFit/>
          </a:bodyPr>
          <a:lstStyle/>
          <a:p>
            <a:pPr algn="l">
              <a:lnSpc>
                <a:spcPts val="2799"/>
              </a:lnSpc>
            </a:pPr>
            <a:endParaRPr dirty="0"/>
          </a:p>
          <a:p>
            <a:pPr algn="l">
              <a:lnSpc>
                <a:spcPts val="3358"/>
              </a:lnSpc>
            </a:pPr>
            <a:r>
              <a:rPr lang="en-US" sz="2799" dirty="0">
                <a:solidFill>
                  <a:srgbClr val="000000"/>
                </a:solidFill>
                <a:latin typeface="Nunito Sans" pitchFamily="2" charset="77"/>
                <a:ea typeface="Nunito Sans 2"/>
                <a:cs typeface="Nunito Sans 2"/>
                <a:sym typeface="Nunito Sans 2"/>
              </a:rPr>
              <a:t>Chicago, IL | Portsmouth, NH</a:t>
            </a:r>
          </a:p>
          <a:p>
            <a:pPr algn="l">
              <a:lnSpc>
                <a:spcPts val="3358"/>
              </a:lnSpc>
            </a:pPr>
            <a:r>
              <a:rPr lang="en-US" sz="2799" dirty="0">
                <a:solidFill>
                  <a:srgbClr val="000000"/>
                </a:solidFill>
                <a:latin typeface="Nunito Sans" pitchFamily="2" charset="77"/>
                <a:ea typeface="Nunito Sans 2"/>
                <a:cs typeface="Nunito Sans 2"/>
                <a:sym typeface="Nunito Sans 2"/>
              </a:rPr>
              <a:t>866.352.7731</a:t>
            </a:r>
          </a:p>
          <a:p>
            <a:pPr algn="l">
              <a:lnSpc>
                <a:spcPts val="3358"/>
              </a:lnSpc>
            </a:pPr>
            <a:r>
              <a:rPr lang="en-US" sz="2799" dirty="0" err="1">
                <a:solidFill>
                  <a:srgbClr val="C00000"/>
                </a:solidFill>
                <a:latin typeface="Nunito Sans" pitchFamily="2" charset="77"/>
                <a:ea typeface="Nunito Sans 2 Bold"/>
                <a:cs typeface="Nunito Sans 2 Bold"/>
                <a:sym typeface="Nunito Sans 2 Bold"/>
              </a:rPr>
              <a:t>www.RSGadvisory.net</a:t>
            </a:r>
            <a:endParaRPr lang="en-US" sz="2799" dirty="0">
              <a:solidFill>
                <a:srgbClr val="C00000"/>
              </a:solidFill>
              <a:latin typeface="Nunito Sans" pitchFamily="2" charset="77"/>
              <a:ea typeface="Nunito Sans 2 Bold"/>
              <a:cs typeface="Nunito Sans 2 Bold"/>
              <a:sym typeface="Nunito Sans 2 Bold"/>
            </a:endParaRPr>
          </a:p>
        </p:txBody>
      </p:sp>
      <p:sp>
        <p:nvSpPr>
          <p:cNvPr id="19" name="TextBox 11">
            <a:extLst>
              <a:ext uri="{FF2B5EF4-FFF2-40B4-BE49-F238E27FC236}">
                <a16:creationId xmlns:a16="http://schemas.microsoft.com/office/drawing/2014/main" id="{495BB723-2A66-6194-437E-7B0E0ACDBC80}"/>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0992" y="860873"/>
            <a:ext cx="5082807" cy="3812105"/>
            <a:chOff x="0" y="0"/>
            <a:chExt cx="6777076" cy="5082807"/>
          </a:xfrm>
        </p:grpSpPr>
        <p:sp>
          <p:nvSpPr>
            <p:cNvPr id="3" name="Freeform 3"/>
            <p:cNvSpPr/>
            <p:nvPr/>
          </p:nvSpPr>
          <p:spPr>
            <a:xfrm>
              <a:off x="0" y="0"/>
              <a:ext cx="6777101" cy="5082794"/>
            </a:xfrm>
            <a:custGeom>
              <a:avLst/>
              <a:gdLst/>
              <a:ahLst/>
              <a:cxnLst/>
              <a:rect l="l" t="t" r="r" b="b"/>
              <a:pathLst>
                <a:path w="6777101" h="5082794">
                  <a:moveTo>
                    <a:pt x="0" y="0"/>
                  </a:moveTo>
                  <a:lnTo>
                    <a:pt x="6777101" y="0"/>
                  </a:lnTo>
                  <a:lnTo>
                    <a:pt x="6777101" y="5082794"/>
                  </a:lnTo>
                  <a:lnTo>
                    <a:pt x="0" y="5082794"/>
                  </a:lnTo>
                  <a:lnTo>
                    <a:pt x="0" y="0"/>
                  </a:lnTo>
                  <a:close/>
                </a:path>
              </a:pathLst>
            </a:custGeom>
            <a:blipFill>
              <a:blip r:embed="rId3"/>
              <a:stretch>
                <a:fillRect/>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049411" y="530278"/>
            <a:ext cx="16209889" cy="838691"/>
          </a:xfrm>
          <a:prstGeom prst="rect">
            <a:avLst/>
          </a:prstGeom>
        </p:spPr>
        <p:txBody>
          <a:bodyPr lIns="0" tIns="0" rIns="0" bIns="0" rtlCol="0" anchor="t">
            <a:spAutoFit/>
          </a:bodyPr>
          <a:lstStyle/>
          <a:p>
            <a:pPr algn="l">
              <a:lnSpc>
                <a:spcPts val="7039"/>
              </a:lnSpc>
            </a:pPr>
            <a:r>
              <a:rPr lang="en-US" sz="4400" b="1" dirty="0">
                <a:solidFill>
                  <a:srgbClr val="000000"/>
                </a:solidFill>
                <a:latin typeface="Libby" pitchFamily="2" charset="0"/>
                <a:ea typeface="Lovelo 1"/>
                <a:cs typeface="Lovelo 1"/>
                <a:sym typeface="Lovelo 1"/>
              </a:rPr>
              <a:t>We’re Here to Help</a:t>
            </a:r>
          </a:p>
        </p:txBody>
      </p:sp>
      <p:sp>
        <p:nvSpPr>
          <p:cNvPr id="8" name="Freeform 8" descr="A qr code with text  Description automatically generated"/>
          <p:cNvSpPr/>
          <p:nvPr/>
        </p:nvSpPr>
        <p:spPr>
          <a:xfrm>
            <a:off x="10515600" y="5788843"/>
            <a:ext cx="5653929" cy="3469456"/>
          </a:xfrm>
          <a:custGeom>
            <a:avLst/>
            <a:gdLst/>
            <a:ahLst/>
            <a:cxnLst/>
            <a:rect l="l" t="t" r="r" b="b"/>
            <a:pathLst>
              <a:path w="5653929" h="3469456">
                <a:moveTo>
                  <a:pt x="0" y="0"/>
                </a:moveTo>
                <a:lnTo>
                  <a:pt x="5653929" y="0"/>
                </a:lnTo>
                <a:lnTo>
                  <a:pt x="5653929" y="3469456"/>
                </a:lnTo>
                <a:lnTo>
                  <a:pt x="0" y="3469456"/>
                </a:lnTo>
                <a:lnTo>
                  <a:pt x="0" y="0"/>
                </a:lnTo>
                <a:close/>
              </a:path>
            </a:pathLst>
          </a:custGeom>
          <a:blipFill>
            <a:blip r:embed="rId7"/>
            <a:stretch>
              <a:fillRect t="-88" b="-88"/>
            </a:stretch>
          </a:blipFill>
        </p:spPr>
        <p:txBody>
          <a:bodyPr/>
          <a:lstStyle/>
          <a:p>
            <a:endParaRPr lang="en-US"/>
          </a:p>
        </p:txBody>
      </p:sp>
      <p:sp>
        <p:nvSpPr>
          <p:cNvPr id="9" name="Freeform 9" descr="A person in a suit  Description automatically generated"/>
          <p:cNvSpPr/>
          <p:nvPr/>
        </p:nvSpPr>
        <p:spPr>
          <a:xfrm>
            <a:off x="5786811" y="1831054"/>
            <a:ext cx="2139518" cy="3629970"/>
          </a:xfrm>
          <a:custGeom>
            <a:avLst/>
            <a:gdLst/>
            <a:ahLst/>
            <a:cxnLst/>
            <a:rect l="l" t="t" r="r" b="b"/>
            <a:pathLst>
              <a:path w="2139518" h="3629970">
                <a:moveTo>
                  <a:pt x="0" y="0"/>
                </a:moveTo>
                <a:lnTo>
                  <a:pt x="2139518" y="0"/>
                </a:lnTo>
                <a:lnTo>
                  <a:pt x="2139518" y="3629970"/>
                </a:lnTo>
                <a:lnTo>
                  <a:pt x="0" y="3629970"/>
                </a:lnTo>
                <a:lnTo>
                  <a:pt x="0" y="0"/>
                </a:lnTo>
                <a:close/>
              </a:path>
            </a:pathLst>
          </a:custGeom>
          <a:blipFill>
            <a:blip r:embed="rId8"/>
            <a:stretch>
              <a:fillRect t="-7" b="-7"/>
            </a:stretch>
          </a:blipFill>
        </p:spPr>
        <p:txBody>
          <a:bodyPr/>
          <a:lstStyle/>
          <a:p>
            <a:endParaRPr lang="en-US"/>
          </a:p>
        </p:txBody>
      </p:sp>
      <p:sp>
        <p:nvSpPr>
          <p:cNvPr id="10" name="Freeform 10" descr="A person in a suit smiling  Description automatically generated"/>
          <p:cNvSpPr/>
          <p:nvPr/>
        </p:nvSpPr>
        <p:spPr>
          <a:xfrm>
            <a:off x="3647293" y="5621123"/>
            <a:ext cx="2139518" cy="3629969"/>
          </a:xfrm>
          <a:custGeom>
            <a:avLst/>
            <a:gdLst/>
            <a:ahLst/>
            <a:cxnLst/>
            <a:rect l="l" t="t" r="r" b="b"/>
            <a:pathLst>
              <a:path w="2139518" h="3629969">
                <a:moveTo>
                  <a:pt x="0" y="0"/>
                </a:moveTo>
                <a:lnTo>
                  <a:pt x="2139518" y="0"/>
                </a:lnTo>
                <a:lnTo>
                  <a:pt x="2139518" y="3629969"/>
                </a:lnTo>
                <a:lnTo>
                  <a:pt x="0" y="3629969"/>
                </a:lnTo>
                <a:lnTo>
                  <a:pt x="0" y="0"/>
                </a:lnTo>
                <a:close/>
              </a:path>
            </a:pathLst>
          </a:custGeom>
          <a:blipFill>
            <a:blip r:embed="rId9"/>
            <a:stretch>
              <a:fillRect t="-7" b="-7"/>
            </a:stretch>
          </a:blipFill>
        </p:spPr>
        <p:txBody>
          <a:bodyPr/>
          <a:lstStyle/>
          <a:p>
            <a:endParaRPr lang="en-US"/>
          </a:p>
        </p:txBody>
      </p:sp>
      <p:sp>
        <p:nvSpPr>
          <p:cNvPr id="11" name="Freeform 11" descr="A person smiling at the camera  Description automatically generated"/>
          <p:cNvSpPr/>
          <p:nvPr/>
        </p:nvSpPr>
        <p:spPr>
          <a:xfrm>
            <a:off x="8044586" y="1831054"/>
            <a:ext cx="2030964" cy="3629970"/>
          </a:xfrm>
          <a:custGeom>
            <a:avLst/>
            <a:gdLst/>
            <a:ahLst/>
            <a:cxnLst/>
            <a:rect l="l" t="t" r="r" b="b"/>
            <a:pathLst>
              <a:path w="2030964" h="3629970">
                <a:moveTo>
                  <a:pt x="0" y="0"/>
                </a:moveTo>
                <a:lnTo>
                  <a:pt x="2030964" y="0"/>
                </a:lnTo>
                <a:lnTo>
                  <a:pt x="2030964" y="3629970"/>
                </a:lnTo>
                <a:lnTo>
                  <a:pt x="0" y="3629970"/>
                </a:lnTo>
                <a:lnTo>
                  <a:pt x="0" y="0"/>
                </a:lnTo>
                <a:close/>
              </a:path>
            </a:pathLst>
          </a:custGeom>
          <a:blipFill>
            <a:blip r:embed="rId10"/>
            <a:stretch>
              <a:fillRect l="-3" r="-3"/>
            </a:stretch>
          </a:blipFill>
        </p:spPr>
        <p:txBody>
          <a:bodyPr/>
          <a:lstStyle/>
          <a:p>
            <a:endParaRPr lang="en-US"/>
          </a:p>
        </p:txBody>
      </p:sp>
      <p:sp>
        <p:nvSpPr>
          <p:cNvPr id="12" name="Freeform 12" descr="A person smiling at camera  Description automatically generated"/>
          <p:cNvSpPr/>
          <p:nvPr/>
        </p:nvSpPr>
        <p:spPr>
          <a:xfrm>
            <a:off x="1447800" y="5624212"/>
            <a:ext cx="2012212" cy="3609924"/>
          </a:xfrm>
          <a:custGeom>
            <a:avLst/>
            <a:gdLst/>
            <a:ahLst/>
            <a:cxnLst/>
            <a:rect l="l" t="t" r="r" b="b"/>
            <a:pathLst>
              <a:path w="2012212" h="3609924">
                <a:moveTo>
                  <a:pt x="0" y="0"/>
                </a:moveTo>
                <a:lnTo>
                  <a:pt x="2012212" y="0"/>
                </a:lnTo>
                <a:lnTo>
                  <a:pt x="2012212" y="3609924"/>
                </a:lnTo>
                <a:lnTo>
                  <a:pt x="0" y="3609924"/>
                </a:lnTo>
                <a:lnTo>
                  <a:pt x="0" y="0"/>
                </a:lnTo>
                <a:close/>
              </a:path>
            </a:pathLst>
          </a:custGeom>
          <a:blipFill>
            <a:blip r:embed="rId11"/>
            <a:stretch>
              <a:fillRect t="-21" b="-21"/>
            </a:stretch>
          </a:blipFill>
        </p:spPr>
        <p:txBody>
          <a:bodyPr/>
          <a:lstStyle/>
          <a:p>
            <a:endParaRPr lang="en-US"/>
          </a:p>
        </p:txBody>
      </p:sp>
      <p:sp>
        <p:nvSpPr>
          <p:cNvPr id="13" name="Freeform 13" descr="A person in a suit smiling  Description automatically generated"/>
          <p:cNvSpPr/>
          <p:nvPr/>
        </p:nvSpPr>
        <p:spPr>
          <a:xfrm>
            <a:off x="5914354" y="5628331"/>
            <a:ext cx="2027619" cy="3629969"/>
          </a:xfrm>
          <a:custGeom>
            <a:avLst/>
            <a:gdLst/>
            <a:ahLst/>
            <a:cxnLst/>
            <a:rect l="l" t="t" r="r" b="b"/>
            <a:pathLst>
              <a:path w="2027619" h="3629969">
                <a:moveTo>
                  <a:pt x="0" y="0"/>
                </a:moveTo>
                <a:lnTo>
                  <a:pt x="2027619" y="0"/>
                </a:lnTo>
                <a:lnTo>
                  <a:pt x="2027619" y="3629969"/>
                </a:lnTo>
                <a:lnTo>
                  <a:pt x="0" y="3629969"/>
                </a:lnTo>
                <a:lnTo>
                  <a:pt x="0" y="0"/>
                </a:lnTo>
                <a:close/>
              </a:path>
            </a:pathLst>
          </a:custGeom>
          <a:blipFill>
            <a:blip r:embed="rId12"/>
            <a:stretch>
              <a:fillRect t="-50" b="-50"/>
            </a:stretch>
          </a:blipFill>
        </p:spPr>
        <p:txBody>
          <a:bodyPr/>
          <a:lstStyle/>
          <a:p>
            <a:endParaRPr lang="en-US"/>
          </a:p>
        </p:txBody>
      </p:sp>
      <p:sp>
        <p:nvSpPr>
          <p:cNvPr id="14" name="TextBox 14"/>
          <p:cNvSpPr txBox="1"/>
          <p:nvPr/>
        </p:nvSpPr>
        <p:spPr>
          <a:xfrm>
            <a:off x="1447800" y="1935217"/>
            <a:ext cx="15985399" cy="403572"/>
          </a:xfrm>
          <a:prstGeom prst="rect">
            <a:avLst/>
          </a:prstGeom>
        </p:spPr>
        <p:txBody>
          <a:bodyPr lIns="0" tIns="0" rIns="0" bIns="0" rtlCol="0" anchor="t">
            <a:spAutoFit/>
          </a:bodyPr>
          <a:lstStyle/>
          <a:p>
            <a:pPr algn="l">
              <a:lnSpc>
                <a:spcPts val="2991"/>
              </a:lnSpc>
            </a:pPr>
            <a:r>
              <a:rPr lang="en-US" sz="2990" dirty="0">
                <a:solidFill>
                  <a:srgbClr val="000000"/>
                </a:solidFill>
                <a:latin typeface="Nunito Sans" pitchFamily="2" charset="77"/>
                <a:ea typeface="Nunito Sans 2"/>
                <a:cs typeface="Nunito Sans 2"/>
                <a:sym typeface="Nunito Sans 2"/>
              </a:rPr>
              <a:t>Your Team: </a:t>
            </a:r>
          </a:p>
        </p:txBody>
      </p:sp>
      <p:sp>
        <p:nvSpPr>
          <p:cNvPr id="15" name="Freeform 15" descr="A person wearing a suit and glasses  Description automatically generated"/>
          <p:cNvSpPr/>
          <p:nvPr/>
        </p:nvSpPr>
        <p:spPr>
          <a:xfrm>
            <a:off x="3627429" y="1831054"/>
            <a:ext cx="2039480" cy="3629970"/>
          </a:xfrm>
          <a:custGeom>
            <a:avLst/>
            <a:gdLst/>
            <a:ahLst/>
            <a:cxnLst/>
            <a:rect l="l" t="t" r="r" b="b"/>
            <a:pathLst>
              <a:path w="2039480" h="3629970">
                <a:moveTo>
                  <a:pt x="0" y="0"/>
                </a:moveTo>
                <a:lnTo>
                  <a:pt x="2039480" y="0"/>
                </a:lnTo>
                <a:lnTo>
                  <a:pt x="2039480" y="3629970"/>
                </a:lnTo>
                <a:lnTo>
                  <a:pt x="0" y="3629970"/>
                </a:lnTo>
                <a:lnTo>
                  <a:pt x="0" y="0"/>
                </a:lnTo>
                <a:close/>
              </a:path>
            </a:pathLst>
          </a:custGeom>
          <a:blipFill>
            <a:blip r:embed="rId13"/>
            <a:stretch>
              <a:fillRect l="-105" r="-105"/>
            </a:stretch>
          </a:blipFill>
        </p:spPr>
        <p:txBody>
          <a:bodyPr/>
          <a:lstStyle/>
          <a:p>
            <a:endParaRPr lang="en-US"/>
          </a:p>
        </p:txBody>
      </p:sp>
      <p:sp>
        <p:nvSpPr>
          <p:cNvPr id="16" name="Freeform 16" descr="A person smiling at the camera  Description automatically generated"/>
          <p:cNvSpPr/>
          <p:nvPr/>
        </p:nvSpPr>
        <p:spPr>
          <a:xfrm>
            <a:off x="8048147" y="5621122"/>
            <a:ext cx="2027403" cy="3637177"/>
          </a:xfrm>
          <a:custGeom>
            <a:avLst/>
            <a:gdLst/>
            <a:ahLst/>
            <a:cxnLst/>
            <a:rect l="l" t="t" r="r" b="b"/>
            <a:pathLst>
              <a:path w="2027403" h="3637177">
                <a:moveTo>
                  <a:pt x="0" y="0"/>
                </a:moveTo>
                <a:lnTo>
                  <a:pt x="2027403" y="0"/>
                </a:lnTo>
                <a:lnTo>
                  <a:pt x="2027403" y="3637177"/>
                </a:lnTo>
                <a:lnTo>
                  <a:pt x="0" y="3637177"/>
                </a:lnTo>
                <a:lnTo>
                  <a:pt x="0" y="0"/>
                </a:lnTo>
                <a:close/>
              </a:path>
            </a:pathLst>
          </a:custGeom>
          <a:blipFill>
            <a:blip r:embed="rId14"/>
            <a:stretch>
              <a:fillRect t="-60" b="-60"/>
            </a:stretch>
          </a:blipFill>
        </p:spPr>
        <p:txBody>
          <a:bodyPr/>
          <a:lstStyle/>
          <a:p>
            <a:endParaRPr lang="en-US"/>
          </a:p>
        </p:txBody>
      </p:sp>
      <p:sp>
        <p:nvSpPr>
          <p:cNvPr id="17" name="TextBox 17"/>
          <p:cNvSpPr txBox="1"/>
          <p:nvPr/>
        </p:nvSpPr>
        <p:spPr>
          <a:xfrm>
            <a:off x="10668000" y="3933691"/>
            <a:ext cx="6591300" cy="1667123"/>
          </a:xfrm>
          <a:prstGeom prst="rect">
            <a:avLst/>
          </a:prstGeom>
        </p:spPr>
        <p:txBody>
          <a:bodyPr lIns="0" tIns="0" rIns="0" bIns="0" rtlCol="0" anchor="t">
            <a:spAutoFit/>
          </a:bodyPr>
          <a:lstStyle/>
          <a:p>
            <a:pPr algn="l">
              <a:lnSpc>
                <a:spcPts val="2799"/>
              </a:lnSpc>
            </a:pPr>
            <a:endParaRPr dirty="0"/>
          </a:p>
          <a:p>
            <a:pPr algn="l">
              <a:lnSpc>
                <a:spcPts val="3358"/>
              </a:lnSpc>
            </a:pPr>
            <a:r>
              <a:rPr lang="en-US" sz="2799" dirty="0">
                <a:solidFill>
                  <a:srgbClr val="000000"/>
                </a:solidFill>
                <a:latin typeface="Nunito Sans" pitchFamily="2" charset="77"/>
                <a:ea typeface="Nunito Sans 2"/>
                <a:cs typeface="Nunito Sans 2"/>
                <a:sym typeface="Nunito Sans 2"/>
              </a:rPr>
              <a:t>Chicago, IL | Portsmouth, NH</a:t>
            </a:r>
          </a:p>
          <a:p>
            <a:pPr algn="l">
              <a:lnSpc>
                <a:spcPts val="3358"/>
              </a:lnSpc>
            </a:pPr>
            <a:r>
              <a:rPr lang="en-US" sz="2799" dirty="0">
                <a:solidFill>
                  <a:srgbClr val="000000"/>
                </a:solidFill>
                <a:latin typeface="Nunito Sans" pitchFamily="2" charset="77"/>
                <a:ea typeface="Nunito Sans 2"/>
                <a:cs typeface="Nunito Sans 2"/>
                <a:sym typeface="Nunito Sans 2"/>
              </a:rPr>
              <a:t>866.352.7731</a:t>
            </a:r>
          </a:p>
          <a:p>
            <a:pPr algn="l">
              <a:lnSpc>
                <a:spcPts val="3358"/>
              </a:lnSpc>
            </a:pPr>
            <a:r>
              <a:rPr lang="en-US" sz="2799" dirty="0" err="1">
                <a:solidFill>
                  <a:srgbClr val="C00000"/>
                </a:solidFill>
                <a:latin typeface="Nunito Sans" pitchFamily="2" charset="77"/>
                <a:ea typeface="Nunito Sans 2 Bold"/>
                <a:cs typeface="Nunito Sans 2 Bold"/>
                <a:sym typeface="Nunito Sans 2 Bold"/>
              </a:rPr>
              <a:t>www.RetirementSolutionGroup.com</a:t>
            </a:r>
            <a:endParaRPr lang="en-US" sz="2799" dirty="0">
              <a:solidFill>
                <a:srgbClr val="C00000"/>
              </a:solidFill>
              <a:latin typeface="Nunito Sans" pitchFamily="2" charset="77"/>
              <a:ea typeface="Nunito Sans 2 Bold"/>
              <a:cs typeface="Nunito Sans 2 Bold"/>
              <a:sym typeface="Nunito Sans 2 Bold"/>
            </a:endParaRPr>
          </a:p>
        </p:txBody>
      </p:sp>
      <p:sp>
        <p:nvSpPr>
          <p:cNvPr id="19" name="TextBox 11">
            <a:extLst>
              <a:ext uri="{FF2B5EF4-FFF2-40B4-BE49-F238E27FC236}">
                <a16:creationId xmlns:a16="http://schemas.microsoft.com/office/drawing/2014/main" id="{4AD2173E-6666-BF3D-D942-B34E5B5539E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Freeform 5"/>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028700" y="2256400"/>
            <a:ext cx="2977638" cy="5138139"/>
            <a:chOff x="0" y="0"/>
            <a:chExt cx="3970184" cy="6850852"/>
          </a:xfrm>
        </p:grpSpPr>
        <p:grpSp>
          <p:nvGrpSpPr>
            <p:cNvPr id="7" name="Group 7"/>
            <p:cNvGrpSpPr/>
            <p:nvPr/>
          </p:nvGrpSpPr>
          <p:grpSpPr>
            <a:xfrm>
              <a:off x="0" y="0"/>
              <a:ext cx="3970184" cy="6850852"/>
              <a:chOff x="0" y="0"/>
              <a:chExt cx="1758372" cy="3034203"/>
            </a:xfrm>
          </p:grpSpPr>
          <p:sp>
            <p:nvSpPr>
              <p:cNvPr id="8" name="Freeform 8"/>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9" name="Freeform 9"/>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t="-196" b="-196"/>
              </a:stretch>
            </a:blipFill>
          </p:spPr>
          <p:txBody>
            <a:bodyPr/>
            <a:lstStyle/>
            <a:p>
              <a:endParaRPr lang="en-US"/>
            </a:p>
          </p:txBody>
        </p:sp>
        <p:sp>
          <p:nvSpPr>
            <p:cNvPr id="10" name="TextBox 10"/>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Elvia Sanchez</a:t>
              </a:r>
            </a:p>
          </p:txBody>
        </p:sp>
        <p:sp>
          <p:nvSpPr>
            <p:cNvPr id="11" name="TextBox 11"/>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PRINCIPAL, CPFA®</a:t>
              </a:r>
            </a:p>
          </p:txBody>
        </p:sp>
      </p:grpSp>
      <p:sp>
        <p:nvSpPr>
          <p:cNvPr id="12" name="Freeform 12"/>
          <p:cNvSpPr/>
          <p:nvPr/>
        </p:nvSpPr>
        <p:spPr>
          <a:xfrm>
            <a:off x="13719754"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14" name="TextBox 14"/>
          <p:cNvSpPr txBox="1"/>
          <p:nvPr/>
        </p:nvSpPr>
        <p:spPr>
          <a:xfrm>
            <a:off x="5160543"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Elvia Sanchez, CPFA</a:t>
            </a:r>
          </a:p>
          <a:p>
            <a:pPr algn="l">
              <a:lnSpc>
                <a:spcPts val="4800"/>
              </a:lnSpc>
            </a:pPr>
            <a:r>
              <a:rPr lang="en-US" sz="4800" dirty="0">
                <a:solidFill>
                  <a:srgbClr val="000000"/>
                </a:solidFill>
                <a:latin typeface="Nunito Sans" pitchFamily="2" charset="77"/>
                <a:ea typeface="Nunito Sans 1"/>
                <a:cs typeface="Nunito Sans 1"/>
                <a:sym typeface="Nunito Sans 1"/>
              </a:rPr>
              <a:t>Principal</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elvia@retirementsolutiongroup.com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410</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15" name="TextBox 15"/>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16" name="TextBox 16"/>
          <p:cNvSpPr txBox="1"/>
          <p:nvPr/>
        </p:nvSpPr>
        <p:spPr>
          <a:xfrm>
            <a:off x="10744200" y="3390900"/>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sp>
        <p:nvSpPr>
          <p:cNvPr id="18" name="TextBox 11">
            <a:extLst>
              <a:ext uri="{FF2B5EF4-FFF2-40B4-BE49-F238E27FC236}">
                <a16:creationId xmlns:a16="http://schemas.microsoft.com/office/drawing/2014/main" id="{4CEFB119-05C7-E690-7976-B936AF6C6A84}"/>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Freeform 5"/>
          <p:cNvSpPr/>
          <p:nvPr/>
        </p:nvSpPr>
        <p:spPr>
          <a:xfrm>
            <a:off x="5001080" y="3008799"/>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122313" y="3008799"/>
            <a:ext cx="3166377" cy="3166377"/>
          </a:xfrm>
          <a:custGeom>
            <a:avLst/>
            <a:gdLst/>
            <a:ahLst/>
            <a:cxnLst/>
            <a:rect l="l" t="t" r="r" b="b"/>
            <a:pathLst>
              <a:path w="3166377" h="3166377">
                <a:moveTo>
                  <a:pt x="0" y="0"/>
                </a:moveTo>
                <a:lnTo>
                  <a:pt x="3166377" y="0"/>
                </a:lnTo>
                <a:lnTo>
                  <a:pt x="3166377" y="3166378"/>
                </a:lnTo>
                <a:lnTo>
                  <a:pt x="0" y="3166378"/>
                </a:lnTo>
                <a:lnTo>
                  <a:pt x="0" y="0"/>
                </a:lnTo>
                <a:close/>
              </a:path>
            </a:pathLst>
          </a:custGeom>
          <a:blipFill>
            <a:blip r:embed="rId5"/>
            <a:stretch>
              <a:fillRect/>
            </a:stretch>
          </a:blipFill>
        </p:spPr>
        <p:txBody>
          <a:bodyPr/>
          <a:lstStyle/>
          <a:p>
            <a:endParaRPr lang="en-US"/>
          </a:p>
        </p:txBody>
      </p:sp>
      <p:sp>
        <p:nvSpPr>
          <p:cNvPr id="7" name="Freeform 7"/>
          <p:cNvSpPr/>
          <p:nvPr/>
        </p:nvSpPr>
        <p:spPr>
          <a:xfrm>
            <a:off x="13197617" y="3868080"/>
            <a:ext cx="3316231" cy="2763525"/>
          </a:xfrm>
          <a:custGeom>
            <a:avLst/>
            <a:gdLst/>
            <a:ahLst/>
            <a:cxnLst/>
            <a:rect l="l" t="t" r="r" b="b"/>
            <a:pathLst>
              <a:path w="3316231" h="2763525">
                <a:moveTo>
                  <a:pt x="0" y="0"/>
                </a:moveTo>
                <a:lnTo>
                  <a:pt x="3316231" y="0"/>
                </a:lnTo>
                <a:lnTo>
                  <a:pt x="3316231" y="2763526"/>
                </a:lnTo>
                <a:lnTo>
                  <a:pt x="0" y="2763526"/>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5787148" y="3094524"/>
            <a:ext cx="11139596" cy="3693714"/>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John Hancock Retirement</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Plan Id #: 165604</a:t>
            </a:r>
          </a:p>
          <a:p>
            <a:pPr algn="l">
              <a:lnSpc>
                <a:spcPts val="4800"/>
              </a:lnSpc>
            </a:pPr>
            <a:r>
              <a:rPr lang="en-US" sz="4800" dirty="0" err="1">
                <a:solidFill>
                  <a:srgbClr val="000000"/>
                </a:solidFill>
                <a:latin typeface="Nunito Sans" pitchFamily="2" charset="77"/>
                <a:ea typeface="Nunito Sans 1"/>
                <a:cs typeface="Nunito Sans 1"/>
                <a:sym typeface="Nunito Sans 1"/>
              </a:rPr>
              <a:t>myplan.johnhancock.com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1-800-395-1118</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9" name="TextBox 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Additional Questions?</a:t>
            </a:r>
          </a:p>
        </p:txBody>
      </p:sp>
      <p:sp>
        <p:nvSpPr>
          <p:cNvPr id="10" name="TextBox 10"/>
          <p:cNvSpPr txBox="1"/>
          <p:nvPr/>
        </p:nvSpPr>
        <p:spPr>
          <a:xfrm>
            <a:off x="1028700" y="8914057"/>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12" name="TextBox 11">
            <a:extLst>
              <a:ext uri="{FF2B5EF4-FFF2-40B4-BE49-F238E27FC236}">
                <a16:creationId xmlns:a16="http://schemas.microsoft.com/office/drawing/2014/main" id="{EBAC0A6D-A945-1F65-C66B-563A2411B7D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Christie Cheng, CPFA</a:t>
            </a:r>
          </a:p>
          <a:p>
            <a:pPr algn="l">
              <a:lnSpc>
                <a:spcPts val="4800"/>
              </a:lnSpc>
            </a:pPr>
            <a:r>
              <a:rPr lang="en-US" sz="4800" dirty="0">
                <a:solidFill>
                  <a:srgbClr val="000000"/>
                </a:solidFill>
                <a:latin typeface="Nunito Sans" pitchFamily="2" charset="77"/>
                <a:ea typeface="Nunito Sans 1"/>
                <a:cs typeface="Nunito Sans 1"/>
                <a:sym typeface="Nunito Sans 1"/>
              </a:rPr>
              <a:t>Principal</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christie@retirementsolutiongroup.com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310</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1125200" y="3429068"/>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grpSp>
        <p:nvGrpSpPr>
          <p:cNvPr id="10" name="Group 10"/>
          <p:cNvGrpSpPr/>
          <p:nvPr/>
        </p:nvGrpSpPr>
        <p:grpSpPr>
          <a:xfrm>
            <a:off x="1028700" y="2256400"/>
            <a:ext cx="2977638" cy="5138139"/>
            <a:chOff x="0" y="0"/>
            <a:chExt cx="3970184" cy="6850852"/>
          </a:xfrm>
        </p:grpSpPr>
        <p:grpSp>
          <p:nvGrpSpPr>
            <p:cNvPr id="11" name="Group 11"/>
            <p:cNvGrpSpPr/>
            <p:nvPr/>
          </p:nvGrpSpPr>
          <p:grpSpPr>
            <a:xfrm>
              <a:off x="0" y="0"/>
              <a:ext cx="3970184" cy="6850852"/>
              <a:chOff x="0" y="0"/>
              <a:chExt cx="1758372" cy="3034203"/>
            </a:xfrm>
          </p:grpSpPr>
          <p:sp>
            <p:nvSpPr>
              <p:cNvPr id="12" name="Freeform 12"/>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t="-196" b="-196"/>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Christie Cheng</a:t>
              </a:r>
            </a:p>
          </p:txBody>
        </p:sp>
        <p:sp>
          <p:nvSpPr>
            <p:cNvPr id="15" name="TextBox 15"/>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PRINCIPAL, CPFA®</a:t>
              </a:r>
            </a:p>
          </p:txBody>
        </p:sp>
      </p:grpSp>
      <p:sp>
        <p:nvSpPr>
          <p:cNvPr id="16" name="Freeform 16"/>
          <p:cNvSpPr/>
          <p:nvPr/>
        </p:nvSpPr>
        <p:spPr>
          <a:xfrm>
            <a:off x="13885035"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8" name="TextBox 15">
            <a:extLst>
              <a:ext uri="{FF2B5EF4-FFF2-40B4-BE49-F238E27FC236}">
                <a16:creationId xmlns:a16="http://schemas.microsoft.com/office/drawing/2014/main" id="{65C953E8-348D-F2C1-94B6-46A122B282DE}"/>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8" name="TextBox 11">
            <a:extLst>
              <a:ext uri="{FF2B5EF4-FFF2-40B4-BE49-F238E27FC236}">
                <a16:creationId xmlns:a16="http://schemas.microsoft.com/office/drawing/2014/main" id="{15A5231B-9608-B1C2-CFAD-CFCBD8794E6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Kevin Delaney, CPFA</a:t>
            </a:r>
          </a:p>
          <a:p>
            <a:pPr algn="l">
              <a:lnSpc>
                <a:spcPts val="4800"/>
              </a:lnSpc>
            </a:pPr>
            <a:r>
              <a:rPr lang="en-US" sz="4800" dirty="0">
                <a:solidFill>
                  <a:srgbClr val="000000"/>
                </a:solidFill>
                <a:latin typeface="Nunito Sans" pitchFamily="2" charset="77"/>
                <a:ea typeface="Nunito Sans 1"/>
                <a:cs typeface="Nunito Sans 1"/>
                <a:sym typeface="Nunito Sans 1"/>
              </a:rPr>
              <a:t>VP of Business Development</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kevin@retirementsolutiongroup.com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415</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1049000" y="3429068"/>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grpSp>
        <p:nvGrpSpPr>
          <p:cNvPr id="10" name="Group 10"/>
          <p:cNvGrpSpPr/>
          <p:nvPr/>
        </p:nvGrpSpPr>
        <p:grpSpPr>
          <a:xfrm>
            <a:off x="1028700" y="2256400"/>
            <a:ext cx="2977638" cy="5408777"/>
            <a:chOff x="0" y="0"/>
            <a:chExt cx="3970184" cy="7211703"/>
          </a:xfrm>
        </p:grpSpPr>
        <p:grpSp>
          <p:nvGrpSpPr>
            <p:cNvPr id="11" name="Group 11"/>
            <p:cNvGrpSpPr/>
            <p:nvPr/>
          </p:nvGrpSpPr>
          <p:grpSpPr>
            <a:xfrm>
              <a:off x="0" y="0"/>
              <a:ext cx="3970184" cy="7211703"/>
              <a:chOff x="0" y="0"/>
              <a:chExt cx="1758372" cy="3194021"/>
            </a:xfrm>
          </p:grpSpPr>
          <p:sp>
            <p:nvSpPr>
              <p:cNvPr id="12" name="Freeform 12"/>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t="-196" b="-196"/>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Kevin Delaney</a:t>
              </a:r>
            </a:p>
          </p:txBody>
        </p:sp>
        <p:sp>
          <p:nvSpPr>
            <p:cNvPr id="15" name="TextBox 15"/>
            <p:cNvSpPr txBox="1"/>
            <p:nvPr/>
          </p:nvSpPr>
          <p:spPr>
            <a:xfrm>
              <a:off x="248452" y="6262241"/>
              <a:ext cx="3488548" cy="687512"/>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VP BUSINESS DEVELOPMENT, CPFA®</a:t>
              </a:r>
            </a:p>
          </p:txBody>
        </p:sp>
      </p:grpSp>
      <p:sp>
        <p:nvSpPr>
          <p:cNvPr id="16" name="Freeform 16"/>
          <p:cNvSpPr/>
          <p:nvPr/>
        </p:nvSpPr>
        <p:spPr>
          <a:xfrm>
            <a:off x="13885035"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8" name="TextBox 15">
            <a:extLst>
              <a:ext uri="{FF2B5EF4-FFF2-40B4-BE49-F238E27FC236}">
                <a16:creationId xmlns:a16="http://schemas.microsoft.com/office/drawing/2014/main" id="{BE07FD51-727F-F3DF-81DC-EA1BA6BFDFF8}"/>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8" name="TextBox 11">
            <a:extLst>
              <a:ext uri="{FF2B5EF4-FFF2-40B4-BE49-F238E27FC236}">
                <a16:creationId xmlns:a16="http://schemas.microsoft.com/office/drawing/2014/main" id="{5D99A4C7-7A85-E4D0-B5A2-47FB7B40FC4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Chris Underwood, AIF, CPFA</a:t>
            </a:r>
          </a:p>
          <a:p>
            <a:pPr algn="l">
              <a:lnSpc>
                <a:spcPts val="4800"/>
              </a:lnSpc>
            </a:pPr>
            <a:r>
              <a:rPr lang="en-US" sz="4800" dirty="0">
                <a:solidFill>
                  <a:srgbClr val="000000"/>
                </a:solidFill>
                <a:latin typeface="Nunito Sans" pitchFamily="2" charset="77"/>
                <a:ea typeface="Nunito Sans 1"/>
                <a:cs typeface="Nunito Sans 1"/>
                <a:sym typeface="Nunito Sans 1"/>
              </a:rPr>
              <a:t>Principal</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chris@retirementsolutiongroup.com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160</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3182600" y="3408179"/>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grpSp>
        <p:nvGrpSpPr>
          <p:cNvPr id="10" name="Group 10"/>
          <p:cNvGrpSpPr/>
          <p:nvPr/>
        </p:nvGrpSpPr>
        <p:grpSpPr>
          <a:xfrm>
            <a:off x="1028700" y="2256400"/>
            <a:ext cx="2977638" cy="5138139"/>
            <a:chOff x="0" y="0"/>
            <a:chExt cx="3970184" cy="6850852"/>
          </a:xfrm>
        </p:grpSpPr>
        <p:grpSp>
          <p:nvGrpSpPr>
            <p:cNvPr id="11" name="Group 11"/>
            <p:cNvGrpSpPr/>
            <p:nvPr/>
          </p:nvGrpSpPr>
          <p:grpSpPr>
            <a:xfrm>
              <a:off x="0" y="0"/>
              <a:ext cx="3970184" cy="6850852"/>
              <a:chOff x="0" y="0"/>
              <a:chExt cx="1758372" cy="3034203"/>
            </a:xfrm>
          </p:grpSpPr>
          <p:sp>
            <p:nvSpPr>
              <p:cNvPr id="12" name="Freeform 12"/>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l="-31" r="-31"/>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Chris Underwood</a:t>
              </a:r>
            </a:p>
          </p:txBody>
        </p:sp>
        <p:sp>
          <p:nvSpPr>
            <p:cNvPr id="15" name="TextBox 15"/>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PRINCIPAL, AIF, CPFA®</a:t>
              </a:r>
            </a:p>
          </p:txBody>
        </p:sp>
      </p:grpSp>
      <p:sp>
        <p:nvSpPr>
          <p:cNvPr id="16" name="Freeform 16"/>
          <p:cNvSpPr/>
          <p:nvPr/>
        </p:nvSpPr>
        <p:spPr>
          <a:xfrm>
            <a:off x="13885035" y="2613691"/>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8" name="TextBox 15">
            <a:extLst>
              <a:ext uri="{FF2B5EF4-FFF2-40B4-BE49-F238E27FC236}">
                <a16:creationId xmlns:a16="http://schemas.microsoft.com/office/drawing/2014/main" id="{B61E1734-22AE-DE2F-3F19-609E9BE3C763}"/>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8" name="TextBox 11">
            <a:extLst>
              <a:ext uri="{FF2B5EF4-FFF2-40B4-BE49-F238E27FC236}">
                <a16:creationId xmlns:a16="http://schemas.microsoft.com/office/drawing/2014/main" id="{FC3FCA98-A2D8-4BB9-97F9-DD1FCDD59AD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Judy Gutierrez</a:t>
            </a:r>
          </a:p>
          <a:p>
            <a:pPr algn="l">
              <a:lnSpc>
                <a:spcPts val="4800"/>
              </a:lnSpc>
            </a:pPr>
            <a:r>
              <a:rPr lang="en-US" sz="4800" dirty="0">
                <a:solidFill>
                  <a:srgbClr val="000000"/>
                </a:solidFill>
                <a:latin typeface="Nunito Sans" pitchFamily="2" charset="77"/>
                <a:ea typeface="Nunito Sans 1"/>
                <a:cs typeface="Nunito Sans 1"/>
                <a:sym typeface="Nunito Sans 1"/>
              </a:rPr>
              <a:t>Senior Relationship Manager</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judy@retirementsolutiongroup.com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185</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6" name="Freeform 6"/>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028700" y="2256400"/>
            <a:ext cx="2977638" cy="5408777"/>
            <a:chOff x="0" y="0"/>
            <a:chExt cx="1758372" cy="3194021"/>
          </a:xfrm>
        </p:grpSpPr>
        <p:sp>
          <p:nvSpPr>
            <p:cNvPr id="8" name="Freeform 8"/>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9" name="Freeform 9"/>
          <p:cNvSpPr/>
          <p:nvPr/>
        </p:nvSpPr>
        <p:spPr>
          <a:xfrm>
            <a:off x="1215039" y="2425618"/>
            <a:ext cx="2616411" cy="3885550"/>
          </a:xfrm>
          <a:custGeom>
            <a:avLst/>
            <a:gdLst/>
            <a:ahLst/>
            <a:cxnLst/>
            <a:rect l="l" t="t" r="r" b="b"/>
            <a:pathLst>
              <a:path w="2616411" h="3885550">
                <a:moveTo>
                  <a:pt x="0" y="0"/>
                </a:moveTo>
                <a:lnTo>
                  <a:pt x="2616411" y="0"/>
                </a:lnTo>
                <a:lnTo>
                  <a:pt x="2616411" y="3885550"/>
                </a:lnTo>
                <a:lnTo>
                  <a:pt x="0" y="3885550"/>
                </a:lnTo>
                <a:lnTo>
                  <a:pt x="0" y="0"/>
                </a:lnTo>
                <a:close/>
              </a:path>
            </a:pathLst>
          </a:custGeom>
          <a:blipFill>
            <a:blip r:embed="rId5"/>
            <a:stretch>
              <a:fillRect t="-733" b="-733"/>
            </a:stretch>
          </a:blipFill>
        </p:spPr>
        <p:txBody>
          <a:bodyPr/>
          <a:lstStyle/>
          <a:p>
            <a:endParaRPr lang="en-US"/>
          </a:p>
        </p:txBody>
      </p:sp>
      <p:sp>
        <p:nvSpPr>
          <p:cNvPr id="10" name="TextBox 10"/>
          <p:cNvSpPr txBox="1"/>
          <p:nvPr/>
        </p:nvSpPr>
        <p:spPr>
          <a:xfrm>
            <a:off x="1215039" y="6425468"/>
            <a:ext cx="2616411" cy="385351"/>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Judy Gutierrez</a:t>
            </a:r>
          </a:p>
        </p:txBody>
      </p:sp>
      <p:sp>
        <p:nvSpPr>
          <p:cNvPr id="11" name="TextBox 11"/>
          <p:cNvSpPr txBox="1"/>
          <p:nvPr/>
        </p:nvSpPr>
        <p:spPr>
          <a:xfrm>
            <a:off x="1215039" y="6945937"/>
            <a:ext cx="2616411" cy="522777"/>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SR. RELATIONSHIP MANAGER</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14" name="Freeform 14"/>
          <p:cNvSpPr/>
          <p:nvPr/>
        </p:nvSpPr>
        <p:spPr>
          <a:xfrm>
            <a:off x="13885035"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6" name="TextBox 15">
            <a:extLst>
              <a:ext uri="{FF2B5EF4-FFF2-40B4-BE49-F238E27FC236}">
                <a16:creationId xmlns:a16="http://schemas.microsoft.com/office/drawing/2014/main" id="{6EE774E8-9184-493A-89FF-72349AEE97C4}"/>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13" name="TextBox 11">
            <a:extLst>
              <a:ext uri="{FF2B5EF4-FFF2-40B4-BE49-F238E27FC236}">
                <a16:creationId xmlns:a16="http://schemas.microsoft.com/office/drawing/2014/main" id="{3E305DC3-DA92-3838-3959-6CAF3EA2ACA8}"/>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Plan Compliance</a:t>
            </a:r>
          </a:p>
        </p:txBody>
      </p:sp>
      <p:sp>
        <p:nvSpPr>
          <p:cNvPr id="8" name="TextBox 11">
            <a:extLst>
              <a:ext uri="{FF2B5EF4-FFF2-40B4-BE49-F238E27FC236}">
                <a16:creationId xmlns:a16="http://schemas.microsoft.com/office/drawing/2014/main" id="{D580D47E-032C-0F7D-B72F-4E890D107D74}"/>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Investment Monitoring</a:t>
            </a:r>
          </a:p>
        </p:txBody>
      </p:sp>
      <p:sp>
        <p:nvSpPr>
          <p:cNvPr id="8" name="TextBox 11">
            <a:extLst>
              <a:ext uri="{FF2B5EF4-FFF2-40B4-BE49-F238E27FC236}">
                <a16:creationId xmlns:a16="http://schemas.microsoft.com/office/drawing/2014/main" id="{3C261F4A-3D6A-0E7F-DAA1-DB108DEA18E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333" b="-9333"/>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err="1">
                <a:solidFill>
                  <a:srgbClr val="000000"/>
                </a:solidFill>
                <a:latin typeface="Libby" pitchFamily="2" charset="0"/>
                <a:ea typeface="Lovelo 1"/>
                <a:cs typeface="Lovelo 1"/>
                <a:sym typeface="Lovelo 1"/>
              </a:rPr>
              <a:t>RecordKeeper</a:t>
            </a:r>
            <a:r>
              <a:rPr lang="en-US" sz="5400" b="1" dirty="0">
                <a:solidFill>
                  <a:srgbClr val="000000"/>
                </a:solidFill>
                <a:latin typeface="Libby" pitchFamily="2" charset="0"/>
                <a:ea typeface="Lovelo 1"/>
                <a:cs typeface="Lovelo 1"/>
                <a:sym typeface="Lovelo 1"/>
              </a:rPr>
              <a:t> Update</a:t>
            </a:r>
          </a:p>
        </p:txBody>
      </p:sp>
      <p:sp>
        <p:nvSpPr>
          <p:cNvPr id="8" name="TextBox 11">
            <a:extLst>
              <a:ext uri="{FF2B5EF4-FFF2-40B4-BE49-F238E27FC236}">
                <a16:creationId xmlns:a16="http://schemas.microsoft.com/office/drawing/2014/main" id="{F8CC6BFE-5F32-6BAD-ED6E-BFFFEBD8D1C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l="-35" r="-35"/>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Industry Update</a:t>
            </a:r>
          </a:p>
        </p:txBody>
      </p:sp>
      <p:sp>
        <p:nvSpPr>
          <p:cNvPr id="9" name="TextBox 11">
            <a:extLst>
              <a:ext uri="{FF2B5EF4-FFF2-40B4-BE49-F238E27FC236}">
                <a16:creationId xmlns:a16="http://schemas.microsoft.com/office/drawing/2014/main" id="{DC5F6A59-7D38-1E3E-3B62-F69266FAA6A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33" b="-33"/>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Participant Education</a:t>
            </a:r>
          </a:p>
        </p:txBody>
      </p:sp>
      <p:sp>
        <p:nvSpPr>
          <p:cNvPr id="9" name="TextBox 11">
            <a:extLst>
              <a:ext uri="{FF2B5EF4-FFF2-40B4-BE49-F238E27FC236}">
                <a16:creationId xmlns:a16="http://schemas.microsoft.com/office/drawing/2014/main" id="{051CF2EE-400C-15A2-5353-D8D09A75C1C5}"/>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09001" y="7413928"/>
            <a:ext cx="1664091" cy="2105397"/>
          </a:xfrm>
          <a:custGeom>
            <a:avLst/>
            <a:gdLst/>
            <a:ahLst/>
            <a:cxnLst/>
            <a:rect l="l" t="t" r="r" b="b"/>
            <a:pathLst>
              <a:path w="1664091" h="2105397">
                <a:moveTo>
                  <a:pt x="0" y="0"/>
                </a:moveTo>
                <a:lnTo>
                  <a:pt x="1664091" y="0"/>
                </a:lnTo>
                <a:lnTo>
                  <a:pt x="1664091" y="2105397"/>
                </a:lnTo>
                <a:lnTo>
                  <a:pt x="0" y="210539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58191" y="751652"/>
            <a:ext cx="16771620" cy="779829"/>
          </a:xfrm>
          <a:prstGeom prst="rect">
            <a:avLst/>
          </a:prstGeom>
        </p:spPr>
        <p:txBody>
          <a:bodyPr lIns="0" tIns="0" rIns="0" bIns="0" rtlCol="0" anchor="t">
            <a:spAutoFit/>
          </a:bodyPr>
          <a:lstStyle/>
          <a:p>
            <a:pPr algn="l">
              <a:lnSpc>
                <a:spcPts val="6719"/>
              </a:lnSpc>
            </a:pPr>
            <a:r>
              <a:rPr lang="en-US" sz="4400" b="1" dirty="0">
                <a:solidFill>
                  <a:srgbClr val="000000"/>
                </a:solidFill>
                <a:latin typeface="Libby" pitchFamily="2" charset="0"/>
                <a:ea typeface="Lovelo 1"/>
                <a:cs typeface="Lovelo 1"/>
                <a:sym typeface="Lovelo 1"/>
              </a:rPr>
              <a:t>Important disclosures</a:t>
            </a:r>
          </a:p>
        </p:txBody>
      </p:sp>
      <p:sp>
        <p:nvSpPr>
          <p:cNvPr id="5" name="TextBox 5"/>
          <p:cNvSpPr txBox="1"/>
          <p:nvPr/>
        </p:nvSpPr>
        <p:spPr>
          <a:xfrm>
            <a:off x="777243" y="1962841"/>
            <a:ext cx="15340319" cy="7386638"/>
          </a:xfrm>
          <a:prstGeom prst="rect">
            <a:avLst/>
          </a:prstGeom>
        </p:spPr>
        <p:txBody>
          <a:bodyPr lIns="0" tIns="0" rIns="0" bIns="0" rtlCol="0" anchor="t">
            <a:spAutoFit/>
          </a:bodyPr>
          <a:lstStyle/>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Investment Advisory Services offered through RSG Advisory a registered Investment Advisor. RSG Advisory and LPL Financial are separate, non-affiliated entities.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opinions voiced in this material are for general information only and are not intended to provide specific advice or recommendations for any individual. We suggest that you discuss your specific situation with your financial advisor prior to investing.</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All indices are unmanaged and may not be invested into directly. Unmanaged index returns do not reflect fees, expenses, or sales charges inherent to investing. All performance referenced is historical and is no guarantee of future results.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economic forecasts set forth in this material may not develop as predicted and there can be no guarantee that strategies promoted will be successful.</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Investing in stock includes numerous specific risks including: the fluctuation of dividend, loss of principal and potential illiquidity of the investment in a falling market.</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prices of small cap stocks are generally more volatile than large cap stocks.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payment of dividends is not guaranteed. Companies may reduce or eliminate the payment of dividends at any given time.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Bonds are subject to market and interest rate risk if sold prior to maturity. Bond values will decline as interest rates rise and bonds are subject to availability and change in price.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High yield/junk bonds (grade BB or below) are not investment grade securities, and are subject to higher interest rate, credit, and liquidity risks than those graded BBB and above. They generally should be part of a diversified portfolio for sophisticated investors.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Government bonds and Treasury bills are guaranteed by the US government as to the timely payment of principal and interest and, if held to maturity, offer a fixed rate of return and fixed principal value.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Investing in Real Estate Investment Trusts (REITs) involves special risks such as potential illiquidity and may not be suitable for all investors. There is no assurance that the investment objectives of this program will be attained.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fast price swings in commodities and currencies will result in significant volatility in an investor’s holdings.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Precious metal investing involves greater fluctuation and potential for losses.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International investing involves special risks such as currency fluctuation and political instability and may not be suitable for all investors. These risks are often heightened for investments in emerging markets.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Technical analysis is based on the study of historical price movements and past trend patterns. There is no assurance that these movements or trends can or will be duplicated in the near future.</a:t>
            </a:r>
          </a:p>
        </p:txBody>
      </p:sp>
      <p:sp>
        <p:nvSpPr>
          <p:cNvPr id="7" name="TextBox 11">
            <a:extLst>
              <a:ext uri="{FF2B5EF4-FFF2-40B4-BE49-F238E27FC236}">
                <a16:creationId xmlns:a16="http://schemas.microsoft.com/office/drawing/2014/main" id="{37706B66-6C30-5BD0-CF2D-89F4A69C3B8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09001" y="7413928"/>
            <a:ext cx="1664091" cy="2105397"/>
          </a:xfrm>
          <a:custGeom>
            <a:avLst/>
            <a:gdLst/>
            <a:ahLst/>
            <a:cxnLst/>
            <a:rect l="l" t="t" r="r" b="b"/>
            <a:pathLst>
              <a:path w="1664091" h="2105397">
                <a:moveTo>
                  <a:pt x="0" y="0"/>
                </a:moveTo>
                <a:lnTo>
                  <a:pt x="1664091" y="0"/>
                </a:lnTo>
                <a:lnTo>
                  <a:pt x="1664091" y="2105397"/>
                </a:lnTo>
                <a:lnTo>
                  <a:pt x="0" y="210539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58191" y="751652"/>
            <a:ext cx="16771620" cy="779829"/>
          </a:xfrm>
          <a:prstGeom prst="rect">
            <a:avLst/>
          </a:prstGeom>
        </p:spPr>
        <p:txBody>
          <a:bodyPr lIns="0" tIns="0" rIns="0" bIns="0" rtlCol="0" anchor="t">
            <a:spAutoFit/>
          </a:bodyPr>
          <a:lstStyle/>
          <a:p>
            <a:pPr algn="l">
              <a:lnSpc>
                <a:spcPts val="6719"/>
              </a:lnSpc>
            </a:pPr>
            <a:r>
              <a:rPr lang="en-US" sz="4400" b="1" dirty="0">
                <a:solidFill>
                  <a:srgbClr val="000000"/>
                </a:solidFill>
                <a:latin typeface="Libby" pitchFamily="2" charset="0"/>
                <a:ea typeface="Lovelo 1"/>
                <a:cs typeface="Lovelo 1"/>
                <a:sym typeface="Lovelo 1"/>
              </a:rPr>
              <a:t>Important disclosures</a:t>
            </a:r>
          </a:p>
        </p:txBody>
      </p:sp>
      <p:sp>
        <p:nvSpPr>
          <p:cNvPr id="5" name="TextBox 5"/>
          <p:cNvSpPr txBox="1"/>
          <p:nvPr/>
        </p:nvSpPr>
        <p:spPr>
          <a:xfrm>
            <a:off x="777243" y="1966446"/>
            <a:ext cx="15340319" cy="7617470"/>
          </a:xfrm>
          <a:prstGeom prst="rect">
            <a:avLst/>
          </a:prstGeom>
        </p:spPr>
        <p:txBody>
          <a:bodyPr lIns="0" tIns="0" rIns="0" bIns="0" rtlCol="0" anchor="t">
            <a:spAutoFit/>
          </a:bodyPr>
          <a:lstStyle/>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Rebalancing a portfolio may cause investors to incur tax liabilities and/or transaction costs and does not assure a profit or protect against a loss.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There is no guarantee that a diversified portfolio will enhance overall returns or outperform a non-diversified portfolio. Diversification does not protect against market risk.</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All investing involves risk including loss of principal. No strategy assures success or protects against loss.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Index definitions and terms: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S&amp;P 500 Index is a capitalization weighted index of 500 stocks designed to measure performance of the broad domestic economy through changes in the aggregate market value of 500 stocks representing all major industries.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NASDAQ Composite Index measures all NASDAQ domestic and non-U.S. based common stocks listed on The NASDAQ Stock Market. The market value, the last sale price multiplied by total shares outstanding, is calculated throughout the trading day, and is related to the total value of the Index.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3000 Index is a market-capitalization-weighted equity index maintained by the FTSE Russell that provides exposure to the entire U.S. stock market. The index tracks the 3,000 largest U.S.-traded stocks which represent about 98% of all U.S incorporated equity securities.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3000 Value Index is a market-capitalization weighted equity index maintained by the Russell Investment Group and based on the Russell 3000 Index, which measures how U.S. stocks in the equity value segment perform. Included in the Russell 3000 Value Index are stocks from the Russell 3000 Index with lower price-to-book ratios and lower expected growth rates.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3000 Growth Index is a market capitalization weighted index based on the Russell 3000 index. The Russell 3000 Growth Index includes companies that display signs of above average growth. The index is used to provide a gauge of the performance of growth stocks.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2000 Index is an index measuring the performance of approximately 2,000 small-cap companies in the Russell 3000 Index. The index serves as a benchmark for U.S. small-cap stocks.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MSCI EAFE Index is a stock index that is a performance benchmark for the major international equity markets as represented by 21 major MSCI indices from Europe, Australia and Middle East.</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MSCI EAFE Small Cap Index is an equity index which captures small cap representation across Developed Markets as represented by MSCI indices from Europe, Australia and the Middle East.</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MSCI Emerging Markets Index consists of 23 economies:  Brazil, Chile, China, Colombia, Czech Republic, Egypt, Greece, Hungary, India, Indonesia, Korea, Malaysia, Mexico, Peru, Philippines, Poland, Qatar, Russia, South Africa, Taiwan, Thailand, Turkey and the UAE.</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Dividend Aristocrats Index are S&amp;P 500 index constituents that have increased their dividend payouts for 25 consecutive years or more.</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Wilshire REIT Index defines and measures the investable universe of publicly traded real estate investment trusts domiciled in the U.S.</a:t>
            </a:r>
          </a:p>
        </p:txBody>
      </p:sp>
      <p:sp>
        <p:nvSpPr>
          <p:cNvPr id="7" name="TextBox 11">
            <a:extLst>
              <a:ext uri="{FF2B5EF4-FFF2-40B4-BE49-F238E27FC236}">
                <a16:creationId xmlns:a16="http://schemas.microsoft.com/office/drawing/2014/main" id="{DDF1EAB4-AC08-E682-C6DD-3B8DA603057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09001" y="7413928"/>
            <a:ext cx="1664091" cy="2105397"/>
          </a:xfrm>
          <a:custGeom>
            <a:avLst/>
            <a:gdLst/>
            <a:ahLst/>
            <a:cxnLst/>
            <a:rect l="l" t="t" r="r" b="b"/>
            <a:pathLst>
              <a:path w="1664091" h="2105397">
                <a:moveTo>
                  <a:pt x="0" y="0"/>
                </a:moveTo>
                <a:lnTo>
                  <a:pt x="1664091" y="0"/>
                </a:lnTo>
                <a:lnTo>
                  <a:pt x="1664091" y="2105397"/>
                </a:lnTo>
                <a:lnTo>
                  <a:pt x="0" y="210539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58191" y="751652"/>
            <a:ext cx="16771620" cy="779829"/>
          </a:xfrm>
          <a:prstGeom prst="rect">
            <a:avLst/>
          </a:prstGeom>
        </p:spPr>
        <p:txBody>
          <a:bodyPr lIns="0" tIns="0" rIns="0" bIns="0" rtlCol="0" anchor="t">
            <a:spAutoFit/>
          </a:bodyPr>
          <a:lstStyle/>
          <a:p>
            <a:pPr algn="l">
              <a:lnSpc>
                <a:spcPts val="6719"/>
              </a:lnSpc>
            </a:pPr>
            <a:r>
              <a:rPr lang="en-US" sz="4400" b="1" dirty="0">
                <a:solidFill>
                  <a:srgbClr val="000000"/>
                </a:solidFill>
                <a:latin typeface="Libby" pitchFamily="2" charset="0"/>
                <a:ea typeface="Lovelo 1"/>
                <a:cs typeface="Lovelo 1"/>
                <a:sym typeface="Lovelo 1"/>
              </a:rPr>
              <a:t>Important disclosures</a:t>
            </a:r>
          </a:p>
        </p:txBody>
      </p:sp>
      <p:sp>
        <p:nvSpPr>
          <p:cNvPr id="5" name="TextBox 5"/>
          <p:cNvSpPr txBox="1"/>
          <p:nvPr/>
        </p:nvSpPr>
        <p:spPr>
          <a:xfrm>
            <a:off x="777243" y="1991416"/>
            <a:ext cx="15340319" cy="7386638"/>
          </a:xfrm>
          <a:prstGeom prst="rect">
            <a:avLst/>
          </a:prstGeom>
        </p:spPr>
        <p:txBody>
          <a:bodyPr lIns="0" tIns="0" rIns="0" bIns="0" rtlCol="0" anchor="t">
            <a:spAutoFit/>
          </a:bodyPr>
          <a:lstStyle/>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Goldman Sachs Crude Oil Total Return Index reflects available through an unleveraged investment in the West Texas Intermediate (WTI) crude oil futures contract plus the Treasury Bill rate of interest that could be earned on funds committed to the trading of the underlying contracts.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Bank of America Merrill Lynch U.S. Corporate AAA Index is an index of U.S. AAA corporate bonds.  The Bank of America Merrill Lynch U.S. Corporate BBB Index includes U.S. BBB corporate bonds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S&amp;P U.S. Preferred Stock Index is designed to serve the investment community's need for an investable benchmark representing the U.S. preferred stock market.  Preferred stocks provide investors with a dividend, but do not offer equity in shares.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Bloomberg High Yield Bond Index measures the USD-denominated, high yield, fixed-rate corporate bond market. Securities are classified as high yield if the middle rating of Moody's, Fitch and S&amp;P is Ba1/BB+/BB+ or below.  High Yield bonds are considered low quality bonds.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Market Vectors Floating Rate Bond Index This index provides exposure to the floating rate segment of the U.S. investment grade bond market. Floating rate notes are bonds that have coupon payments that change based on various market characteristics- including rises and falls in interest rates. Holdings are chosen based on amount of debt issued.</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Barclays US Aggregate Bond Index is a market capitalization-weighted index, meaning the securities in the index are weighted according to the market size of each bond type. Most U.S. traded investment grade bonds are represented.</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Barclays Corporate Bond measures the performance of the investment grade U.S. corporate bond market. Securities must be fixed rate, U.S. dollar denominated, taxable and rated investment grade as defined by the Index methodology. Inclusion is based on currency of issue, not its domicile.</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Barclays US Treasury Index is a market-capitalization weighted index that measures the performance of public obligations of the U.S. Treasury that have a maturity of one year or more.</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Citigroup USBIG Treasury Bill 3M index “T-bill” is an unmanaged index representing monthly return equivalents of yield averages of the last 3-month Treasury Bill issues.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CBOE Volatility Index® (VIX®) is meant to be forward looking, showing the market's expectation of 30-day volatility in either direction, and is considered by many to be a barometer of investor sentiment and market volatility, commonly referred to as “Investor Fear Gauge”.</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Gross Domestic Product (GDP) is the monetary value of all the finished goods and services produced within a country’s borders in a specific time period, though GDP is usually calculated on an annual basis. It includes all of private and public consumption, government outlays, investments and exports less imports that occur within a defined territory.</a:t>
            </a:r>
          </a:p>
        </p:txBody>
      </p:sp>
      <p:sp>
        <p:nvSpPr>
          <p:cNvPr id="7" name="TextBox 11">
            <a:extLst>
              <a:ext uri="{FF2B5EF4-FFF2-40B4-BE49-F238E27FC236}">
                <a16:creationId xmlns:a16="http://schemas.microsoft.com/office/drawing/2014/main" id="{9F8C6560-062C-8B1D-7EDF-60D00BC8CA1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407" b="-14037"/>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TotalTime>
  <Words>8364</Words>
  <Application>Microsoft Macintosh PowerPoint</Application>
  <PresentationFormat>Custom</PresentationFormat>
  <Paragraphs>943</Paragraphs>
  <Slides>86</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Nunito Sans</vt:lpstr>
      <vt:lpstr>Arial</vt:lpstr>
      <vt:lpstr>Open Sans</vt:lpstr>
      <vt:lpstr>League Spartan</vt:lpstr>
      <vt:lpstr>Calibri</vt:lpstr>
      <vt:lpstr>Aleo</vt:lpstr>
      <vt:lpstr>Libby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RSG Master Participant Education Presentation Oct2024</dc:title>
  <cp:lastModifiedBy>DJ Talbot</cp:lastModifiedBy>
  <cp:revision>5</cp:revision>
  <dcterms:created xsi:type="dcterms:W3CDTF">2006-08-16T00:00:00Z</dcterms:created>
  <dcterms:modified xsi:type="dcterms:W3CDTF">2024-11-26T19:03:05Z</dcterms:modified>
  <dc:identifier>DAFvyAOfdzQ</dc:identifier>
</cp:coreProperties>
</file>