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Lst>
  <p:sldSz cx="7556500" cy="10693400"/>
  <p:notesSz cx="6858000" cy="9144000"/>
  <p:embeddedFontLst>
    <p:embeddedFont>
      <p:font typeface="Open Sans Light" charset="1" panose="020B0306030504020204"/>
      <p:regular r:id="rId9"/>
    </p:embeddedFont>
    <p:embeddedFont>
      <p:font typeface="Open Sans" charset="1" panose="020B0606030504020204"/>
      <p:regular r:id="rId10"/>
    </p:embeddedFont>
    <p:embeddedFont>
      <p:font typeface="Open Sans Light Italics" charset="1" panose="020B03060305040202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0.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213098"/>
            <a:ext cx="7560000" cy="7364223"/>
            <a:chOff x="0" y="0"/>
            <a:chExt cx="4762500" cy="4635500"/>
          </a:xfrm>
        </p:grpSpPr>
        <p:sp>
          <p:nvSpPr>
            <p:cNvPr name="Freeform 3" id="3"/>
            <p:cNvSpPr/>
            <p:nvPr/>
          </p:nvSpPr>
          <p:spPr>
            <a:xfrm flipH="false" flipV="false" rot="0">
              <a:off x="0" y="0"/>
              <a:ext cx="4762500" cy="4635500"/>
            </a:xfrm>
            <a:custGeom>
              <a:avLst/>
              <a:gdLst/>
              <a:ahLst/>
              <a:cxnLst/>
              <a:rect r="r" b="b" t="t" l="l"/>
              <a:pathLst>
                <a:path h="4635500" w="4762500">
                  <a:moveTo>
                    <a:pt x="0" y="0"/>
                  </a:moveTo>
                  <a:lnTo>
                    <a:pt x="0" y="4635500"/>
                  </a:lnTo>
                  <a:lnTo>
                    <a:pt x="4762500" y="3911600"/>
                  </a:lnTo>
                  <a:lnTo>
                    <a:pt x="4762500" y="0"/>
                  </a:lnTo>
                  <a:close/>
                </a:path>
              </a:pathLst>
            </a:custGeom>
            <a:blipFill>
              <a:blip r:embed="rId2"/>
              <a:stretch>
                <a:fillRect l="-32886" t="0" r="-13204" b="0"/>
              </a:stretch>
            </a:blipFill>
          </p:spPr>
        </p:sp>
      </p:grpSp>
      <p:sp>
        <p:nvSpPr>
          <p:cNvPr name="Freeform 4" id="4"/>
          <p:cNvSpPr/>
          <p:nvPr/>
        </p:nvSpPr>
        <p:spPr>
          <a:xfrm flipH="false" flipV="false" rot="0">
            <a:off x="736590" y="8927398"/>
            <a:ext cx="896312" cy="81027"/>
          </a:xfrm>
          <a:custGeom>
            <a:avLst/>
            <a:gdLst/>
            <a:ahLst/>
            <a:cxnLst/>
            <a:rect r="r" b="b" t="t" l="l"/>
            <a:pathLst>
              <a:path h="81027" w="896312">
                <a:moveTo>
                  <a:pt x="0" y="0"/>
                </a:moveTo>
                <a:lnTo>
                  <a:pt x="896313" y="0"/>
                </a:lnTo>
                <a:lnTo>
                  <a:pt x="896313" y="81027"/>
                </a:lnTo>
                <a:lnTo>
                  <a:pt x="0" y="81027"/>
                </a:lnTo>
                <a:lnTo>
                  <a:pt x="0" y="0"/>
                </a:lnTo>
                <a:close/>
              </a:path>
            </a:pathLst>
          </a:custGeom>
          <a:blipFill>
            <a:blip r:embed="rId3">
              <a:extLst>
                <a:ext uri="{96DAC541-7B7A-43D3-8B79-37D633B846F1}">
                  <asvg:svgBlip xmlns:asvg="http://schemas.microsoft.com/office/drawing/2016/SVG/main" r:embed="rId4"/>
                </a:ext>
              </a:extLst>
            </a:blip>
            <a:stretch>
              <a:fillRect l="0" t="-503093" r="0" b="-503093"/>
            </a:stretch>
          </a:blipFill>
        </p:spPr>
      </p:sp>
      <p:sp>
        <p:nvSpPr>
          <p:cNvPr name="Freeform 5" id="5"/>
          <p:cNvSpPr/>
          <p:nvPr/>
        </p:nvSpPr>
        <p:spPr>
          <a:xfrm flipH="false" flipV="false" rot="0">
            <a:off x="4058295" y="0"/>
            <a:ext cx="3177097" cy="2382823"/>
          </a:xfrm>
          <a:custGeom>
            <a:avLst/>
            <a:gdLst/>
            <a:ahLst/>
            <a:cxnLst/>
            <a:rect r="r" b="b" t="t" l="l"/>
            <a:pathLst>
              <a:path h="2382823" w="3177097">
                <a:moveTo>
                  <a:pt x="0" y="0"/>
                </a:moveTo>
                <a:lnTo>
                  <a:pt x="3177097" y="0"/>
                </a:lnTo>
                <a:lnTo>
                  <a:pt x="3177097" y="2382823"/>
                </a:lnTo>
                <a:lnTo>
                  <a:pt x="0" y="2382823"/>
                </a:lnTo>
                <a:lnTo>
                  <a:pt x="0" y="0"/>
                </a:lnTo>
                <a:close/>
              </a:path>
            </a:pathLst>
          </a:custGeom>
          <a:blipFill>
            <a:blip r:embed="rId5"/>
            <a:stretch>
              <a:fillRect l="0" t="0" r="0" b="0"/>
            </a:stretch>
          </a:blipFill>
        </p:spPr>
      </p:sp>
      <p:sp>
        <p:nvSpPr>
          <p:cNvPr name="TextBox 6" id="6"/>
          <p:cNvSpPr txBox="true"/>
          <p:nvPr/>
        </p:nvSpPr>
        <p:spPr>
          <a:xfrm rot="0">
            <a:off x="778977" y="7011553"/>
            <a:ext cx="5895326" cy="348609"/>
          </a:xfrm>
          <a:prstGeom prst="rect">
            <a:avLst/>
          </a:prstGeom>
        </p:spPr>
        <p:txBody>
          <a:bodyPr anchor="t" rtlCol="false" tIns="0" lIns="0" bIns="0" rIns="0">
            <a:spAutoFit/>
          </a:bodyPr>
          <a:lstStyle/>
          <a:p>
            <a:pPr algn="l">
              <a:lnSpc>
                <a:spcPts val="2833"/>
              </a:lnSpc>
            </a:pPr>
            <a:r>
              <a:rPr lang="en-US" sz="2023" spc="242">
                <a:solidFill>
                  <a:srgbClr val="364D62"/>
                </a:solidFill>
                <a:latin typeface="Open Sans Light"/>
                <a:ea typeface="Open Sans Light"/>
                <a:cs typeface="Open Sans Light"/>
                <a:sym typeface="Open Sans Light"/>
              </a:rPr>
              <a:t>BEL BRANDS USA </a:t>
            </a:r>
          </a:p>
        </p:txBody>
      </p:sp>
      <p:sp>
        <p:nvSpPr>
          <p:cNvPr name="TextBox 7" id="7"/>
          <p:cNvSpPr txBox="true"/>
          <p:nvPr/>
        </p:nvSpPr>
        <p:spPr>
          <a:xfrm rot="0">
            <a:off x="736590" y="7336390"/>
            <a:ext cx="5937713" cy="903713"/>
          </a:xfrm>
          <a:prstGeom prst="rect">
            <a:avLst/>
          </a:prstGeom>
        </p:spPr>
        <p:txBody>
          <a:bodyPr anchor="t" rtlCol="false" tIns="0" lIns="0" bIns="0" rIns="0">
            <a:spAutoFit/>
          </a:bodyPr>
          <a:lstStyle/>
          <a:p>
            <a:pPr algn="l">
              <a:lnSpc>
                <a:spcPts val="7412"/>
              </a:lnSpc>
            </a:pPr>
            <a:r>
              <a:rPr lang="en-US" sz="5294" spc="635">
                <a:solidFill>
                  <a:srgbClr val="364D62"/>
                </a:solidFill>
                <a:latin typeface="Open Sans Light"/>
                <a:ea typeface="Open Sans Light"/>
                <a:cs typeface="Open Sans Light"/>
                <a:sym typeface="Open Sans Light"/>
              </a:rPr>
              <a:t>RESPONSE TO</a:t>
            </a:r>
          </a:p>
        </p:txBody>
      </p:sp>
      <p:sp>
        <p:nvSpPr>
          <p:cNvPr name="TextBox 8" id="8"/>
          <p:cNvSpPr txBox="true"/>
          <p:nvPr/>
        </p:nvSpPr>
        <p:spPr>
          <a:xfrm rot="0">
            <a:off x="736590" y="8023685"/>
            <a:ext cx="5937713" cy="903713"/>
          </a:xfrm>
          <a:prstGeom prst="rect">
            <a:avLst/>
          </a:prstGeom>
        </p:spPr>
        <p:txBody>
          <a:bodyPr anchor="t" rtlCol="false" tIns="0" lIns="0" bIns="0" rIns="0">
            <a:spAutoFit/>
          </a:bodyPr>
          <a:lstStyle/>
          <a:p>
            <a:pPr algn="l">
              <a:lnSpc>
                <a:spcPts val="7412"/>
              </a:lnSpc>
            </a:pPr>
            <a:r>
              <a:rPr lang="en-US" sz="5294" spc="635">
                <a:solidFill>
                  <a:srgbClr val="364D62"/>
                </a:solidFill>
                <a:latin typeface="Open Sans"/>
                <a:ea typeface="Open Sans"/>
                <a:cs typeface="Open Sans"/>
                <a:sym typeface="Open Sans"/>
              </a:rPr>
              <a:t>PROPOSAL</a:t>
            </a:r>
          </a:p>
        </p:txBody>
      </p:sp>
      <p:sp>
        <p:nvSpPr>
          <p:cNvPr name="TextBox 9" id="9"/>
          <p:cNvSpPr txBox="true"/>
          <p:nvPr/>
        </p:nvSpPr>
        <p:spPr>
          <a:xfrm rot="0">
            <a:off x="736590" y="9865354"/>
            <a:ext cx="6067410" cy="240611"/>
          </a:xfrm>
          <a:prstGeom prst="rect">
            <a:avLst/>
          </a:prstGeom>
        </p:spPr>
        <p:txBody>
          <a:bodyPr anchor="t" rtlCol="false" tIns="0" lIns="0" bIns="0" rIns="0">
            <a:spAutoFit/>
          </a:bodyPr>
          <a:lstStyle/>
          <a:p>
            <a:pPr algn="l">
              <a:lnSpc>
                <a:spcPts val="1960"/>
              </a:lnSpc>
            </a:pPr>
            <a:r>
              <a:rPr lang="en-US" sz="1400" spc="168">
                <a:solidFill>
                  <a:srgbClr val="364D62"/>
                </a:solidFill>
                <a:latin typeface="Open Sans Light"/>
                <a:ea typeface="Open Sans Light"/>
                <a:cs typeface="Open Sans Light"/>
                <a:sym typeface="Open Sans Light"/>
              </a:rPr>
              <a:t>FEB 2022 // PREPARED BY RETIREMENT SOLUTION GROUP</a:t>
            </a:r>
          </a:p>
        </p:txBody>
      </p:sp>
      <p:sp>
        <p:nvSpPr>
          <p:cNvPr name="TextBox 10" id="10"/>
          <p:cNvSpPr txBox="true"/>
          <p:nvPr/>
        </p:nvSpPr>
        <p:spPr>
          <a:xfrm rot="0">
            <a:off x="756000" y="9166410"/>
            <a:ext cx="5895326" cy="489477"/>
          </a:xfrm>
          <a:prstGeom prst="rect">
            <a:avLst/>
          </a:prstGeom>
        </p:spPr>
        <p:txBody>
          <a:bodyPr anchor="t" rtlCol="false" tIns="0" lIns="0" bIns="0" rIns="0">
            <a:spAutoFit/>
          </a:bodyPr>
          <a:lstStyle/>
          <a:p>
            <a:pPr algn="l">
              <a:lnSpc>
                <a:spcPts val="1980"/>
              </a:lnSpc>
            </a:pPr>
            <a:r>
              <a:rPr lang="en-US" sz="1800" spc="215">
                <a:solidFill>
                  <a:srgbClr val="364D62"/>
                </a:solidFill>
                <a:latin typeface="Open Sans Light"/>
                <a:ea typeface="Open Sans Light"/>
                <a:cs typeface="Open Sans Light"/>
                <a:sym typeface="Open Sans Light"/>
              </a:rPr>
              <a:t>401(K) RETIREMENT PLANS </a:t>
            </a:r>
          </a:p>
          <a:p>
            <a:pPr algn="l">
              <a:lnSpc>
                <a:spcPts val="1980"/>
              </a:lnSpc>
            </a:pPr>
            <a:r>
              <a:rPr lang="en-US" sz="1800" spc="215">
                <a:solidFill>
                  <a:srgbClr val="364D62"/>
                </a:solidFill>
                <a:latin typeface="Open Sans Light"/>
                <a:ea typeface="Open Sans Light"/>
                <a:cs typeface="Open Sans Light"/>
                <a:sym typeface="Open Sans Light"/>
              </a:rPr>
              <a:t>Investment Consulting 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12411" y="560449"/>
            <a:ext cx="6525879" cy="28575"/>
          </a:xfrm>
          <a:custGeom>
            <a:avLst/>
            <a:gdLst/>
            <a:ahLst/>
            <a:cxnLst/>
            <a:rect r="r" b="b" t="t" l="l"/>
            <a:pathLst>
              <a:path h="28575" w="6525879">
                <a:moveTo>
                  <a:pt x="0" y="0"/>
                </a:moveTo>
                <a:lnTo>
                  <a:pt x="6525879" y="0"/>
                </a:lnTo>
                <a:lnTo>
                  <a:pt x="6525879" y="28575"/>
                </a:lnTo>
                <a:lnTo>
                  <a:pt x="0" y="28575"/>
                </a:lnTo>
                <a:lnTo>
                  <a:pt x="0" y="0"/>
                </a:lnTo>
                <a:close/>
              </a:path>
            </a:pathLst>
          </a:custGeom>
          <a:blipFill>
            <a:blip r:embed="rId2">
              <a:extLst>
                <a:ext uri="{96DAC541-7B7A-43D3-8B79-37D633B846F1}">
                  <asvg:svgBlip xmlns:asvg="http://schemas.microsoft.com/office/drawing/2016/SVG/main" r:embed="rId3"/>
                </a:ext>
              </a:extLst>
            </a:blip>
            <a:stretch>
              <a:fillRect l="0" t="-11368860" r="0" b="-11368860"/>
            </a:stretch>
          </a:blipFill>
        </p:spPr>
      </p:sp>
      <p:sp>
        <p:nvSpPr>
          <p:cNvPr name="Freeform 3" id="3"/>
          <p:cNvSpPr/>
          <p:nvPr/>
        </p:nvSpPr>
        <p:spPr>
          <a:xfrm flipH="false" flipV="false" rot="0">
            <a:off x="512411" y="560449"/>
            <a:ext cx="2818899" cy="436203"/>
          </a:xfrm>
          <a:custGeom>
            <a:avLst/>
            <a:gdLst/>
            <a:ahLst/>
            <a:cxnLst/>
            <a:rect r="r" b="b" t="t" l="l"/>
            <a:pathLst>
              <a:path h="436203" w="2818899">
                <a:moveTo>
                  <a:pt x="0" y="0"/>
                </a:moveTo>
                <a:lnTo>
                  <a:pt x="2818899" y="0"/>
                </a:lnTo>
                <a:lnTo>
                  <a:pt x="2818899" y="436203"/>
                </a:lnTo>
                <a:lnTo>
                  <a:pt x="0" y="436203"/>
                </a:lnTo>
                <a:lnTo>
                  <a:pt x="0" y="0"/>
                </a:lnTo>
                <a:close/>
              </a:path>
            </a:pathLst>
          </a:custGeom>
          <a:blipFill>
            <a:blip r:embed="rId2">
              <a:extLst>
                <a:ext uri="{96DAC541-7B7A-43D3-8B79-37D633B846F1}">
                  <asvg:svgBlip xmlns:asvg="http://schemas.microsoft.com/office/drawing/2016/SVG/main" r:embed="rId3"/>
                </a:ext>
              </a:extLst>
            </a:blip>
            <a:stretch>
              <a:fillRect l="0" t="-273117" r="0" b="-273117"/>
            </a:stretch>
          </a:blipFill>
        </p:spPr>
      </p:sp>
      <p:sp>
        <p:nvSpPr>
          <p:cNvPr name="TextBox 4" id="4"/>
          <p:cNvSpPr txBox="true"/>
          <p:nvPr/>
        </p:nvSpPr>
        <p:spPr>
          <a:xfrm rot="0">
            <a:off x="768616" y="659492"/>
            <a:ext cx="2562693" cy="181532"/>
          </a:xfrm>
          <a:prstGeom prst="rect">
            <a:avLst/>
          </a:prstGeom>
        </p:spPr>
        <p:txBody>
          <a:bodyPr anchor="t" rtlCol="false" tIns="0" lIns="0" bIns="0" rIns="0">
            <a:spAutoFit/>
          </a:bodyPr>
          <a:lstStyle/>
          <a:p>
            <a:pPr algn="l">
              <a:lnSpc>
                <a:spcPts val="1544"/>
              </a:lnSpc>
            </a:pPr>
            <a:r>
              <a:rPr lang="en-US" sz="1103" spc="132">
                <a:solidFill>
                  <a:srgbClr val="FFFFFF"/>
                </a:solidFill>
                <a:latin typeface="Open Sans Light"/>
                <a:ea typeface="Open Sans Light"/>
                <a:cs typeface="Open Sans Light"/>
                <a:sym typeface="Open Sans Light"/>
              </a:rPr>
              <a:t>RETIREMENT SOLUTION GROUP</a:t>
            </a:r>
          </a:p>
        </p:txBody>
      </p:sp>
      <p:sp>
        <p:nvSpPr>
          <p:cNvPr name="TextBox 5" id="5"/>
          <p:cNvSpPr txBox="true"/>
          <p:nvPr/>
        </p:nvSpPr>
        <p:spPr>
          <a:xfrm rot="0">
            <a:off x="4979992" y="667498"/>
            <a:ext cx="2066925" cy="191057"/>
          </a:xfrm>
          <a:prstGeom prst="rect">
            <a:avLst/>
          </a:prstGeom>
        </p:spPr>
        <p:txBody>
          <a:bodyPr anchor="t" rtlCol="false" tIns="0" lIns="0" bIns="0" rIns="0">
            <a:spAutoFit/>
          </a:bodyPr>
          <a:lstStyle/>
          <a:p>
            <a:pPr algn="r">
              <a:lnSpc>
                <a:spcPts val="1544"/>
              </a:lnSpc>
            </a:pPr>
            <a:r>
              <a:rPr lang="en-US" sz="1103" spc="132">
                <a:solidFill>
                  <a:srgbClr val="364D62"/>
                </a:solidFill>
                <a:latin typeface="Open Sans Light"/>
                <a:ea typeface="Open Sans Light"/>
                <a:cs typeface="Open Sans Light"/>
                <a:sym typeface="Open Sans Light"/>
              </a:rPr>
              <a:t>PAGE | 02</a:t>
            </a:r>
          </a:p>
        </p:txBody>
      </p:sp>
      <p:grpSp>
        <p:nvGrpSpPr>
          <p:cNvPr name="Group 6" id="6"/>
          <p:cNvGrpSpPr/>
          <p:nvPr/>
        </p:nvGrpSpPr>
        <p:grpSpPr>
          <a:xfrm rot="0">
            <a:off x="-2171351" y="1406039"/>
            <a:ext cx="5748632" cy="10323043"/>
            <a:chOff x="0" y="0"/>
            <a:chExt cx="7664843" cy="13764057"/>
          </a:xfrm>
        </p:grpSpPr>
        <p:pic>
          <p:nvPicPr>
            <p:cNvPr name="Picture 7" id="7"/>
            <p:cNvPicPr>
              <a:picLocks noChangeAspect="true"/>
            </p:cNvPicPr>
            <p:nvPr/>
          </p:nvPicPr>
          <p:blipFill>
            <a:blip r:embed="rId4"/>
            <a:srcRect l="23597" t="0" r="39300" b="0"/>
            <a:stretch>
              <a:fillRect/>
            </a:stretch>
          </p:blipFill>
          <p:spPr>
            <a:xfrm flipH="false" flipV="false">
              <a:off x="0" y="0"/>
              <a:ext cx="7664843" cy="13764057"/>
            </a:xfrm>
            <a:prstGeom prst="rect">
              <a:avLst/>
            </a:prstGeom>
          </p:spPr>
        </p:pic>
      </p:grpSp>
      <p:grpSp>
        <p:nvGrpSpPr>
          <p:cNvPr name="Group 8" id="8"/>
          <p:cNvGrpSpPr/>
          <p:nvPr/>
        </p:nvGrpSpPr>
        <p:grpSpPr>
          <a:xfrm rot="0">
            <a:off x="488392" y="8926350"/>
            <a:ext cx="2620401" cy="1325147"/>
            <a:chOff x="0" y="0"/>
            <a:chExt cx="3493868" cy="1766862"/>
          </a:xfrm>
        </p:grpSpPr>
        <p:sp>
          <p:nvSpPr>
            <p:cNvPr name="TextBox 9" id="9"/>
            <p:cNvSpPr txBox="true"/>
            <p:nvPr/>
          </p:nvSpPr>
          <p:spPr>
            <a:xfrm rot="0">
              <a:off x="0" y="38100"/>
              <a:ext cx="3493868" cy="593900"/>
            </a:xfrm>
            <a:prstGeom prst="rect">
              <a:avLst/>
            </a:prstGeom>
          </p:spPr>
          <p:txBody>
            <a:bodyPr anchor="t" rtlCol="false" tIns="0" lIns="0" bIns="0" rIns="0">
              <a:spAutoFit/>
            </a:bodyPr>
            <a:lstStyle/>
            <a:p>
              <a:pPr algn="l">
                <a:lnSpc>
                  <a:spcPts val="3459"/>
                </a:lnSpc>
              </a:pPr>
              <a:r>
                <a:rPr lang="en-US" sz="3088">
                  <a:solidFill>
                    <a:srgbClr val="FFFFFF"/>
                  </a:solidFill>
                  <a:latin typeface="Open Sans Light"/>
                  <a:ea typeface="Open Sans Light"/>
                  <a:cs typeface="Open Sans Light"/>
                  <a:sym typeface="Open Sans Light"/>
                </a:rPr>
                <a:t>Where we are</a:t>
              </a:r>
            </a:p>
          </p:txBody>
        </p:sp>
        <p:sp>
          <p:nvSpPr>
            <p:cNvPr name="TextBox 10" id="10"/>
            <p:cNvSpPr txBox="true"/>
            <p:nvPr/>
          </p:nvSpPr>
          <p:spPr>
            <a:xfrm rot="0">
              <a:off x="10675" y="701215"/>
              <a:ext cx="3479800" cy="1065647"/>
            </a:xfrm>
            <a:prstGeom prst="rect">
              <a:avLst/>
            </a:prstGeom>
          </p:spPr>
          <p:txBody>
            <a:bodyPr anchor="t" rtlCol="false" tIns="0" lIns="0" bIns="0" rIns="0">
              <a:spAutoFit/>
            </a:bodyPr>
            <a:lstStyle/>
            <a:p>
              <a:pPr algn="l">
                <a:lnSpc>
                  <a:spcPts val="6741"/>
                </a:lnSpc>
              </a:pPr>
              <a:r>
                <a:rPr lang="en-US" sz="4815" spc="577">
                  <a:solidFill>
                    <a:srgbClr val="FFFFFF"/>
                  </a:solidFill>
                  <a:latin typeface="Open Sans"/>
                  <a:ea typeface="Open Sans"/>
                  <a:cs typeface="Open Sans"/>
                  <a:sym typeface="Open Sans"/>
                </a:rPr>
                <a:t>TODAY</a:t>
              </a:r>
            </a:p>
          </p:txBody>
        </p:sp>
      </p:grpSp>
      <p:sp>
        <p:nvSpPr>
          <p:cNvPr name="Freeform 11" id="11"/>
          <p:cNvSpPr/>
          <p:nvPr/>
        </p:nvSpPr>
        <p:spPr>
          <a:xfrm flipH="false" flipV="false" rot="0">
            <a:off x="488392" y="8651687"/>
            <a:ext cx="896312" cy="81027"/>
          </a:xfrm>
          <a:custGeom>
            <a:avLst/>
            <a:gdLst/>
            <a:ahLst/>
            <a:cxnLst/>
            <a:rect r="r" b="b" t="t" l="l"/>
            <a:pathLst>
              <a:path h="81027" w="896312">
                <a:moveTo>
                  <a:pt x="0" y="0"/>
                </a:moveTo>
                <a:lnTo>
                  <a:pt x="896312" y="0"/>
                </a:lnTo>
                <a:lnTo>
                  <a:pt x="896312" y="81027"/>
                </a:lnTo>
                <a:lnTo>
                  <a:pt x="0" y="81027"/>
                </a:lnTo>
                <a:lnTo>
                  <a:pt x="0" y="0"/>
                </a:lnTo>
                <a:close/>
              </a:path>
            </a:pathLst>
          </a:custGeom>
          <a:blipFill>
            <a:blip r:embed="rId5">
              <a:extLst>
                <a:ext uri="{96DAC541-7B7A-43D3-8B79-37D633B846F1}">
                  <asvg:svgBlip xmlns:asvg="http://schemas.microsoft.com/office/drawing/2016/SVG/main" r:embed="rId6"/>
                </a:ext>
              </a:extLst>
            </a:blip>
            <a:stretch>
              <a:fillRect l="0" t="-503093" r="0" b="-503093"/>
            </a:stretch>
          </a:blipFill>
        </p:spPr>
      </p:sp>
      <p:sp>
        <p:nvSpPr>
          <p:cNvPr name="TextBox 12" id="12"/>
          <p:cNvSpPr txBox="true"/>
          <p:nvPr/>
        </p:nvSpPr>
        <p:spPr>
          <a:xfrm rot="0">
            <a:off x="3987196" y="1833960"/>
            <a:ext cx="3059031" cy="1390082"/>
          </a:xfrm>
          <a:prstGeom prst="rect">
            <a:avLst/>
          </a:prstGeom>
        </p:spPr>
        <p:txBody>
          <a:bodyPr anchor="t" rtlCol="false" tIns="0" lIns="0" bIns="0" rIns="0">
            <a:spAutoFit/>
          </a:bodyPr>
          <a:lstStyle/>
          <a:p>
            <a:pPr algn="l">
              <a:lnSpc>
                <a:spcPts val="3706"/>
              </a:lnSpc>
            </a:pPr>
            <a:r>
              <a:rPr lang="en-US" sz="2647" spc="317">
                <a:solidFill>
                  <a:srgbClr val="364D62"/>
                </a:solidFill>
                <a:latin typeface="Open Sans Light"/>
                <a:ea typeface="Open Sans Light"/>
                <a:cs typeface="Open Sans Light"/>
                <a:sym typeface="Open Sans Light"/>
              </a:rPr>
              <a:t>WE'VE REACHED OUR HIGEST SALES RATE</a:t>
            </a:r>
          </a:p>
        </p:txBody>
      </p:sp>
      <p:sp>
        <p:nvSpPr>
          <p:cNvPr name="Freeform 13" id="13"/>
          <p:cNvSpPr/>
          <p:nvPr/>
        </p:nvSpPr>
        <p:spPr>
          <a:xfrm flipH="false" flipV="false" rot="0">
            <a:off x="3987197" y="3463527"/>
            <a:ext cx="896312" cy="81027"/>
          </a:xfrm>
          <a:custGeom>
            <a:avLst/>
            <a:gdLst/>
            <a:ahLst/>
            <a:cxnLst/>
            <a:rect r="r" b="b" t="t" l="l"/>
            <a:pathLst>
              <a:path h="81027" w="896312">
                <a:moveTo>
                  <a:pt x="0" y="0"/>
                </a:moveTo>
                <a:lnTo>
                  <a:pt x="896312" y="0"/>
                </a:lnTo>
                <a:lnTo>
                  <a:pt x="896312" y="81027"/>
                </a:lnTo>
                <a:lnTo>
                  <a:pt x="0" y="81027"/>
                </a:lnTo>
                <a:lnTo>
                  <a:pt x="0" y="0"/>
                </a:lnTo>
                <a:close/>
              </a:path>
            </a:pathLst>
          </a:custGeom>
          <a:blipFill>
            <a:blip r:embed="rId7">
              <a:extLst>
                <a:ext uri="{96DAC541-7B7A-43D3-8B79-37D633B846F1}">
                  <asvg:svgBlip xmlns:asvg="http://schemas.microsoft.com/office/drawing/2016/SVG/main" r:embed="rId8"/>
                </a:ext>
              </a:extLst>
            </a:blip>
            <a:stretch>
              <a:fillRect l="0" t="-503093" r="0" b="-503093"/>
            </a:stretch>
          </a:blipFill>
        </p:spPr>
      </p:sp>
      <p:sp>
        <p:nvSpPr>
          <p:cNvPr name="TextBox 14" id="14"/>
          <p:cNvSpPr txBox="true"/>
          <p:nvPr/>
        </p:nvSpPr>
        <p:spPr>
          <a:xfrm rot="0">
            <a:off x="3987197" y="1556211"/>
            <a:ext cx="2066925" cy="191057"/>
          </a:xfrm>
          <a:prstGeom prst="rect">
            <a:avLst/>
          </a:prstGeom>
        </p:spPr>
        <p:txBody>
          <a:bodyPr anchor="t" rtlCol="false" tIns="0" lIns="0" bIns="0" rIns="0">
            <a:spAutoFit/>
          </a:bodyPr>
          <a:lstStyle/>
          <a:p>
            <a:pPr algn="l">
              <a:lnSpc>
                <a:spcPts val="1544"/>
              </a:lnSpc>
            </a:pPr>
            <a:r>
              <a:rPr lang="en-US" sz="1103" i="true" spc="44">
                <a:solidFill>
                  <a:srgbClr val="364D62"/>
                </a:solidFill>
                <a:latin typeface="Open Sans Light Italics"/>
                <a:ea typeface="Open Sans Light Italics"/>
                <a:cs typeface="Open Sans Light Italics"/>
                <a:sym typeface="Open Sans Light Italics"/>
              </a:rPr>
              <a:t>Last February</a:t>
            </a:r>
          </a:p>
        </p:txBody>
      </p:sp>
      <p:sp>
        <p:nvSpPr>
          <p:cNvPr name="TextBox 15" id="15"/>
          <p:cNvSpPr txBox="true"/>
          <p:nvPr/>
        </p:nvSpPr>
        <p:spPr>
          <a:xfrm rot="0">
            <a:off x="3987196" y="4176359"/>
            <a:ext cx="3057525" cy="5995421"/>
          </a:xfrm>
          <a:prstGeom prst="rect">
            <a:avLst/>
          </a:prstGeom>
        </p:spPr>
        <p:txBody>
          <a:bodyPr anchor="t" rtlCol="false" tIns="0" lIns="0" bIns="0" rIns="0">
            <a:spAutoFit/>
          </a:bodyPr>
          <a:lstStyle/>
          <a:p>
            <a:pPr algn="l">
              <a:lnSpc>
                <a:spcPts val="1608"/>
              </a:lnSpc>
            </a:pPr>
            <a:r>
              <a:rPr lang="en-US" sz="992" spc="29">
                <a:solidFill>
                  <a:srgbClr val="222222"/>
                </a:solidFill>
                <a:latin typeface="Open Sans Light"/>
                <a:ea typeface="Open Sans Light"/>
                <a:cs typeface="Open Sans Light"/>
                <a:sym typeface="Open Sans Light"/>
              </a:rPr>
              <a:t>According to Wikipedia, an annual report is a comprehensive report on a company's activities throughout the preceding year. Annual reports are intended to give shareholders and other interested people information about the company's activities and financial performance. They may be considered as grey literature. Most jurisdictions require companies to prepare and disclose annual reports, and many require the annual report to be filed at the company's registry. Companies listed on a stock exchange are also required to report at more frequent intervals (depending upon the rules of the stock exchange involved).</a:t>
            </a:r>
          </a:p>
          <a:p>
            <a:pPr algn="l">
              <a:lnSpc>
                <a:spcPts val="1608"/>
              </a:lnSpc>
            </a:pPr>
          </a:p>
          <a:p>
            <a:pPr algn="l">
              <a:lnSpc>
                <a:spcPts val="1608"/>
              </a:lnSpc>
            </a:pPr>
            <a:r>
              <a:rPr lang="en-US" sz="992" spc="29">
                <a:solidFill>
                  <a:srgbClr val="222222"/>
                </a:solidFill>
                <a:latin typeface="Open Sans Light"/>
                <a:ea typeface="Open Sans Light"/>
                <a:cs typeface="Open Sans Light"/>
                <a:sym typeface="Open Sans Light"/>
              </a:rPr>
              <a:t>According to Wikipedia, an annual report is a comprehensive report on a company's activities throughout the preceding year. Annual reports are intended to give shareholders and other interested people information about the company's activities and financial performance. They may be considered as grey literature.</a:t>
            </a:r>
          </a:p>
          <a:p>
            <a:pPr algn="l">
              <a:lnSpc>
                <a:spcPts val="1608"/>
              </a:lnSpc>
            </a:pPr>
          </a:p>
          <a:p>
            <a:pPr algn="l">
              <a:lnSpc>
                <a:spcPts val="1608"/>
              </a:lnSpc>
            </a:pPr>
            <a:r>
              <a:rPr lang="en-US" sz="992" spc="29">
                <a:solidFill>
                  <a:srgbClr val="222222"/>
                </a:solidFill>
                <a:latin typeface="Open Sans Light"/>
                <a:ea typeface="Open Sans Light"/>
                <a:cs typeface="Open Sans Light"/>
                <a:sym typeface="Open Sans Light"/>
              </a:rPr>
              <a:t>Most jurisdictions require companies to prepare and disclose annual reports, and many require the annual report to be filed at the company's registry. Companies listed on a stock exchange are also required to report at more frequent intervals (depending upon the rules of the stock exchange involved).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12411" y="560449"/>
            <a:ext cx="6525879" cy="28575"/>
          </a:xfrm>
          <a:custGeom>
            <a:avLst/>
            <a:gdLst/>
            <a:ahLst/>
            <a:cxnLst/>
            <a:rect r="r" b="b" t="t" l="l"/>
            <a:pathLst>
              <a:path h="28575" w="6525879">
                <a:moveTo>
                  <a:pt x="0" y="0"/>
                </a:moveTo>
                <a:lnTo>
                  <a:pt x="6525879" y="0"/>
                </a:lnTo>
                <a:lnTo>
                  <a:pt x="6525879" y="28575"/>
                </a:lnTo>
                <a:lnTo>
                  <a:pt x="0" y="28575"/>
                </a:lnTo>
                <a:lnTo>
                  <a:pt x="0" y="0"/>
                </a:lnTo>
                <a:close/>
              </a:path>
            </a:pathLst>
          </a:custGeom>
          <a:blipFill>
            <a:blip r:embed="rId2">
              <a:extLst>
                <a:ext uri="{96DAC541-7B7A-43D3-8B79-37D633B846F1}">
                  <asvg:svgBlip xmlns:asvg="http://schemas.microsoft.com/office/drawing/2016/SVG/main" r:embed="rId3"/>
                </a:ext>
              </a:extLst>
            </a:blip>
            <a:stretch>
              <a:fillRect l="0" t="-11368860" r="0" b="-11368860"/>
            </a:stretch>
          </a:blipFill>
        </p:spPr>
      </p:sp>
      <p:sp>
        <p:nvSpPr>
          <p:cNvPr name="Freeform 3" id="3"/>
          <p:cNvSpPr/>
          <p:nvPr/>
        </p:nvSpPr>
        <p:spPr>
          <a:xfrm flipH="false" flipV="false" rot="0">
            <a:off x="4384252" y="560449"/>
            <a:ext cx="2664304" cy="412280"/>
          </a:xfrm>
          <a:custGeom>
            <a:avLst/>
            <a:gdLst/>
            <a:ahLst/>
            <a:cxnLst/>
            <a:rect r="r" b="b" t="t" l="l"/>
            <a:pathLst>
              <a:path h="412280" w="2664304">
                <a:moveTo>
                  <a:pt x="0" y="0"/>
                </a:moveTo>
                <a:lnTo>
                  <a:pt x="2664304" y="0"/>
                </a:lnTo>
                <a:lnTo>
                  <a:pt x="2664304" y="412281"/>
                </a:lnTo>
                <a:lnTo>
                  <a:pt x="0" y="412281"/>
                </a:lnTo>
                <a:lnTo>
                  <a:pt x="0" y="0"/>
                </a:lnTo>
                <a:close/>
              </a:path>
            </a:pathLst>
          </a:custGeom>
          <a:blipFill>
            <a:blip r:embed="rId2">
              <a:extLst>
                <a:ext uri="{96DAC541-7B7A-43D3-8B79-37D633B846F1}">
                  <asvg:svgBlip xmlns:asvg="http://schemas.microsoft.com/office/drawing/2016/SVG/main" r:embed="rId3"/>
                </a:ext>
              </a:extLst>
            </a:blip>
            <a:stretch>
              <a:fillRect l="0" t="-273117" r="0" b="-273117"/>
            </a:stretch>
          </a:blipFill>
        </p:spPr>
      </p:sp>
      <p:sp>
        <p:nvSpPr>
          <p:cNvPr name="TextBox 4" id="4"/>
          <p:cNvSpPr txBox="true"/>
          <p:nvPr/>
        </p:nvSpPr>
        <p:spPr>
          <a:xfrm rot="0">
            <a:off x="4467581" y="655709"/>
            <a:ext cx="2482823" cy="181532"/>
          </a:xfrm>
          <a:prstGeom prst="rect">
            <a:avLst/>
          </a:prstGeom>
        </p:spPr>
        <p:txBody>
          <a:bodyPr anchor="t" rtlCol="false" tIns="0" lIns="0" bIns="0" rIns="0">
            <a:spAutoFit/>
          </a:bodyPr>
          <a:lstStyle/>
          <a:p>
            <a:pPr algn="r">
              <a:lnSpc>
                <a:spcPts val="1544"/>
              </a:lnSpc>
            </a:pPr>
            <a:r>
              <a:rPr lang="en-US" sz="1103" spc="132">
                <a:solidFill>
                  <a:srgbClr val="FFFFFF"/>
                </a:solidFill>
                <a:latin typeface="Open Sans Light"/>
                <a:ea typeface="Open Sans Light"/>
                <a:cs typeface="Open Sans Light"/>
                <a:sym typeface="Open Sans Light"/>
              </a:rPr>
              <a:t>RETIREMENT SOLUTION GROUP</a:t>
            </a:r>
          </a:p>
        </p:txBody>
      </p:sp>
      <p:sp>
        <p:nvSpPr>
          <p:cNvPr name="TextBox 5" id="5"/>
          <p:cNvSpPr txBox="true"/>
          <p:nvPr/>
        </p:nvSpPr>
        <p:spPr>
          <a:xfrm rot="0">
            <a:off x="512411" y="667498"/>
            <a:ext cx="2066925" cy="191057"/>
          </a:xfrm>
          <a:prstGeom prst="rect">
            <a:avLst/>
          </a:prstGeom>
        </p:spPr>
        <p:txBody>
          <a:bodyPr anchor="t" rtlCol="false" tIns="0" lIns="0" bIns="0" rIns="0">
            <a:spAutoFit/>
          </a:bodyPr>
          <a:lstStyle/>
          <a:p>
            <a:pPr algn="l">
              <a:lnSpc>
                <a:spcPts val="1544"/>
              </a:lnSpc>
            </a:pPr>
            <a:r>
              <a:rPr lang="en-US" sz="1103" spc="132">
                <a:solidFill>
                  <a:srgbClr val="364D62"/>
                </a:solidFill>
                <a:latin typeface="Open Sans Light"/>
                <a:ea typeface="Open Sans Light"/>
                <a:cs typeface="Open Sans Light"/>
                <a:sym typeface="Open Sans Light"/>
              </a:rPr>
              <a:t>PAGE | 03</a:t>
            </a:r>
          </a:p>
        </p:txBody>
      </p:sp>
      <p:grpSp>
        <p:nvGrpSpPr>
          <p:cNvPr name="Group 6" id="6"/>
          <p:cNvGrpSpPr/>
          <p:nvPr/>
        </p:nvGrpSpPr>
        <p:grpSpPr>
          <a:xfrm rot="0">
            <a:off x="-1103474" y="8151466"/>
            <a:ext cx="9770528" cy="3696583"/>
            <a:chOff x="0" y="0"/>
            <a:chExt cx="13027371" cy="4928778"/>
          </a:xfrm>
        </p:grpSpPr>
        <p:pic>
          <p:nvPicPr>
            <p:cNvPr name="Picture 7" id="7"/>
            <p:cNvPicPr>
              <a:picLocks noChangeAspect="true"/>
            </p:cNvPicPr>
            <p:nvPr/>
          </p:nvPicPr>
          <p:blipFill>
            <a:blip r:embed="rId4"/>
            <a:srcRect l="0" t="21606" r="0" b="21606"/>
            <a:stretch>
              <a:fillRect/>
            </a:stretch>
          </p:blipFill>
          <p:spPr>
            <a:xfrm flipH="false" flipV="false">
              <a:off x="0" y="0"/>
              <a:ext cx="13027371" cy="4928778"/>
            </a:xfrm>
            <a:prstGeom prst="rect">
              <a:avLst/>
            </a:prstGeom>
          </p:spPr>
        </p:pic>
      </p:grpSp>
      <p:grpSp>
        <p:nvGrpSpPr>
          <p:cNvPr name="Group 8" id="8"/>
          <p:cNvGrpSpPr/>
          <p:nvPr/>
        </p:nvGrpSpPr>
        <p:grpSpPr>
          <a:xfrm rot="0">
            <a:off x="512411" y="8846287"/>
            <a:ext cx="3619500" cy="1237255"/>
            <a:chOff x="0" y="0"/>
            <a:chExt cx="4826000" cy="1649673"/>
          </a:xfrm>
        </p:grpSpPr>
        <p:sp>
          <p:nvSpPr>
            <p:cNvPr name="TextBox 9" id="9"/>
            <p:cNvSpPr txBox="true"/>
            <p:nvPr/>
          </p:nvSpPr>
          <p:spPr>
            <a:xfrm rot="0">
              <a:off x="10675" y="38100"/>
              <a:ext cx="3493868" cy="593900"/>
            </a:xfrm>
            <a:prstGeom prst="rect">
              <a:avLst/>
            </a:prstGeom>
          </p:spPr>
          <p:txBody>
            <a:bodyPr anchor="t" rtlCol="false" tIns="0" lIns="0" bIns="0" rIns="0">
              <a:spAutoFit/>
            </a:bodyPr>
            <a:lstStyle/>
            <a:p>
              <a:pPr algn="l">
                <a:lnSpc>
                  <a:spcPts val="3459"/>
                </a:lnSpc>
              </a:pPr>
              <a:r>
                <a:rPr lang="en-US" sz="3088">
                  <a:solidFill>
                    <a:srgbClr val="FFFFFF"/>
                  </a:solidFill>
                  <a:latin typeface="Open Sans Light"/>
                  <a:ea typeface="Open Sans Light"/>
                  <a:cs typeface="Open Sans Light"/>
                  <a:sym typeface="Open Sans Light"/>
                </a:rPr>
                <a:t>Our Finance</a:t>
              </a:r>
            </a:p>
          </p:txBody>
        </p:sp>
        <p:sp>
          <p:nvSpPr>
            <p:cNvPr name="TextBox 10" id="10"/>
            <p:cNvSpPr txBox="true"/>
            <p:nvPr/>
          </p:nvSpPr>
          <p:spPr>
            <a:xfrm rot="0">
              <a:off x="0" y="584026"/>
              <a:ext cx="4826000" cy="1065647"/>
            </a:xfrm>
            <a:prstGeom prst="rect">
              <a:avLst/>
            </a:prstGeom>
          </p:spPr>
          <p:txBody>
            <a:bodyPr anchor="t" rtlCol="false" tIns="0" lIns="0" bIns="0" rIns="0">
              <a:spAutoFit/>
            </a:bodyPr>
            <a:lstStyle/>
            <a:p>
              <a:pPr algn="l">
                <a:lnSpc>
                  <a:spcPts val="6741"/>
                </a:lnSpc>
              </a:pPr>
              <a:r>
                <a:rPr lang="en-US" sz="4815" spc="577">
                  <a:solidFill>
                    <a:srgbClr val="FFFFFF"/>
                  </a:solidFill>
                  <a:latin typeface="Open Sans"/>
                  <a:ea typeface="Open Sans"/>
                  <a:cs typeface="Open Sans"/>
                  <a:sym typeface="Open Sans"/>
                </a:rPr>
                <a:t>OVERVIEW</a:t>
              </a:r>
            </a:p>
          </p:txBody>
        </p:sp>
      </p:grpSp>
      <p:sp>
        <p:nvSpPr>
          <p:cNvPr name="Freeform 11" id="11"/>
          <p:cNvSpPr/>
          <p:nvPr/>
        </p:nvSpPr>
        <p:spPr>
          <a:xfrm flipH="false" flipV="false" rot="0">
            <a:off x="504404" y="8667700"/>
            <a:ext cx="896312" cy="81027"/>
          </a:xfrm>
          <a:custGeom>
            <a:avLst/>
            <a:gdLst/>
            <a:ahLst/>
            <a:cxnLst/>
            <a:rect r="r" b="b" t="t" l="l"/>
            <a:pathLst>
              <a:path h="81027" w="896312">
                <a:moveTo>
                  <a:pt x="0" y="0"/>
                </a:moveTo>
                <a:lnTo>
                  <a:pt x="896312" y="0"/>
                </a:lnTo>
                <a:lnTo>
                  <a:pt x="896312" y="81027"/>
                </a:lnTo>
                <a:lnTo>
                  <a:pt x="0" y="81027"/>
                </a:lnTo>
                <a:lnTo>
                  <a:pt x="0" y="0"/>
                </a:lnTo>
                <a:close/>
              </a:path>
            </a:pathLst>
          </a:custGeom>
          <a:blipFill>
            <a:blip r:embed="rId5">
              <a:extLst>
                <a:ext uri="{96DAC541-7B7A-43D3-8B79-37D633B846F1}">
                  <asvg:svgBlip xmlns:asvg="http://schemas.microsoft.com/office/drawing/2016/SVG/main" r:embed="rId6"/>
                </a:ext>
              </a:extLst>
            </a:blip>
            <a:stretch>
              <a:fillRect l="0" t="-503093" r="0" b="-503093"/>
            </a:stretch>
          </a:blipFill>
        </p:spPr>
      </p:sp>
      <p:sp>
        <p:nvSpPr>
          <p:cNvPr name="TextBox 12" id="12"/>
          <p:cNvSpPr txBox="true"/>
          <p:nvPr/>
        </p:nvSpPr>
        <p:spPr>
          <a:xfrm rot="0">
            <a:off x="512411" y="1490706"/>
            <a:ext cx="3057525" cy="5995421"/>
          </a:xfrm>
          <a:prstGeom prst="rect">
            <a:avLst/>
          </a:prstGeom>
        </p:spPr>
        <p:txBody>
          <a:bodyPr anchor="t" rtlCol="false" tIns="0" lIns="0" bIns="0" rIns="0">
            <a:spAutoFit/>
          </a:bodyPr>
          <a:lstStyle/>
          <a:p>
            <a:pPr algn="l">
              <a:lnSpc>
                <a:spcPts val="1608"/>
              </a:lnSpc>
            </a:pPr>
            <a:r>
              <a:rPr lang="en-US" sz="992" spc="29">
                <a:solidFill>
                  <a:srgbClr val="222222"/>
                </a:solidFill>
                <a:latin typeface="Open Sans Light"/>
                <a:ea typeface="Open Sans Light"/>
                <a:cs typeface="Open Sans Light"/>
                <a:sym typeface="Open Sans Light"/>
              </a:rPr>
              <a:t>According to Wikipedia, an annual report is a comprehensive report on a company's activities throughout the preceding year. Annual reports are intended to give shareholders and other interested people information about the company's activities and financial performance. They may be considered as grey literature. Most jurisdictions require companies to prepare and disclose annual reports, and many require the annual report to be filed at the company's registry. Companies listed on a stock exchange are also required to report at more frequent intervals (depending upon the rules of the stock exchange involved).</a:t>
            </a:r>
          </a:p>
          <a:p>
            <a:pPr algn="l">
              <a:lnSpc>
                <a:spcPts val="1608"/>
              </a:lnSpc>
            </a:pPr>
          </a:p>
          <a:p>
            <a:pPr algn="l">
              <a:lnSpc>
                <a:spcPts val="1608"/>
              </a:lnSpc>
            </a:pPr>
            <a:r>
              <a:rPr lang="en-US" sz="992" spc="29">
                <a:solidFill>
                  <a:srgbClr val="222222"/>
                </a:solidFill>
                <a:latin typeface="Open Sans Light"/>
                <a:ea typeface="Open Sans Light"/>
                <a:cs typeface="Open Sans Light"/>
                <a:sym typeface="Open Sans Light"/>
              </a:rPr>
              <a:t>According to Wikipedia, an annual report is a comprehensive report on a company's activities throughout the preceding year. Annual reports are intended to give shareholders and other interested people information about the company's activities and financial performance. They may be considered as grey literature.</a:t>
            </a:r>
          </a:p>
          <a:p>
            <a:pPr algn="l">
              <a:lnSpc>
                <a:spcPts val="1608"/>
              </a:lnSpc>
            </a:pPr>
          </a:p>
          <a:p>
            <a:pPr algn="l">
              <a:lnSpc>
                <a:spcPts val="1608"/>
              </a:lnSpc>
            </a:pPr>
            <a:r>
              <a:rPr lang="en-US" sz="992" spc="29">
                <a:solidFill>
                  <a:srgbClr val="222222"/>
                </a:solidFill>
                <a:latin typeface="Open Sans Light"/>
                <a:ea typeface="Open Sans Light"/>
                <a:cs typeface="Open Sans Light"/>
                <a:sym typeface="Open Sans Light"/>
              </a:rPr>
              <a:t>Most jurisdictions require companies to prepare and disclose annual reports, and many require the annual report to be filed at the company's registry. Companies listed on a stock exchange are also required to report at more frequent intervals (depending upon the rules of the stock exchange involved).</a:t>
            </a:r>
          </a:p>
        </p:txBody>
      </p:sp>
      <p:sp>
        <p:nvSpPr>
          <p:cNvPr name="TextBox 13" id="13"/>
          <p:cNvSpPr txBox="true"/>
          <p:nvPr/>
        </p:nvSpPr>
        <p:spPr>
          <a:xfrm rot="0">
            <a:off x="4491601" y="8764037"/>
            <a:ext cx="2533650" cy="1194821"/>
          </a:xfrm>
          <a:prstGeom prst="rect">
            <a:avLst/>
          </a:prstGeom>
        </p:spPr>
        <p:txBody>
          <a:bodyPr anchor="t" rtlCol="false" tIns="0" lIns="0" bIns="0" rIns="0">
            <a:spAutoFit/>
          </a:bodyPr>
          <a:lstStyle/>
          <a:p>
            <a:pPr algn="l">
              <a:lnSpc>
                <a:spcPts val="1608"/>
              </a:lnSpc>
            </a:pPr>
            <a:r>
              <a:rPr lang="en-US" sz="992" spc="29">
                <a:solidFill>
                  <a:srgbClr val="FFFFFF"/>
                </a:solidFill>
                <a:latin typeface="Open Sans Light"/>
                <a:ea typeface="Open Sans Light"/>
                <a:cs typeface="Open Sans Light"/>
                <a:sym typeface="Open Sans Light"/>
              </a:rPr>
              <a:t>According to Wikipedia, an annual report is a comprehensive report on a company's activities throughout the preceding year. Annual reports are intended to give shareholders and other interested people information.</a:t>
            </a:r>
          </a:p>
        </p:txBody>
      </p:sp>
      <p:pic>
        <p:nvPicPr>
          <p:cNvPr name="Picture 14" id="14"/>
          <p:cNvPicPr>
            <a:picLocks noChangeAspect="true"/>
          </p:cNvPicPr>
          <p:nvPr/>
        </p:nvPicPr>
        <p:blipFill>
          <a:blip r:embed="rId7"/>
          <a:stretch>
            <a:fillRect/>
          </a:stretch>
        </p:blipFill>
        <p:spPr>
          <a:xfrm rot="0">
            <a:off x="3463017" y="1307869"/>
            <a:ext cx="3905282" cy="3260913"/>
          </a:xfrm>
          <a:prstGeom prst="rect">
            <a:avLst/>
          </a:prstGeom>
        </p:spPr>
      </p:pic>
      <p:pic>
        <p:nvPicPr>
          <p:cNvPr name="Picture 15" id="15"/>
          <p:cNvPicPr>
            <a:picLocks noChangeAspect="true"/>
          </p:cNvPicPr>
          <p:nvPr/>
        </p:nvPicPr>
        <p:blipFill>
          <a:blip r:embed="rId8"/>
          <a:stretch>
            <a:fillRect/>
          </a:stretch>
        </p:blipFill>
        <p:spPr>
          <a:xfrm rot="0">
            <a:off x="3580467" y="3932750"/>
            <a:ext cx="3835435" cy="39199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DAFc_b_QOjw</dc:identifier>
  <dcterms:modified xsi:type="dcterms:W3CDTF">2011-08-01T06:04:30Z</dcterms:modified>
  <cp:revision>1</cp:revision>
  <dc:title>RSG RFP and Report template</dc:title>
</cp:coreProperties>
</file>